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88" r:id="rId4"/>
    <p:sldId id="541" r:id="rId5"/>
    <p:sldId id="552" r:id="rId6"/>
    <p:sldId id="545" r:id="rId7"/>
    <p:sldId id="547" r:id="rId8"/>
    <p:sldId id="531" r:id="rId9"/>
    <p:sldId id="548" r:id="rId10"/>
    <p:sldId id="550" r:id="rId11"/>
    <p:sldId id="553" r:id="rId12"/>
    <p:sldId id="3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5B9BD5"/>
    <a:srgbClr val="DEE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2F150-ECD5-41CA-BA0B-851FB240AF86}" v="29" dt="2021-05-18T20:19:54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gner, Barbara" userId="c680aa1c-202f-4f5a-be62-c0e8fe5d16f6" providerId="ADAL" clId="{3352F150-ECD5-41CA-BA0B-851FB240AF86}"/>
    <pc:docChg chg="modSld">
      <pc:chgData name="Wagner, Barbara" userId="c680aa1c-202f-4f5a-be62-c0e8fe5d16f6" providerId="ADAL" clId="{3352F150-ECD5-41CA-BA0B-851FB240AF86}" dt="2021-05-18T20:19:54.100" v="26"/>
      <pc:docMkLst>
        <pc:docMk/>
      </pc:docMkLst>
      <pc:sldChg chg="modSp">
        <pc:chgData name="Wagner, Barbara" userId="c680aa1c-202f-4f5a-be62-c0e8fe5d16f6" providerId="ADAL" clId="{3352F150-ECD5-41CA-BA0B-851FB240AF86}" dt="2021-05-18T20:19:54.100" v="26"/>
        <pc:sldMkLst>
          <pc:docMk/>
          <pc:sldMk cId="3921235505" sldId="531"/>
        </pc:sldMkLst>
        <pc:graphicFrameChg chg="mod">
          <ac:chgData name="Wagner, Barbara" userId="c680aa1c-202f-4f5a-be62-c0e8fe5d16f6" providerId="ADAL" clId="{3352F150-ECD5-41CA-BA0B-851FB240AF86}" dt="2021-05-18T20:19:54.100" v="26"/>
          <ac:graphicFrameMkLst>
            <pc:docMk/>
            <pc:sldMk cId="3921235505" sldId="531"/>
            <ac:graphicFrameMk id="5" creationId="{7F55D2B7-3198-45C7-BCA4-7053DBC147C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4313210848644"/>
          <c:y val="6.941715653613327E-2"/>
          <c:w val="0.73000049993750782"/>
          <c:h val="0.74543327867620879"/>
        </c:manualLayout>
      </c:layout>
      <c:areaChart>
        <c:grouping val="standard"/>
        <c:varyColors val="0"/>
        <c:ser>
          <c:idx val="2"/>
          <c:order val="2"/>
          <c:tx>
            <c:strRef>
              <c:f>'Fig 3 Claimants'!$E$1</c:f>
              <c:strCache>
                <c:ptCount val="1"/>
                <c:pt idx="0">
                  <c:v>PEUC Effective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multiLvlStrRef>
              <c:f>'Fig 3 Claimants'!$A$2:$B$16</c:f>
              <c:multiLvlStrCache>
                <c:ptCount val="1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'Fig 3 Claimants'!$E$2:$E$16</c:f>
              <c:numCache>
                <c:formatCode>General</c:formatCode>
                <c:ptCount val="15"/>
                <c:pt idx="2" formatCode="_(* #,##0_);_(* \(#,##0\);_(* &quot;-&quot;??_);_(@_)">
                  <c:v>25000</c:v>
                </c:pt>
                <c:pt idx="3" formatCode="_(* #,##0_);_(* \(#,##0\);_(* &quot;-&quot;??_);_(@_)">
                  <c:v>25000</c:v>
                </c:pt>
                <c:pt idx="4" formatCode="_(* #,##0_);_(* \(#,##0\);_(* &quot;-&quot;??_);_(@_)">
                  <c:v>25000</c:v>
                </c:pt>
                <c:pt idx="5" formatCode="_(* #,##0_);_(* \(#,##0\);_(* &quot;-&quot;??_);_(@_)">
                  <c:v>25000</c:v>
                </c:pt>
                <c:pt idx="6" formatCode="_(* #,##0_);_(* \(#,##0\);_(* &quot;-&quot;??_);_(@_)">
                  <c:v>25000</c:v>
                </c:pt>
                <c:pt idx="7" formatCode="_(* #,##0_);_(* \(#,##0\);_(* &quot;-&quot;??_);_(@_)">
                  <c:v>25000</c:v>
                </c:pt>
                <c:pt idx="8" formatCode="_(* #,##0_);_(* \(#,##0\);_(* &quot;-&quot;??_);_(@_)">
                  <c:v>25000</c:v>
                </c:pt>
                <c:pt idx="9" formatCode="_(* #,##0_);_(* \(#,##0\);_(* &quot;-&quot;??_);_(@_)">
                  <c:v>25000</c:v>
                </c:pt>
                <c:pt idx="10" formatCode="_(* #,##0_);_(* \(#,##0\);_(* &quot;-&quot;??_);_(@_)">
                  <c:v>25000</c:v>
                </c:pt>
                <c:pt idx="11" formatCode="_(* #,##0_);_(* \(#,##0\);_(* &quot;-&quot;??_);_(@_)">
                  <c:v>25000</c:v>
                </c:pt>
                <c:pt idx="12" formatCode="_(* #,##0_);_(* \(#,##0\);_(* &quot;-&quot;??_);_(@_)">
                  <c:v>25000</c:v>
                </c:pt>
                <c:pt idx="13" formatCode="_(* #,##0_);_(* \(#,##0\);_(* &quot;-&quot;??_);_(@_)">
                  <c:v>25000</c:v>
                </c:pt>
                <c:pt idx="14" formatCode="_(* #,##0_);_(* \(#,##0\);_(* &quot;-&quot;??_);_(@_)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4-4968-8E30-20D0EB6B0F30}"/>
            </c:ext>
          </c:extLst>
        </c:ser>
        <c:ser>
          <c:idx val="3"/>
          <c:order val="3"/>
          <c:tx>
            <c:strRef>
              <c:f>'Fig 3 Claimants'!$F$1</c:f>
              <c:strCache>
                <c:ptCount val="1"/>
                <c:pt idx="0">
                  <c:v>EB and PEUC Effective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multiLvlStrRef>
              <c:f>'Fig 3 Claimants'!$A$2:$B$16</c:f>
              <c:multiLvlStrCache>
                <c:ptCount val="1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'Fig 3 Claimants'!$F$2:$F$16</c:f>
              <c:numCache>
                <c:formatCode>General</c:formatCode>
                <c:ptCount val="15"/>
                <c:pt idx="4" formatCode="_(* #,##0_);_(* \(#,##0\);_(* &quot;-&quot;??_);_(@_)">
                  <c:v>25000</c:v>
                </c:pt>
                <c:pt idx="5" formatCode="_(* #,##0_);_(* \(#,##0\);_(* &quot;-&quot;??_);_(@_)">
                  <c:v>25000</c:v>
                </c:pt>
                <c:pt idx="6" formatCode="_(* #,##0_);_(* \(#,##0\);_(* &quot;-&quot;??_);_(@_)">
                  <c:v>25000</c:v>
                </c:pt>
                <c:pt idx="7" formatCode="_(* #,##0_);_(* \(#,##0\);_(* &quot;-&quot;??_);_(@_)">
                  <c:v>25000</c:v>
                </c:pt>
                <c:pt idx="8" formatCode="_(* #,##0_);_(* \(#,##0\);_(* &quot;-&quot;??_);_(@_)">
                  <c:v>25000</c:v>
                </c:pt>
                <c:pt idx="9" formatCode="_(* #,##0_);_(* \(#,##0\);_(* &quot;-&quot;??_);_(@_)">
                  <c:v>25000</c:v>
                </c:pt>
                <c:pt idx="10" formatCode="_(* #,##0_);_(* \(#,##0\);_(* &quot;-&quot;??_);_(@_)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4-4968-8E30-20D0EB6B0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294104"/>
        <c:axId val="678294432"/>
      </c:areaChart>
      <c:barChart>
        <c:barDir val="col"/>
        <c:grouping val="clustered"/>
        <c:varyColors val="0"/>
        <c:ser>
          <c:idx val="0"/>
          <c:order val="0"/>
          <c:tx>
            <c:strRef>
              <c:f>'Fig 3 Claimants'!$C$1</c:f>
              <c:strCache>
                <c:ptCount val="1"/>
                <c:pt idx="0">
                  <c:v>Long-Term Claimants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multiLvlStrRef>
              <c:f>'Fig 3 Claimants'!$A$2:$B$16</c:f>
              <c:multiLvlStrCache>
                <c:ptCount val="1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'Fig 3 Claimants'!$C$2:$C$16</c:f>
              <c:numCache>
                <c:formatCode>_(* #,##0_);_(* \(#,##0\);_(* "-"??_);_(@_)</c:formatCode>
                <c:ptCount val="15"/>
                <c:pt idx="0">
                  <c:v>569</c:v>
                </c:pt>
                <c:pt idx="1">
                  <c:v>514</c:v>
                </c:pt>
                <c:pt idx="2">
                  <c:v>1093</c:v>
                </c:pt>
                <c:pt idx="3">
                  <c:v>2377</c:v>
                </c:pt>
                <c:pt idx="4">
                  <c:v>3226</c:v>
                </c:pt>
                <c:pt idx="5">
                  <c:v>3705</c:v>
                </c:pt>
                <c:pt idx="6">
                  <c:v>5140</c:v>
                </c:pt>
                <c:pt idx="7">
                  <c:v>6854</c:v>
                </c:pt>
                <c:pt idx="8">
                  <c:v>17458</c:v>
                </c:pt>
                <c:pt idx="9">
                  <c:v>21911</c:v>
                </c:pt>
                <c:pt idx="10">
                  <c:v>20921</c:v>
                </c:pt>
                <c:pt idx="11">
                  <c:v>19316</c:v>
                </c:pt>
                <c:pt idx="12">
                  <c:v>23024</c:v>
                </c:pt>
                <c:pt idx="13">
                  <c:v>22127</c:v>
                </c:pt>
                <c:pt idx="14">
                  <c:v>21612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A4-4968-8E30-20D0EB6B0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678294104"/>
        <c:axId val="678294432"/>
      </c:barChart>
      <c:lineChart>
        <c:grouping val="standard"/>
        <c:varyColors val="0"/>
        <c:ser>
          <c:idx val="1"/>
          <c:order val="1"/>
          <c:tx>
            <c:strRef>
              <c:f>'Fig 3 Claimants'!$D$1</c:f>
              <c:strCache>
                <c:ptCount val="1"/>
                <c:pt idx="0">
                  <c:v>Share Claimants LTU</c:v>
                </c:pt>
              </c:strCache>
            </c:strRef>
          </c:tx>
          <c:spPr>
            <a:ln w="603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'Fig 3 Claimants'!$A$2:$B$16</c:f>
              <c:multiLvlStrCache>
                <c:ptCount val="1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'Fig 3 Claimants'!$D$2:$D$16</c:f>
              <c:numCache>
                <c:formatCode>0%</c:formatCode>
                <c:ptCount val="15"/>
                <c:pt idx="0">
                  <c:v>3.3850913201261226E-2</c:v>
                </c:pt>
                <c:pt idx="1">
                  <c:v>3.0865309553834146E-2</c:v>
                </c:pt>
                <c:pt idx="2">
                  <c:v>1.6115477050558071E-2</c:v>
                </c:pt>
                <c:pt idx="3">
                  <c:v>2.2488812359858841E-2</c:v>
                </c:pt>
                <c:pt idx="4">
                  <c:v>3.4441526274208357E-2</c:v>
                </c:pt>
                <c:pt idx="5">
                  <c:v>5.1476922221913468E-2</c:v>
                </c:pt>
                <c:pt idx="6">
                  <c:v>7.7289746327233358E-2</c:v>
                </c:pt>
                <c:pt idx="7">
                  <c:v>0.12086051842708517</c:v>
                </c:pt>
                <c:pt idx="8">
                  <c:v>0.35295782621001981</c:v>
                </c:pt>
                <c:pt idx="9">
                  <c:v>0.45935010482180294</c:v>
                </c:pt>
                <c:pt idx="10">
                  <c:v>0.48023597465797446</c:v>
                </c:pt>
                <c:pt idx="11">
                  <c:v>0.44417872007726444</c:v>
                </c:pt>
                <c:pt idx="12">
                  <c:v>0.47886855241264559</c:v>
                </c:pt>
                <c:pt idx="13">
                  <c:v>0.52212180561126975</c:v>
                </c:pt>
                <c:pt idx="14">
                  <c:v>0.55439550573326835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BA4-4968-8E30-20D0EB6B0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043096"/>
        <c:axId val="674046048"/>
      </c:lineChart>
      <c:catAx>
        <c:axId val="67829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294432"/>
        <c:crosses val="autoZero"/>
        <c:auto val="1"/>
        <c:lblAlgn val="ctr"/>
        <c:lblOffset val="100"/>
        <c:noMultiLvlLbl val="0"/>
      </c:catAx>
      <c:valAx>
        <c:axId val="678294432"/>
        <c:scaling>
          <c:orientation val="minMax"/>
          <c:max val="2500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Claimants</a:t>
                </a:r>
              </a:p>
            </c:rich>
          </c:tx>
          <c:layout>
            <c:manualLayout>
              <c:xMode val="edge"/>
              <c:yMode val="edge"/>
              <c:x val="1.831846019247594E-2"/>
              <c:y val="0.28818042124174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294104"/>
        <c:crosses val="autoZero"/>
        <c:crossBetween val="between"/>
      </c:valAx>
      <c:valAx>
        <c:axId val="674046048"/>
        <c:scaling>
          <c:orientation val="minMax"/>
          <c:max val="0.70000000000000007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Share of Claimants</a:t>
                </a:r>
                <a:r>
                  <a:rPr lang="en-US" sz="1400" b="1" baseline="0"/>
                  <a:t> LTU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9433617047869014"/>
              <c:y val="0.167101114032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043096"/>
        <c:crosses val="max"/>
        <c:crossBetween val="between"/>
      </c:valAx>
      <c:catAx>
        <c:axId val="674043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4046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6653285986308"/>
          <c:y val="7.9051968436591583E-2"/>
          <c:w val="0.85423785095044935"/>
          <c:h val="0.80030752961794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4 By Sex'!$B$5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4 By Sex'!$A$6:$A$7</c:f>
              <c:strCache>
                <c:ptCount val="2"/>
                <c:pt idx="0">
                  <c:v>Short-Term</c:v>
                </c:pt>
                <c:pt idx="1">
                  <c:v>Long-Term</c:v>
                </c:pt>
              </c:strCache>
            </c:strRef>
          </c:cat>
          <c:val>
            <c:numRef>
              <c:f>'Fig 4 By Sex'!$B$6:$B$7</c:f>
              <c:numCache>
                <c:formatCode>0%</c:formatCode>
                <c:ptCount val="2"/>
                <c:pt idx="0">
                  <c:v>0.49701610553914022</c:v>
                </c:pt>
                <c:pt idx="1">
                  <c:v>0.51520785521308432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1-4FD6-84EF-0ECD44345FBD}"/>
            </c:ext>
          </c:extLst>
        </c:ser>
        <c:ser>
          <c:idx val="1"/>
          <c:order val="1"/>
          <c:tx>
            <c:strRef>
              <c:f>'Fig 4 By Sex'!$C$5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4 By Sex'!$A$6:$A$7</c:f>
              <c:strCache>
                <c:ptCount val="2"/>
                <c:pt idx="0">
                  <c:v>Short-Term</c:v>
                </c:pt>
                <c:pt idx="1">
                  <c:v>Long-Term</c:v>
                </c:pt>
              </c:strCache>
            </c:strRef>
          </c:cat>
          <c:val>
            <c:numRef>
              <c:f>'Fig 4 By Sex'!$C$6:$C$7</c:f>
              <c:numCache>
                <c:formatCode>0%</c:formatCode>
                <c:ptCount val="2"/>
                <c:pt idx="0">
                  <c:v>0.50298389446085978</c:v>
                </c:pt>
                <c:pt idx="1">
                  <c:v>0.48479214478691574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1-4FD6-84EF-0ECD44345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100"/>
        <c:axId val="723454656"/>
        <c:axId val="723455640"/>
      </c:barChart>
      <c:catAx>
        <c:axId val="7234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55640"/>
        <c:crosses val="autoZero"/>
        <c:auto val="1"/>
        <c:lblAlgn val="ctr"/>
        <c:lblOffset val="100"/>
        <c:noMultiLvlLbl val="0"/>
      </c:catAx>
      <c:valAx>
        <c:axId val="723455640"/>
        <c:scaling>
          <c:orientation val="minMax"/>
          <c:max val="1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Share of Claimants</a:t>
                </a:r>
              </a:p>
            </c:rich>
          </c:tx>
          <c:layout>
            <c:manualLayout>
              <c:xMode val="edge"/>
              <c:yMode val="edge"/>
              <c:x val="1.0806462902209768E-2"/>
              <c:y val="0.31835626311863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5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436332011619"/>
          <c:y val="7.8924771449876654E-2"/>
          <c:w val="0.85910075914164852"/>
          <c:h val="0.8027965840940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5 By Age'!$A$8</c:f>
              <c:strCache>
                <c:ptCount val="1"/>
                <c:pt idx="0">
                  <c:v>Short-Term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'Fig 5 By Age'!$B$7:$F$7</c:f>
              <c:strCache>
                <c:ptCount val="5"/>
                <c:pt idx="0">
                  <c:v>Under 25</c:v>
                </c:pt>
                <c:pt idx="1">
                  <c:v>25 to 34</c:v>
                </c:pt>
                <c:pt idx="2">
                  <c:v>35 to 54</c:v>
                </c:pt>
                <c:pt idx="3">
                  <c:v>55 to 64</c:v>
                </c:pt>
                <c:pt idx="4">
                  <c:v>65 plus</c:v>
                </c:pt>
              </c:strCache>
            </c:strRef>
          </c:cat>
          <c:val>
            <c:numRef>
              <c:f>'Fig 5 By Age'!$B$8:$F$8</c:f>
              <c:numCache>
                <c:formatCode>0%</c:formatCode>
                <c:ptCount val="5"/>
                <c:pt idx="0">
                  <c:v>0.17481481481481481</c:v>
                </c:pt>
                <c:pt idx="1">
                  <c:v>0.27240040040040042</c:v>
                </c:pt>
                <c:pt idx="2">
                  <c:v>0.35021421421421423</c:v>
                </c:pt>
                <c:pt idx="3">
                  <c:v>0.14223823823823825</c:v>
                </c:pt>
                <c:pt idx="4">
                  <c:v>6.0332332332332331E-2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4-4566-BBC2-4CD14CE11B53}"/>
            </c:ext>
          </c:extLst>
        </c:ser>
        <c:ser>
          <c:idx val="1"/>
          <c:order val="1"/>
          <c:tx>
            <c:strRef>
              <c:f>'Fig 5 By Age'!$A$9</c:f>
              <c:strCache>
                <c:ptCount val="1"/>
                <c:pt idx="0">
                  <c:v>Long-Term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'Fig 5 By Age'!$B$7:$F$7</c:f>
              <c:strCache>
                <c:ptCount val="5"/>
                <c:pt idx="0">
                  <c:v>Under 25</c:v>
                </c:pt>
                <c:pt idx="1">
                  <c:v>25 to 34</c:v>
                </c:pt>
                <c:pt idx="2">
                  <c:v>35 to 54</c:v>
                </c:pt>
                <c:pt idx="3">
                  <c:v>55 to 64</c:v>
                </c:pt>
                <c:pt idx="4">
                  <c:v>65 plus</c:v>
                </c:pt>
              </c:strCache>
            </c:strRef>
          </c:cat>
          <c:val>
            <c:numRef>
              <c:f>'Fig 5 By Age'!$B$9:$F$9</c:f>
              <c:numCache>
                <c:formatCode>0%</c:formatCode>
                <c:ptCount val="5"/>
                <c:pt idx="0">
                  <c:v>6.8980759230369212E-2</c:v>
                </c:pt>
                <c:pt idx="1">
                  <c:v>0.22727509100364016</c:v>
                </c:pt>
                <c:pt idx="2">
                  <c:v>0.40301612064482578</c:v>
                </c:pt>
                <c:pt idx="3">
                  <c:v>0.18993759750390016</c:v>
                </c:pt>
                <c:pt idx="4">
                  <c:v>0.11079043161726469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4-4566-BBC2-4CD14CE11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4422872"/>
        <c:axId val="784423856"/>
      </c:barChart>
      <c:catAx>
        <c:axId val="7844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423856"/>
        <c:crosses val="autoZero"/>
        <c:auto val="1"/>
        <c:lblAlgn val="ctr"/>
        <c:lblOffset val="100"/>
        <c:noMultiLvlLbl val="0"/>
      </c:catAx>
      <c:valAx>
        <c:axId val="78442385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Share of Claimants</a:t>
                </a:r>
              </a:p>
            </c:rich>
          </c:tx>
          <c:layout>
            <c:manualLayout>
              <c:xMode val="edge"/>
              <c:yMode val="edge"/>
              <c:x val="1.0338256312529777E-2"/>
              <c:y val="0.32454500759370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4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3568435461873"/>
          <c:y val="7.092386273292603E-2"/>
          <c:w val="0.85910878612203945"/>
          <c:h val="0.71532154953659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7 By Prior Wage'!$B$13</c:f>
              <c:strCache>
                <c:ptCount val="1"/>
                <c:pt idx="0">
                  <c:v>Short-Term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'Fig 7 By Prior Wage'!$A$14:$A$22</c:f>
              <c:strCache>
                <c:ptCount val="9"/>
                <c:pt idx="0">
                  <c:v>&lt;$10k</c:v>
                </c:pt>
                <c:pt idx="1">
                  <c:v>$10k-$19.9k</c:v>
                </c:pt>
                <c:pt idx="2">
                  <c:v>$20k-$29.9k</c:v>
                </c:pt>
                <c:pt idx="3">
                  <c:v>$30k-$39.9k</c:v>
                </c:pt>
                <c:pt idx="4">
                  <c:v>$40k-$49.9k</c:v>
                </c:pt>
                <c:pt idx="5">
                  <c:v>$50k-$59.9k</c:v>
                </c:pt>
                <c:pt idx="6">
                  <c:v>$60k-$69.9k</c:v>
                </c:pt>
                <c:pt idx="7">
                  <c:v>$70k-$79.9k</c:v>
                </c:pt>
                <c:pt idx="8">
                  <c:v>&gt;$80k</c:v>
                </c:pt>
              </c:strCache>
            </c:strRef>
          </c:cat>
          <c:val>
            <c:numRef>
              <c:f>'Fig 7 By Prior Wage'!$B$14:$B$22</c:f>
              <c:numCache>
                <c:formatCode>0%</c:formatCode>
                <c:ptCount val="9"/>
                <c:pt idx="0">
                  <c:v>0.12341308416638858</c:v>
                </c:pt>
                <c:pt idx="1">
                  <c:v>0.22780494174658678</c:v>
                </c:pt>
                <c:pt idx="2">
                  <c:v>0.21111965526747239</c:v>
                </c:pt>
                <c:pt idx="3">
                  <c:v>0.16294995864950743</c:v>
                </c:pt>
                <c:pt idx="4">
                  <c:v>0.10056149616238411</c:v>
                </c:pt>
                <c:pt idx="5">
                  <c:v>6.4129535858856987E-2</c:v>
                </c:pt>
                <c:pt idx="6">
                  <c:v>4.0334866445163445E-2</c:v>
                </c:pt>
                <c:pt idx="7">
                  <c:v>2.5013420773907113E-2</c:v>
                </c:pt>
                <c:pt idx="8">
                  <c:v>4.4673040929733183E-2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4BEF-A8A9-9527D0D6867F}"/>
            </c:ext>
          </c:extLst>
        </c:ser>
        <c:ser>
          <c:idx val="1"/>
          <c:order val="1"/>
          <c:tx>
            <c:strRef>
              <c:f>'Fig 7 By Prior Wage'!$C$13</c:f>
              <c:strCache>
                <c:ptCount val="1"/>
                <c:pt idx="0">
                  <c:v>Long-Term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'Fig 7 By Prior Wage'!$A$14:$A$22</c:f>
              <c:strCache>
                <c:ptCount val="9"/>
                <c:pt idx="0">
                  <c:v>&lt;$10k</c:v>
                </c:pt>
                <c:pt idx="1">
                  <c:v>$10k-$19.9k</c:v>
                </c:pt>
                <c:pt idx="2">
                  <c:v>$20k-$29.9k</c:v>
                </c:pt>
                <c:pt idx="3">
                  <c:v>$30k-$39.9k</c:v>
                </c:pt>
                <c:pt idx="4">
                  <c:v>$40k-$49.9k</c:v>
                </c:pt>
                <c:pt idx="5">
                  <c:v>$50k-$59.9k</c:v>
                </c:pt>
                <c:pt idx="6">
                  <c:v>$60k-$69.9k</c:v>
                </c:pt>
                <c:pt idx="7">
                  <c:v>$70k-$79.9k</c:v>
                </c:pt>
                <c:pt idx="8">
                  <c:v>&gt;$80k</c:v>
                </c:pt>
              </c:strCache>
            </c:strRef>
          </c:cat>
          <c:val>
            <c:numRef>
              <c:f>'Fig 7 By Prior Wage'!$C$14:$C$22</c:f>
              <c:numCache>
                <c:formatCode>0%</c:formatCode>
                <c:ptCount val="9"/>
                <c:pt idx="0">
                  <c:v>0.1517243784217317</c:v>
                </c:pt>
                <c:pt idx="1">
                  <c:v>0.25909265264846393</c:v>
                </c:pt>
                <c:pt idx="2">
                  <c:v>0.226209157164278</c:v>
                </c:pt>
                <c:pt idx="3">
                  <c:v>0.15123618230637792</c:v>
                </c:pt>
                <c:pt idx="4">
                  <c:v>8.9688600620706493E-2</c:v>
                </c:pt>
                <c:pt idx="5">
                  <c:v>5.1783659378596088E-2</c:v>
                </c:pt>
                <c:pt idx="6">
                  <c:v>2.7548209366391185E-2</c:v>
                </c:pt>
                <c:pt idx="7">
                  <c:v>1.471562576280643E-2</c:v>
                </c:pt>
                <c:pt idx="8">
                  <c:v>2.8001534330648253E-2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4BEF-A8A9-9527D0D6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728120776"/>
        <c:axId val="728115856"/>
      </c:barChart>
      <c:catAx>
        <c:axId val="72812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115856"/>
        <c:crosses val="autoZero"/>
        <c:auto val="1"/>
        <c:lblAlgn val="ctr"/>
        <c:lblOffset val="100"/>
        <c:noMultiLvlLbl val="0"/>
      </c:catAx>
      <c:valAx>
        <c:axId val="72811585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Share of Claimants</a:t>
                </a:r>
              </a:p>
            </c:rich>
          </c:tx>
          <c:layout>
            <c:manualLayout>
              <c:xMode val="edge"/>
              <c:yMode val="edge"/>
              <c:x val="1.0401722874381238E-2"/>
              <c:y val="0.28104036035562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12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54837541858988"/>
          <c:y val="3.5687261084065738E-2"/>
          <c:w val="0.70559745225812287"/>
          <c:h val="0.82191524814584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8 by Industry'!$B$1</c:f>
              <c:strCache>
                <c:ptCount val="1"/>
                <c:pt idx="0">
                  <c:v>Median_wks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8 by Industry'!$A$2:$A$13</c:f>
              <c:strCache>
                <c:ptCount val="12"/>
                <c:pt idx="0">
                  <c:v>PUA</c:v>
                </c:pt>
                <c:pt idx="1">
                  <c:v>Agriculture</c:v>
                </c:pt>
                <c:pt idx="2">
                  <c:v>Construction</c:v>
                </c:pt>
                <c:pt idx="3">
                  <c:v>Leisure Activities</c:v>
                </c:pt>
                <c:pt idx="4">
                  <c:v>Mining &amp; Utilities</c:v>
                </c:pt>
                <c:pt idx="5">
                  <c:v>Public Administration</c:v>
                </c:pt>
                <c:pt idx="6">
                  <c:v>Business &amp; Prof</c:v>
                </c:pt>
                <c:pt idx="7">
                  <c:v>Information &amp; Other</c:v>
                </c:pt>
                <c:pt idx="8">
                  <c:v>Education &amp; Health</c:v>
                </c:pt>
                <c:pt idx="9">
                  <c:v>Financial Activities</c:v>
                </c:pt>
                <c:pt idx="10">
                  <c:v>Manufacturing</c:v>
                </c:pt>
                <c:pt idx="11">
                  <c:v>Trade &amp; Transportation</c:v>
                </c:pt>
              </c:strCache>
            </c:strRef>
          </c:cat>
          <c:val>
            <c:numRef>
              <c:f>'Fig 8 by Industry'!$B$2:$B$13</c:f>
              <c:numCache>
                <c:formatCode>_(* #,##0_);_(* \(#,##0\);_(* "-"??_);_(@_)</c:formatCode>
                <c:ptCount val="12"/>
                <c:pt idx="0">
                  <c:v>20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3-4150-A4C9-5C642FC21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729817624"/>
        <c:axId val="729818936"/>
      </c:barChart>
      <c:catAx>
        <c:axId val="72981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818936"/>
        <c:crosses val="autoZero"/>
        <c:auto val="1"/>
        <c:lblAlgn val="ctr"/>
        <c:lblOffset val="100"/>
        <c:noMultiLvlLbl val="0"/>
      </c:catAx>
      <c:valAx>
        <c:axId val="72981893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Median Weeks Claimed by Industry</a:t>
                </a:r>
              </a:p>
            </c:rich>
          </c:tx>
          <c:layout>
            <c:manualLayout>
              <c:xMode val="edge"/>
              <c:yMode val="edge"/>
              <c:x val="0.46406043533351432"/>
              <c:y val="0.930041711591030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81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0.26398</cdr:x>
      <cdr:y>0.0826</cdr:y>
    </cdr:from>
    <cdr:to>
      <cdr:x>0.832</cdr:x>
      <cdr:y>0.0826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4F25B852-DDC6-4501-950A-C2393AC4170D}"/>
            </a:ext>
          </a:extLst>
        </cdr:cNvPr>
        <cdr:cNvCxnSpPr/>
      </cdr:nvCxnSpPr>
      <cdr:spPr>
        <a:xfrm xmlns:a="http://schemas.openxmlformats.org/drawingml/2006/main">
          <a:off x="2275395" y="372741"/>
          <a:ext cx="4896138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0.45951</cdr:x>
      <cdr:y>0</cdr:y>
    </cdr:from>
    <cdr:to>
      <cdr:x>0.64331</cdr:x>
      <cdr:y>0.05363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D572287-1419-408F-95B9-4E21FE1D34EC}"/>
            </a:ext>
          </a:extLst>
        </cdr:cNvPr>
        <cdr:cNvSpPr txBox="1"/>
      </cdr:nvSpPr>
      <cdr:spPr>
        <a:xfrm xmlns:a="http://schemas.openxmlformats.org/drawingml/2006/main">
          <a:off x="3960830" y="0"/>
          <a:ext cx="1584286" cy="24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PEUC Effective</a:t>
          </a:r>
        </a:p>
      </cdr:txBody>
    </cdr:sp>
  </cdr:relSizeAnchor>
  <cdr:relSizeAnchor xmlns:cdr="http://schemas.openxmlformats.org/drawingml/2006/chartDrawing">
    <cdr:from>
      <cdr:x>0.36459</cdr:x>
      <cdr:y>0.13579</cdr:y>
    </cdr:from>
    <cdr:to>
      <cdr:x>0.64457</cdr:x>
      <cdr:y>0.13579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9B32ABD9-A857-4B41-867C-6BB3807AB52C}"/>
            </a:ext>
          </a:extLst>
        </cdr:cNvPr>
        <cdr:cNvCxnSpPr/>
      </cdr:nvCxnSpPr>
      <cdr:spPr>
        <a:xfrm xmlns:a="http://schemas.openxmlformats.org/drawingml/2006/main" flipH="1">
          <a:off x="3142661" y="612742"/>
          <a:ext cx="2413262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>
              <a:lumMod val="75000"/>
              <a:lumOff val="25000"/>
            </a:schemeClr>
          </a:solidFill>
          <a:headEnd type="triangle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0.4393</cdr:x>
      <cdr:y>0.12326</cdr:y>
    </cdr:from>
    <cdr:to>
      <cdr:x>0.5607</cdr:x>
      <cdr:y>0.19429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3432F08-5CB6-4FCC-8EAB-9BE2D795C151}"/>
            </a:ext>
          </a:extLst>
        </cdr:cNvPr>
        <cdr:cNvSpPr txBox="1"/>
      </cdr:nvSpPr>
      <cdr:spPr>
        <a:xfrm xmlns:a="http://schemas.openxmlformats.org/drawingml/2006/main">
          <a:off x="3786629" y="556181"/>
          <a:ext cx="1046376" cy="320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EB Effective</a:t>
          </a:r>
        </a:p>
      </cdr:txBody>
    </cdr:sp>
  </cdr:relSizeAnchor>
  <cdr:relSizeAnchor xmlns:cdr="http://schemas.openxmlformats.org/drawingml/2006/chartDrawing">
    <cdr:from>
      <cdr:x>0.20164</cdr:x>
      <cdr:y>0.29404</cdr:y>
    </cdr:from>
    <cdr:to>
      <cdr:x>0.5188</cdr:x>
      <cdr:y>0.48206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32B9D5D0-0A61-42E7-A23E-B5613CDD62F2}"/>
            </a:ext>
          </a:extLst>
        </cdr:cNvPr>
        <cdr:cNvSpPr txBox="1"/>
      </cdr:nvSpPr>
      <cdr:spPr>
        <a:xfrm xmlns:a="http://schemas.openxmlformats.org/drawingml/2006/main">
          <a:off x="1738068" y="1326822"/>
          <a:ext cx="2733774" cy="84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1">
                  <a:lumMod val="75000"/>
                </a:schemeClr>
              </a:solidFill>
            </a:rPr>
            <a:t>Long-term Claimants</a:t>
          </a:r>
        </a:p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</a:rPr>
            <a:t>Share of Claimants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0.83214</cdr:y>
    </cdr:from>
    <cdr:to>
      <cdr:x>0.88081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56EC07C-6F09-4393-8724-AA1961B0FD1E}"/>
            </a:ext>
          </a:extLst>
        </cdr:cNvPr>
        <cdr:cNvSpPr txBox="1"/>
      </cdr:nvSpPr>
      <cdr:spPr>
        <a:xfrm xmlns:a="http://schemas.openxmlformats.org/drawingml/2006/main">
          <a:off x="0" y="2663191"/>
          <a:ext cx="4429762" cy="53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>
            <a:effectLst/>
          </a:endParaRPr>
        </a:p>
      </cdr:txBody>
    </cdr:sp>
  </cdr:relSizeAnchor>
  <cdr:relSizeAnchor xmlns:cdr="http://schemas.openxmlformats.org/drawingml/2006/chartDrawing">
    <cdr:from>
      <cdr:x>0.46269</cdr:x>
      <cdr:y>0.2906</cdr:y>
    </cdr:from>
    <cdr:to>
      <cdr:x>0.60636</cdr:x>
      <cdr:y>0.69359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6A4AE38-FE32-48A9-991B-D7B6B3D807A0}"/>
            </a:ext>
          </a:extLst>
        </cdr:cNvPr>
        <cdr:cNvSpPr txBox="1"/>
      </cdr:nvSpPr>
      <cdr:spPr>
        <a:xfrm xmlns:a="http://schemas.openxmlformats.org/drawingml/2006/main">
          <a:off x="4098517" y="1352747"/>
          <a:ext cx="1272619" cy="1875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Male</a:t>
          </a:r>
        </a:p>
        <a:p xmlns:a="http://schemas.openxmlformats.org/drawingml/2006/main">
          <a:pPr algn="ctr"/>
          <a:endParaRPr lang="en-US" sz="2800" b="1" dirty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pPr algn="ctr"/>
          <a:endParaRPr lang="en-US" sz="2800" b="1" dirty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pPr algn="ctr"/>
          <a:r>
            <a:rPr lang="en-US" sz="2800" b="1" dirty="0">
              <a:solidFill>
                <a:schemeClr val="accent1">
                  <a:lumMod val="60000"/>
                  <a:lumOff val="40000"/>
                </a:schemeClr>
              </a:solidFill>
            </a:rPr>
            <a:t>Female</a:t>
          </a:r>
          <a:endParaRPr lang="en-US" sz="20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0.63115</cdr:x>
      <cdr:y>0.16663</cdr:y>
    </cdr:from>
    <cdr:to>
      <cdr:x>0.9127</cdr:x>
      <cdr:y>0.489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BBB6B9-1CF4-442E-9249-253A07C93492}"/>
            </a:ext>
          </a:extLst>
        </cdr:cNvPr>
        <cdr:cNvSpPr txBox="1"/>
      </cdr:nvSpPr>
      <cdr:spPr>
        <a:xfrm xmlns:a="http://schemas.openxmlformats.org/drawingml/2006/main">
          <a:off x="5578901" y="765027"/>
          <a:ext cx="2488676" cy="1480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Short-term</a:t>
          </a:r>
        </a:p>
        <a:p xmlns:a="http://schemas.openxmlformats.org/drawingml/2006/main">
          <a:pPr algn="ctr"/>
          <a:endParaRPr lang="en-US" sz="24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Long-term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0.6369</cdr:x>
      <cdr:y>0.1777</cdr:y>
    </cdr:from>
    <cdr:to>
      <cdr:x>0.91845</cdr:x>
      <cdr:y>0.50007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AD7995-BBB3-4B1F-83F0-978F27EA2769}"/>
            </a:ext>
          </a:extLst>
        </cdr:cNvPr>
        <cdr:cNvSpPr txBox="1"/>
      </cdr:nvSpPr>
      <cdr:spPr>
        <a:xfrm xmlns:a="http://schemas.openxmlformats.org/drawingml/2006/main">
          <a:off x="5629701" y="815827"/>
          <a:ext cx="2488676" cy="1480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solidFill>
                <a:schemeClr val="accent5">
                  <a:lumMod val="50000"/>
                </a:schemeClr>
              </a:solidFill>
            </a:rPr>
            <a:t>Short-term</a:t>
          </a:r>
        </a:p>
        <a:p xmlns:a="http://schemas.openxmlformats.org/drawingml/2006/main">
          <a:pPr algn="ctr"/>
          <a:endParaRPr lang="en-US" sz="24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Long-term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2125-7A0C-4E4D-8FB3-FCF5A7AD6F6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6AF3-4126-4AF4-B16D-E761D42C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6837-7D2C-4ECB-A5B2-B8CE9C9D13A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9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B5F184-E63F-4847-B44B-72286C68A70D}" type="slidenum">
              <a:rPr lang="en-US" smtClean="0">
                <a:solidFill>
                  <a:srgbClr val="46464A"/>
                </a:solidFill>
              </a:rPr>
              <a:pPr/>
              <a:t>‹#›</a:t>
            </a:fld>
            <a:endParaRPr lang="en-US">
              <a:solidFill>
                <a:srgbClr val="464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7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900" y="64008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0AEC1C1-E95C-4962-9CAE-BC116AE257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5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046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83910"/>
            <a:ext cx="457200" cy="365125"/>
          </a:xfrm>
          <a:prstGeom prst="rect">
            <a:avLst/>
          </a:prstGeom>
        </p:spPr>
        <p:txBody>
          <a:bodyPr/>
          <a:lstStyle/>
          <a:p>
            <a:fld id="{00AEC1C1-E95C-4962-9CAE-BC116AE25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468" y="136524"/>
            <a:ext cx="8174528" cy="104388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534680"/>
            <a:ext cx="8839546" cy="459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216" y="6356350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596" y="6356351"/>
            <a:ext cx="2057400" cy="365125"/>
          </a:xfrm>
        </p:spPr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94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/>
          <a:p>
            <a:fld id="{00AEC1C1-E95C-4962-9CAE-BC116AE25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8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70463"/>
            <a:ext cx="533400" cy="365125"/>
          </a:xfrm>
          <a:prstGeom prst="rect">
            <a:avLst/>
          </a:prstGeom>
        </p:spPr>
        <p:txBody>
          <a:bodyPr/>
          <a:lstStyle/>
          <a:p>
            <a:fld id="{00AEC1C1-E95C-4962-9CAE-BC116AE25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3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50292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09600" cy="365125"/>
          </a:xfrm>
          <a:prstGeom prst="rect">
            <a:avLst/>
          </a:prstGeom>
        </p:spPr>
        <p:txBody>
          <a:bodyPr/>
          <a:lstStyle/>
          <a:p>
            <a:fld id="{00AEC1C1-E95C-4962-9CAE-BC116AE25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953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00AEC1C1-E95C-4962-9CAE-BC116AE25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8907" y="6378403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6714" y="6378404"/>
            <a:ext cx="2057400" cy="365125"/>
          </a:xfrm>
        </p:spPr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96" y="24304"/>
            <a:ext cx="8246226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567643"/>
            <a:ext cx="4259234" cy="4609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67643"/>
            <a:ext cx="4400550" cy="4609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44611" y="6425103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15150" y="6416790"/>
            <a:ext cx="2057400" cy="365125"/>
          </a:xfrm>
        </p:spPr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22" y="104775"/>
            <a:ext cx="8233908" cy="117538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93" y="1514475"/>
            <a:ext cx="424245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392" y="2446886"/>
            <a:ext cx="424245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33093"/>
            <a:ext cx="43319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46887"/>
            <a:ext cx="433197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44092" y="6393527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03720" y="6393527"/>
            <a:ext cx="2057400" cy="365125"/>
          </a:xfrm>
        </p:spPr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8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727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04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6837-7D2C-4ECB-A5B2-B8CE9C9D13A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FC7044-5DDE-41DB-BB56-E7F6EC9DC403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8763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008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0AEC1C1-E95C-4962-9CAE-BC116AE257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95" y="4279485"/>
            <a:ext cx="8833607" cy="1004692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The Long-Term Unemployed in Montana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May 19th, 2021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9756" r="37641"/>
          <a:stretch/>
        </p:blipFill>
        <p:spPr>
          <a:xfrm>
            <a:off x="0" y="5638172"/>
            <a:ext cx="2591320" cy="646437"/>
          </a:xfrm>
          <a:prstGeom prst="rect">
            <a:avLst/>
          </a:prstGeom>
        </p:spPr>
      </p:pic>
      <p:pic>
        <p:nvPicPr>
          <p:cNvPr id="1026" name="Picture 2" descr="http://hub.dli.mt.gov/employee-resources/dlipurchasedimages/mountains0001.jpg">
            <a:extLst>
              <a:ext uri="{FF2B5EF4-FFF2-40B4-BE49-F238E27FC236}">
                <a16:creationId xmlns:a16="http://schemas.microsoft.com/office/drawing/2014/main" id="{3EB320B3-812B-4700-A2C4-E4B1308FB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 b="11036"/>
          <a:stretch/>
        </p:blipFill>
        <p:spPr bwMode="auto">
          <a:xfrm>
            <a:off x="-1" y="0"/>
            <a:ext cx="9144000" cy="34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6A2796-C8A6-4F97-9045-FB67B86CD35C}"/>
              </a:ext>
            </a:extLst>
          </p:cNvPr>
          <p:cNvSpPr txBox="1"/>
          <p:nvPr/>
        </p:nvSpPr>
        <p:spPr>
          <a:xfrm>
            <a:off x="7398595" y="5699834"/>
            <a:ext cx="16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Nick Holom, </a:t>
            </a:r>
          </a:p>
          <a:p>
            <a:pPr algn="r"/>
            <a:r>
              <a:rPr lang="en-US" sz="1600" dirty="0">
                <a:solidFill>
                  <a:srgbClr val="002060"/>
                </a:solidFill>
              </a:rPr>
              <a:t>Economist</a:t>
            </a:r>
          </a:p>
        </p:txBody>
      </p:sp>
    </p:spTree>
    <p:extLst>
      <p:ext uri="{BB962C8B-B14F-4D97-AF65-F5344CB8AC3E}">
        <p14:creationId xmlns:p14="http://schemas.microsoft.com/office/powerpoint/2010/main" val="272561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A7280DA-87EA-4586-8363-0E681DDB0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3D44D32-7E57-4560-A1F9-78DACBC3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AC10E55-DD22-414D-96C8-AF83F366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277" y="516835"/>
            <a:ext cx="2313633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More Information at </a:t>
            </a:r>
            <a:r>
              <a:rPr lang="en-US" sz="3100" b="1">
                <a:solidFill>
                  <a:srgbClr val="FFFFFF"/>
                </a:solidFill>
              </a:rPr>
              <a:t>lmi.mt.gov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0493" y="3403491"/>
            <a:ext cx="2182418" cy="13831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Nick Holom</a:t>
            </a:r>
          </a:p>
          <a:p>
            <a:pPr marL="0" marR="0" lvl="0" indent="0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Economist</a:t>
            </a:r>
          </a:p>
          <a:p>
            <a:pPr marL="0" marR="0" lvl="0" indent="0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MT Dept. of Labor and Industry</a:t>
            </a:r>
          </a:p>
          <a:p>
            <a:pPr marL="0" marR="0" lvl="0" indent="0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300" b="1" dirty="0">
                <a:solidFill>
                  <a:srgbClr val="FFFFFF"/>
                </a:solidFill>
              </a:rPr>
              <a:t>n</a:t>
            </a: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icholas.holom@mt.gov</a:t>
            </a:r>
          </a:p>
          <a:p>
            <a:pPr marL="0" marR="0" lvl="0" indent="0" algn="l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300" b="1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406-444-4125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C2EA80C-FFDA-4FF1-98F8-BBD14447D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07" r="20793"/>
          <a:stretch/>
        </p:blipFill>
        <p:spPr>
          <a:xfrm>
            <a:off x="3056282" y="10"/>
            <a:ext cx="6083454" cy="685799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40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4DCE-603B-457D-A914-6E3EF4BC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Longer Unemployment Duration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8A49F-8A9B-414B-A0BF-C3CFC28D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534679"/>
            <a:ext cx="8839546" cy="44755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Long-term unemployed = unemployed six months or longer</a:t>
            </a:r>
          </a:p>
          <a:p>
            <a:pPr lvl="4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Loss of skills, loss of work connections, and material hardship</a:t>
            </a:r>
          </a:p>
          <a:p>
            <a:pPr lvl="4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Workers unemployed </a:t>
            </a:r>
            <a:r>
              <a:rPr lang="en-US" sz="3800" b="1" dirty="0">
                <a:solidFill>
                  <a:schemeClr val="accent2"/>
                </a:solidFill>
              </a:rPr>
              <a:t>eight months </a:t>
            </a:r>
            <a:r>
              <a:rPr lang="en-US" dirty="0"/>
              <a:t>are </a:t>
            </a:r>
            <a:r>
              <a:rPr lang="en-US" sz="3800" b="1" dirty="0">
                <a:solidFill>
                  <a:schemeClr val="accent2"/>
                </a:solidFill>
              </a:rPr>
              <a:t>half as likely </a:t>
            </a:r>
            <a:r>
              <a:rPr lang="en-US" dirty="0"/>
              <a:t>to get a callback </a:t>
            </a:r>
            <a:r>
              <a:rPr lang="en-US" sz="1800" dirty="0"/>
              <a:t>(Quarterly Journal of Economics. Kroft et al. 2013)</a:t>
            </a:r>
          </a:p>
          <a:p>
            <a:pPr lvl="5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During 2009 Recession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Half</a:t>
            </a:r>
            <a:r>
              <a:rPr lang="en-US" sz="2000" dirty="0"/>
              <a:t> </a:t>
            </a:r>
            <a:r>
              <a:rPr lang="en-US" dirty="0"/>
              <a:t>of the long-term unemployed had family income decrease by </a:t>
            </a:r>
            <a:r>
              <a:rPr lang="en-US" sz="3200" b="1" dirty="0">
                <a:solidFill>
                  <a:schemeClr val="accent2"/>
                </a:solidFill>
              </a:rPr>
              <a:t>40% or more </a:t>
            </a:r>
            <a:r>
              <a:rPr lang="en-US" sz="1600" dirty="0"/>
              <a:t>(Urban Institute. Johnson and Feng 2013)</a:t>
            </a:r>
            <a:endParaRPr lang="en-US" sz="1600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A third </a:t>
            </a:r>
            <a:r>
              <a:rPr lang="en-US" dirty="0"/>
              <a:t>of the long-term unemployed stopped looking for work after 21 months </a:t>
            </a:r>
            <a:r>
              <a:rPr lang="en-US" sz="1600" dirty="0"/>
              <a:t>(Brookings Institute. Krueger et al. 2014)</a:t>
            </a:r>
          </a:p>
        </p:txBody>
      </p:sp>
    </p:spTree>
    <p:extLst>
      <p:ext uri="{BB962C8B-B14F-4D97-AF65-F5344CB8AC3E}">
        <p14:creationId xmlns:p14="http://schemas.microsoft.com/office/powerpoint/2010/main" val="34421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FB88-CF04-4F53-B246-3192C416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COVID-19 Recession May Be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B001-BD71-4467-B574-747509A95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Per capita income increased from </a:t>
            </a:r>
            <a:r>
              <a:rPr lang="en-US" sz="3200" b="1" dirty="0">
                <a:solidFill>
                  <a:schemeClr val="accent2"/>
                </a:solidFill>
              </a:rPr>
              <a:t>$49,600 </a:t>
            </a:r>
            <a:r>
              <a:rPr lang="en-US" dirty="0"/>
              <a:t>to </a:t>
            </a:r>
            <a:r>
              <a:rPr lang="en-US" sz="3200" b="1" dirty="0">
                <a:solidFill>
                  <a:schemeClr val="accent2"/>
                </a:solidFill>
              </a:rPr>
              <a:t>$59,000 </a:t>
            </a:r>
            <a:r>
              <a:rPr lang="en-US" sz="1400" dirty="0"/>
              <a:t>(MTDLI. Amy Watson 2021)</a:t>
            </a:r>
            <a:endParaRPr lang="en-US" b="1" dirty="0">
              <a:solidFill>
                <a:schemeClr val="accent2"/>
              </a:solidFill>
            </a:endParaRPr>
          </a:p>
          <a:p>
            <a:pPr lvl="5">
              <a:lnSpc>
                <a:spcPct val="100000"/>
              </a:lnSpc>
            </a:pPr>
            <a:endParaRPr lang="en-US" sz="12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UI benefits reduced financial hardship </a:t>
            </a:r>
            <a:r>
              <a:rPr lang="en-US" sz="1400" dirty="0"/>
              <a:t>(Urban Institute. </a:t>
            </a:r>
            <a:r>
              <a:rPr lang="en-US" sz="1400" dirty="0" err="1"/>
              <a:t>Karpen</a:t>
            </a:r>
            <a:r>
              <a:rPr lang="en-US" sz="1400" dirty="0"/>
              <a:t> and Arcs 2020)</a:t>
            </a:r>
            <a:r>
              <a:rPr lang="en-US" sz="2000" dirty="0"/>
              <a:t> </a:t>
            </a:r>
          </a:p>
          <a:p>
            <a:pPr lvl="5">
              <a:lnSpc>
                <a:spcPct val="100000"/>
              </a:lnSpc>
            </a:pPr>
            <a:endParaRPr lang="en-US" sz="1000" dirty="0"/>
          </a:p>
          <a:p>
            <a:pPr>
              <a:lnSpc>
                <a:spcPct val="100000"/>
              </a:lnSpc>
            </a:pPr>
            <a:r>
              <a:rPr lang="en-US" dirty="0"/>
              <a:t>Work disincentive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Enhance benefits increased unemployment rate by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3.7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dirty="0"/>
              <a:t>percentage points </a:t>
            </a:r>
            <a:r>
              <a:rPr lang="en-US" sz="1400" dirty="0"/>
              <a:t>(Federal Reserve Bank of Kansas City. Fang et al. 2020)</a:t>
            </a:r>
          </a:p>
          <a:p>
            <a:pPr lvl="7">
              <a:lnSpc>
                <a:spcPct val="100000"/>
              </a:lnSpc>
            </a:pPr>
            <a:endParaRPr lang="en-US" sz="800" dirty="0"/>
          </a:p>
          <a:p>
            <a:pPr lvl="1">
              <a:lnSpc>
                <a:spcPct val="100000"/>
              </a:lnSpc>
            </a:pPr>
            <a:r>
              <a:rPr lang="en-US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10,800 Montanans </a:t>
            </a:r>
            <a:r>
              <a:rPr lang="en-US" dirty="0"/>
              <a:t>still not working due to virus risk </a:t>
            </a:r>
            <a:r>
              <a:rPr lang="en-US" sz="1400" dirty="0"/>
              <a:t>(Census Pulse Survey. March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0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24E194D-CA49-4F1C-AA7A-7960983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Long-term Unemployment in Montana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68F45CF-611E-44BB-A624-200C1A25B57E}"/>
              </a:ext>
            </a:extLst>
          </p:cNvPr>
          <p:cNvSpPr txBox="1"/>
          <p:nvPr/>
        </p:nvSpPr>
        <p:spPr>
          <a:xfrm>
            <a:off x="3875849" y="6453609"/>
            <a:ext cx="5268151" cy="353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</a:t>
            </a:r>
            <a:r>
              <a:rPr lang="en-US" sz="1400" baseline="0" dirty="0"/>
              <a:t> BLS CPS unemployment by duration. 2020 data is preliminary.</a:t>
            </a:r>
          </a:p>
        </p:txBody>
      </p:sp>
      <p:pic>
        <p:nvPicPr>
          <p:cNvPr id="51" name="Content Placeholder 50">
            <a:extLst>
              <a:ext uri="{FF2B5EF4-FFF2-40B4-BE49-F238E27FC236}">
                <a16:creationId xmlns:a16="http://schemas.microsoft.com/office/drawing/2014/main" id="{03FDDACC-1F74-4885-BB34-A7A9FDF37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74" y="1428539"/>
            <a:ext cx="8458827" cy="48308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76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EB25-DFDF-443C-8193-93918E28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Long-Term UI and PUA Claimants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D62B495-C7D7-4AE1-A1DB-172867D9ED2E}"/>
              </a:ext>
            </a:extLst>
          </p:cNvPr>
          <p:cNvSpPr txBox="1"/>
          <p:nvPr/>
        </p:nvSpPr>
        <p:spPr>
          <a:xfrm>
            <a:off x="5623539" y="6460726"/>
            <a:ext cx="4740782" cy="2332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MTDLI</a:t>
            </a:r>
            <a:r>
              <a:rPr lang="en-US" sz="1400" baseline="0" dirty="0"/>
              <a:t> unemployment claims data</a:t>
            </a:r>
            <a:endParaRPr lang="en-US" sz="1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A66EB3-0D02-4DB4-A3DF-D426FB060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675478"/>
              </p:ext>
            </p:extLst>
          </p:nvPr>
        </p:nvGraphicFramePr>
        <p:xfrm>
          <a:off x="226243" y="1583703"/>
          <a:ext cx="8719794" cy="460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17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BE9F-20F2-4681-95C6-C6DC60A4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Long-Term Claimants Are More Often Women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6C2C0FB-FF7B-48FC-A356-44CE09A0FDF6}"/>
              </a:ext>
            </a:extLst>
          </p:cNvPr>
          <p:cNvSpPr txBox="1"/>
          <p:nvPr/>
        </p:nvSpPr>
        <p:spPr>
          <a:xfrm>
            <a:off x="3315495" y="6363092"/>
            <a:ext cx="5712127" cy="4319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latinLnBrk="0" hangingPunct="1"/>
            <a:r>
              <a:rPr lang="en-US" sz="1400" dirty="0">
                <a:effectLst/>
                <a:latin typeface="+mn-lt"/>
                <a:ea typeface="+mn-ea"/>
                <a:cs typeface="+mn-cs"/>
              </a:rPr>
              <a:t>Source: MTDLI unemployment claims</a:t>
            </a:r>
            <a:r>
              <a:rPr lang="en-US" sz="1400" baseline="0" dirty="0">
                <a:effectLst/>
                <a:latin typeface="+mn-lt"/>
                <a:ea typeface="+mn-ea"/>
                <a:cs typeface="+mn-cs"/>
              </a:rPr>
              <a:t> with first benefit week before 10/03/2020. Excludes PUA.</a:t>
            </a:r>
            <a:endParaRPr lang="en-US" sz="1400" dirty="0">
              <a:effectLst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55D2B7-3198-45C7-BCA4-7053DBC14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866376"/>
              </p:ext>
            </p:extLst>
          </p:nvPr>
        </p:nvGraphicFramePr>
        <p:xfrm>
          <a:off x="169682" y="1423447"/>
          <a:ext cx="8857940" cy="481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23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9E7C-64EC-464C-B53E-79CB91C2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Long-Term Claimants Are Older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58C409-6FD7-4F9C-840C-793016A07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479556"/>
              </p:ext>
            </p:extLst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7CBCDFE7-74BD-4E80-8B41-8A4250D62CC3}"/>
              </a:ext>
            </a:extLst>
          </p:cNvPr>
          <p:cNvSpPr txBox="1"/>
          <p:nvPr/>
        </p:nvSpPr>
        <p:spPr>
          <a:xfrm>
            <a:off x="3315495" y="6363092"/>
            <a:ext cx="5695155" cy="4319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latinLnBrk="0" hangingPunct="1"/>
            <a:r>
              <a:rPr lang="en-US" sz="1400" dirty="0">
                <a:effectLst/>
                <a:latin typeface="+mn-lt"/>
                <a:ea typeface="+mn-ea"/>
                <a:cs typeface="+mn-cs"/>
              </a:rPr>
              <a:t>Source: MTDLI unemployment claims</a:t>
            </a:r>
            <a:r>
              <a:rPr lang="en-US" sz="1400" baseline="0" dirty="0">
                <a:effectLst/>
                <a:latin typeface="+mn-lt"/>
                <a:ea typeface="+mn-ea"/>
                <a:cs typeface="+mn-cs"/>
              </a:rPr>
              <a:t> with first benefit week before 10/03/2020. Excludes PUA.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483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CEFD-84A6-4763-B2D8-2779F018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Long-Term Claimants Are Lower Wage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420D198-A0ED-474B-9B3F-8DD3AE2904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725377"/>
              </p:ext>
            </p:extLst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E469195A-8AB2-4702-AD00-A4382A0BE0B3}"/>
              </a:ext>
            </a:extLst>
          </p:cNvPr>
          <p:cNvSpPr txBox="1"/>
          <p:nvPr/>
        </p:nvSpPr>
        <p:spPr>
          <a:xfrm>
            <a:off x="3315495" y="6363092"/>
            <a:ext cx="5695155" cy="4319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latinLnBrk="0" hangingPunct="1"/>
            <a:r>
              <a:rPr lang="en-US" sz="1400" dirty="0">
                <a:effectLst/>
                <a:latin typeface="+mn-lt"/>
                <a:ea typeface="+mn-ea"/>
                <a:cs typeface="+mn-cs"/>
              </a:rPr>
              <a:t>Source: MTDLI unemployment claims</a:t>
            </a:r>
            <a:r>
              <a:rPr lang="en-US" sz="1400" baseline="0" dirty="0">
                <a:effectLst/>
                <a:latin typeface="+mn-lt"/>
                <a:ea typeface="+mn-ea"/>
                <a:cs typeface="+mn-cs"/>
              </a:rPr>
              <a:t> with first benefit week before 10/03/2020. Excludes PUA.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45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1556-AED3-49A5-9536-728A6ADE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Seasonal Industries Have Longer Median Duration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3997312-54B3-4474-B3AD-EE9ABE5492D7}"/>
              </a:ext>
            </a:extLst>
          </p:cNvPr>
          <p:cNvSpPr txBox="1"/>
          <p:nvPr/>
        </p:nvSpPr>
        <p:spPr>
          <a:xfrm>
            <a:off x="3275814" y="6334812"/>
            <a:ext cx="5734836" cy="5231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/>
                <a:latin typeface="+mn-lt"/>
                <a:ea typeface="+mn-ea"/>
                <a:cs typeface="+mn-cs"/>
              </a:rPr>
              <a:t>Source: MTDLI unemployment claims</a:t>
            </a:r>
            <a:r>
              <a:rPr lang="en-US" sz="14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dirty="0"/>
              <a:t>data from 1/1/2020 to 4/3/2021 with </a:t>
            </a:r>
            <a:r>
              <a:rPr lang="en-US" sz="1400" baseline="0" dirty="0">
                <a:effectLst/>
                <a:latin typeface="+mn-lt"/>
                <a:ea typeface="+mn-ea"/>
                <a:cs typeface="+mn-cs"/>
              </a:rPr>
              <a:t>first benefit week before 10/03/2020.</a:t>
            </a:r>
            <a:endParaRPr lang="en-US" sz="1400" dirty="0">
              <a:effectLst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52AB8D9-49B2-411A-A89F-E46B0126A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62685"/>
              </p:ext>
            </p:extLst>
          </p:nvPr>
        </p:nvGraphicFramePr>
        <p:xfrm>
          <a:off x="171450" y="1535113"/>
          <a:ext cx="88392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13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3.xml><?xml version="1.0" encoding="utf-8"?>
<a:theme xmlns:a="http://schemas.openxmlformats.org/drawingml/2006/main" name="Custom Design">
  <a:themeElements>
    <a:clrScheme name="DLI Blue">
      <a:dk1>
        <a:sysClr val="windowText" lastClr="000000"/>
      </a:dk1>
      <a:lt1>
        <a:sysClr val="window" lastClr="FFFFFF"/>
      </a:lt1>
      <a:dk2>
        <a:srgbClr val="000000"/>
      </a:dk2>
      <a:lt2>
        <a:srgbClr val="D8D8D8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17209"/>
      </a:accent5>
      <a:accent6>
        <a:srgbClr val="354369"/>
      </a:accent6>
      <a:hlink>
        <a:srgbClr val="475A8D"/>
      </a:hlink>
      <a:folHlink>
        <a:srgbClr val="475A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13978</TotalTime>
  <Words>365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Retrospect</vt:lpstr>
      <vt:lpstr>Custom Design</vt:lpstr>
      <vt:lpstr>The Long-Term Unemployed in Montana May 19th, 2021</vt:lpstr>
      <vt:lpstr>Effects of Longer Unemployment Duration</vt:lpstr>
      <vt:lpstr>COVID-19 Recession May Be Different</vt:lpstr>
      <vt:lpstr>Long-term Unemployment in Montana</vt:lpstr>
      <vt:lpstr>Long-Term UI and PUA Claimants</vt:lpstr>
      <vt:lpstr>Long-Term Claimants Are More Often Women</vt:lpstr>
      <vt:lpstr>Long-Term Claimants Are Older</vt:lpstr>
      <vt:lpstr>Long-Term Claimants Are Lower Wage</vt:lpstr>
      <vt:lpstr>Seasonal Industries Have Longer Median Duration</vt:lpstr>
      <vt:lpstr>More Information at lmi.mt.gov</vt:lpstr>
    </vt:vector>
  </TitlesOfParts>
  <Company>MT DLI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Amy</dc:creator>
  <cp:lastModifiedBy>Holom, Nicholas</cp:lastModifiedBy>
  <cp:revision>624</cp:revision>
  <dcterms:created xsi:type="dcterms:W3CDTF">2016-03-17T20:46:11Z</dcterms:created>
  <dcterms:modified xsi:type="dcterms:W3CDTF">2021-05-18T22:14:46Z</dcterms:modified>
</cp:coreProperties>
</file>