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6" r:id="rId5"/>
  </p:sldMasterIdLst>
  <p:notesMasterIdLst>
    <p:notesMasterId r:id="rId24"/>
  </p:notesMasterIdLst>
  <p:sldIdLst>
    <p:sldId id="257" r:id="rId6"/>
    <p:sldId id="301" r:id="rId7"/>
    <p:sldId id="291" r:id="rId8"/>
    <p:sldId id="293" r:id="rId9"/>
    <p:sldId id="258" r:id="rId10"/>
    <p:sldId id="259" r:id="rId11"/>
    <p:sldId id="300" r:id="rId12"/>
    <p:sldId id="294" r:id="rId13"/>
    <p:sldId id="295" r:id="rId14"/>
    <p:sldId id="296" r:id="rId15"/>
    <p:sldId id="260" r:id="rId16"/>
    <p:sldId id="299" r:id="rId17"/>
    <p:sldId id="292" r:id="rId18"/>
    <p:sldId id="297" r:id="rId19"/>
    <p:sldId id="298" r:id="rId20"/>
    <p:sldId id="263" r:id="rId21"/>
    <p:sldId id="264" r:id="rId22"/>
    <p:sldId id="261"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E74"/>
    <a:srgbClr val="C02030"/>
    <a:srgbClr val="C0223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74"/>
  </p:normalViewPr>
  <p:slideViewPr>
    <p:cSldViewPr snapToGrid="0" snapToObjects="1">
      <p:cViewPr varScale="1">
        <p:scale>
          <a:sx n="114" d="100"/>
          <a:sy n="114" d="100"/>
        </p:scale>
        <p:origin x="150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486AE3-783E-5A41-A6FB-D8F5FF779B64}" type="datetimeFigureOut">
              <a:rPr lang="en-US" smtClean="0"/>
              <a:t>6/15/2021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F3DB66-4081-6846-ADC0-BBFA4CA3D2DD}" type="slidenum">
              <a:rPr lang="en-US" smtClean="0"/>
              <a:t>‹#›</a:t>
            </a:fld>
            <a:endParaRPr lang="en-US" dirty="0"/>
          </a:p>
        </p:txBody>
      </p:sp>
    </p:spTree>
    <p:extLst>
      <p:ext uri="{BB962C8B-B14F-4D97-AF65-F5344CB8AC3E}">
        <p14:creationId xmlns:p14="http://schemas.microsoft.com/office/powerpoint/2010/main" val="15887711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10" descr="DLIHorLogo_Snowflake.png"/>
          <p:cNvPicPr>
            <a:picLocks noChangeAspect="1"/>
          </p:cNvPicPr>
          <p:nvPr userDrawn="1"/>
        </p:nvPicPr>
        <p:blipFill>
          <a:blip r:embed="rId2" cstate="print">
            <a:alphaModFix amt="500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29424" y="1180950"/>
            <a:ext cx="4343400" cy="4343400"/>
          </a:xfrm>
          <a:prstGeom prst="rect">
            <a:avLst/>
          </a:prstGeom>
        </p:spPr>
      </p:pic>
      <p:sp>
        <p:nvSpPr>
          <p:cNvPr id="2" name="Title 1"/>
          <p:cNvSpPr>
            <a:spLocks noGrp="1"/>
          </p:cNvSpPr>
          <p:nvPr>
            <p:ph type="ctrTitle" hasCustomPrompt="1"/>
          </p:nvPr>
        </p:nvSpPr>
        <p:spPr>
          <a:xfrm>
            <a:off x="457200" y="1045006"/>
            <a:ext cx="7772400" cy="3028769"/>
          </a:xfrm>
        </p:spPr>
        <p:txBody>
          <a:bodyPr anchor="ctr">
            <a:noAutofit/>
          </a:bodyPr>
          <a:lstStyle>
            <a:lvl1pPr>
              <a:lnSpc>
                <a:spcPct val="100000"/>
              </a:lnSpc>
              <a:defRPr sz="6600" cap="none" spc="-80" baseline="0">
                <a:solidFill>
                  <a:schemeClr val="tx1"/>
                </a:solidFill>
              </a:defRPr>
            </a:lvl1pPr>
          </a:lstStyle>
          <a:p>
            <a:r>
              <a:rPr lang="en-US" dirty="0"/>
              <a:t>Title of Presentation</a:t>
            </a:r>
          </a:p>
        </p:txBody>
      </p:sp>
      <p:sp>
        <p:nvSpPr>
          <p:cNvPr id="3" name="Subtitle 2"/>
          <p:cNvSpPr>
            <a:spLocks noGrp="1"/>
          </p:cNvSpPr>
          <p:nvPr>
            <p:ph type="subTitle" idx="1" hasCustomPrompt="1"/>
          </p:nvPr>
        </p:nvSpPr>
        <p:spPr>
          <a:xfrm>
            <a:off x="457200" y="4083155"/>
            <a:ext cx="6858000" cy="914400"/>
          </a:xfrm>
        </p:spPr>
        <p:txBody>
          <a:bodyPr/>
          <a:lstStyle>
            <a:lvl1pPr marL="0" indent="0" algn="l">
              <a:buNone/>
              <a:defRPr b="0" cap="all" spc="120" baseline="0">
                <a:solidFill>
                  <a:srgbClr val="80ADD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title</a:t>
            </a:r>
          </a:p>
        </p:txBody>
      </p:sp>
      <p:sp>
        <p:nvSpPr>
          <p:cNvPr id="9" name="Rectangle 8"/>
          <p:cNvSpPr/>
          <p:nvPr/>
        </p:nvSpPr>
        <p:spPr>
          <a:xfrm>
            <a:off x="9001124" y="4846320"/>
            <a:ext cx="142876" cy="20116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9001124" y="0"/>
            <a:ext cx="142876" cy="4846320"/>
          </a:xfrm>
          <a:prstGeom prst="rect">
            <a:avLst/>
          </a:prstGeom>
          <a:solidFill>
            <a:srgbClr val="80A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3"/>
          <a:stretch>
            <a:fillRect/>
          </a:stretch>
        </p:blipFill>
        <p:spPr>
          <a:xfrm>
            <a:off x="4987456" y="5850280"/>
            <a:ext cx="3311452" cy="63075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accent1">
                    <a:lumMod val="50000"/>
                  </a:schemeClr>
                </a:solidFill>
              </a:defRPr>
            </a:lvl1pPr>
            <a:lvl2pPr>
              <a:defRPr>
                <a:solidFill>
                  <a:schemeClr val="accent1">
                    <a:lumMod val="75000"/>
                  </a:schemeClr>
                </a:solidFill>
              </a:defRPr>
            </a:lvl2pPr>
            <a:lvl3pPr>
              <a:defRPr>
                <a:solidFill>
                  <a:schemeClr val="accent1">
                    <a:lumMod val="75000"/>
                  </a:schemeClr>
                </a:solidFill>
              </a:defRPr>
            </a:lvl3pPr>
            <a:lvl4pPr>
              <a:defRPr>
                <a:solidFill>
                  <a:schemeClr val="accent1">
                    <a:lumMod val="75000"/>
                  </a:schemeClr>
                </a:solidFill>
              </a:defRPr>
            </a:lvl4pPr>
            <a:lvl5pPr>
              <a:defRPr>
                <a:solidFill>
                  <a:schemeClr val="accent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447800"/>
            <a:ext cx="7772400" cy="4321175"/>
          </a:xfrm>
        </p:spPr>
        <p:txBody>
          <a:bodyPr anchor="ctr">
            <a:noAutofit/>
          </a:bodyPr>
          <a:lstStyle>
            <a:lvl1pPr algn="l">
              <a:lnSpc>
                <a:spcPct val="100000"/>
              </a:lnSpc>
              <a:defRPr sz="5400" b="0" cap="none" spc="-80" baseline="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rgbClr val="80ADD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30680" y="1574800"/>
            <a:ext cx="3291840" cy="4525963"/>
          </a:xfrm>
        </p:spPr>
        <p:txBody>
          <a:bodyPr/>
          <a:lstStyle>
            <a:lvl1pPr>
              <a:defRPr sz="2800">
                <a:solidFill>
                  <a:schemeClr val="accent1">
                    <a:lumMod val="50000"/>
                  </a:schemeClr>
                </a:solidFill>
              </a:defRPr>
            </a:lvl1pPr>
            <a:lvl2pPr>
              <a:defRPr sz="2400">
                <a:solidFill>
                  <a:schemeClr val="accent1">
                    <a:lumMod val="75000"/>
                  </a:schemeClr>
                </a:solidFill>
              </a:defRPr>
            </a:lvl2pPr>
            <a:lvl3pPr>
              <a:defRPr sz="2000">
                <a:solidFill>
                  <a:schemeClr val="accent1">
                    <a:lumMod val="75000"/>
                  </a:schemeClr>
                </a:solidFill>
              </a:defRPr>
            </a:lvl3pPr>
            <a:lvl4pPr>
              <a:defRPr sz="1800">
                <a:solidFill>
                  <a:schemeClr val="accent1">
                    <a:lumMod val="75000"/>
                  </a:schemeClr>
                </a:solidFill>
              </a:defRPr>
            </a:lvl4pPr>
            <a:lvl5pPr>
              <a:defRPr sz="1800">
                <a:solidFill>
                  <a:schemeClr val="accent1">
                    <a:lumMod val="7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solidFill>
                  <a:srgbClr val="404040"/>
                </a:solidFill>
              </a:defRPr>
            </a:lvl1pPr>
            <a:lvl2pPr>
              <a:defRPr sz="2400">
                <a:solidFill>
                  <a:schemeClr val="accent1">
                    <a:lumMod val="75000"/>
                  </a:schemeClr>
                </a:solidFill>
              </a:defRPr>
            </a:lvl2pPr>
            <a:lvl3pPr>
              <a:defRPr sz="2000">
                <a:solidFill>
                  <a:schemeClr val="accent1">
                    <a:lumMod val="75000"/>
                  </a:schemeClr>
                </a:solidFill>
              </a:defRPr>
            </a:lvl3pPr>
            <a:lvl4pPr>
              <a:defRPr sz="1800">
                <a:solidFill>
                  <a:schemeClr val="accent1">
                    <a:lumMod val="75000"/>
                  </a:schemeClr>
                </a:solidFill>
              </a:defRPr>
            </a:lvl4pPr>
            <a:lvl5pPr>
              <a:defRPr sz="1800">
                <a:solidFill>
                  <a:schemeClr val="accent1">
                    <a:lumMod val="7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solidFill>
                  <a:schemeClr val="accent1">
                    <a:lumMod val="50000"/>
                  </a:schemeClr>
                </a:solidFill>
              </a:defRPr>
            </a:lvl1pPr>
            <a:lvl2pPr>
              <a:defRPr sz="2000">
                <a:solidFill>
                  <a:schemeClr val="accent1">
                    <a:lumMod val="75000"/>
                  </a:schemeClr>
                </a:solidFill>
              </a:defRPr>
            </a:lvl2pPr>
            <a:lvl3pPr>
              <a:defRPr sz="1800">
                <a:solidFill>
                  <a:schemeClr val="accent1">
                    <a:lumMod val="75000"/>
                  </a:schemeClr>
                </a:solidFill>
              </a:defRPr>
            </a:lvl3pPr>
            <a:lvl4pPr>
              <a:defRPr sz="1600">
                <a:solidFill>
                  <a:schemeClr val="accent1">
                    <a:lumMod val="75000"/>
                  </a:schemeClr>
                </a:solidFill>
              </a:defRPr>
            </a:lvl4pPr>
            <a:lvl5pPr>
              <a:defRPr sz="1600">
                <a:solidFill>
                  <a:schemeClr val="accent1">
                    <a:lumMod val="7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rgbClr val="839219"/>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solidFill>
                  <a:schemeClr val="accent1">
                    <a:lumMod val="50000"/>
                  </a:schemeClr>
                </a:solidFill>
              </a:defRPr>
            </a:lvl1pPr>
            <a:lvl2pPr>
              <a:defRPr sz="2000">
                <a:solidFill>
                  <a:schemeClr val="accent1">
                    <a:lumMod val="75000"/>
                  </a:schemeClr>
                </a:solidFill>
              </a:defRPr>
            </a:lvl2pPr>
            <a:lvl3pPr>
              <a:defRPr sz="1800">
                <a:solidFill>
                  <a:schemeClr val="accent1">
                    <a:lumMod val="75000"/>
                  </a:schemeClr>
                </a:solidFill>
              </a:defRPr>
            </a:lvl3pPr>
            <a:lvl4pPr>
              <a:defRPr sz="1600">
                <a:solidFill>
                  <a:schemeClr val="accent1">
                    <a:lumMod val="75000"/>
                  </a:schemeClr>
                </a:solidFill>
              </a:defRPr>
            </a:lvl4pPr>
            <a:lvl5pPr>
              <a:defRPr sz="1600">
                <a:solidFill>
                  <a:schemeClr val="accent1">
                    <a:lumMod val="7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rgbClr val="80A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457200" y="5715000"/>
            <a:ext cx="8153400" cy="457200"/>
          </a:xfrm>
        </p:spPr>
        <p:txBody>
          <a:bodyPr/>
          <a:lstStyle>
            <a:lvl1pPr marL="0" indent="0">
              <a:buNone/>
              <a:defRPr sz="16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7620000" cy="91187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371600"/>
            <a:ext cx="7620000" cy="4754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9001124" y="0"/>
            <a:ext cx="142876" cy="137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13"/>
          <a:stretch>
            <a:fillRect/>
          </a:stretch>
        </p:blipFill>
        <p:spPr>
          <a:xfrm>
            <a:off x="6477000" y="6268721"/>
            <a:ext cx="2171700" cy="413657"/>
          </a:xfrm>
          <a:prstGeom prst="rect">
            <a:avLst/>
          </a:prstGeom>
        </p:spPr>
      </p:pic>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spcBef>
          <a:spcPct val="0"/>
        </a:spcBef>
        <a:buNone/>
        <a:defRPr sz="4000" kern="1200" cap="none" spc="-60" baseline="0">
          <a:solidFill>
            <a:srgbClr val="184173"/>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s://montanaworks.gov/job-service-montana"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D4444B-3A9B-4C92-B7C9-3F2D30E01D08}"/>
              </a:ext>
            </a:extLst>
          </p:cNvPr>
          <p:cNvPicPr>
            <a:picLocks noChangeAspect="1"/>
          </p:cNvPicPr>
          <p:nvPr/>
        </p:nvPicPr>
        <p:blipFill rotWithShape="1">
          <a:blip r:embed="rId2"/>
          <a:srcRect t="1" b="-2389"/>
          <a:stretch/>
        </p:blipFill>
        <p:spPr>
          <a:xfrm>
            <a:off x="0" y="0"/>
            <a:ext cx="9144000" cy="6858000"/>
          </a:xfrm>
          <a:prstGeom prst="rect">
            <a:avLst/>
          </a:prstGeom>
        </p:spPr>
      </p:pic>
      <p:sp>
        <p:nvSpPr>
          <p:cNvPr id="6" name="TextBox 5">
            <a:extLst>
              <a:ext uri="{FF2B5EF4-FFF2-40B4-BE49-F238E27FC236}">
                <a16:creationId xmlns:a16="http://schemas.microsoft.com/office/drawing/2014/main" id="{45F3F4F8-0114-45B2-AB0D-73C55290AEC3}"/>
              </a:ext>
            </a:extLst>
          </p:cNvPr>
          <p:cNvSpPr txBox="1"/>
          <p:nvPr/>
        </p:nvSpPr>
        <p:spPr>
          <a:xfrm>
            <a:off x="8075775" y="6054696"/>
            <a:ext cx="1068225" cy="803304"/>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346686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8D3634-15D2-4063-B3A1-67B6F04382CE}"/>
              </a:ext>
            </a:extLst>
          </p:cNvPr>
          <p:cNvSpPr>
            <a:spLocks noGrp="1"/>
          </p:cNvSpPr>
          <p:nvPr>
            <p:ph idx="1"/>
          </p:nvPr>
        </p:nvSpPr>
        <p:spPr>
          <a:xfrm>
            <a:off x="284757" y="1283517"/>
            <a:ext cx="8336446" cy="4500072"/>
          </a:xfrm>
        </p:spPr>
        <p:txBody>
          <a:bodyPr>
            <a:normAutofit/>
          </a:bodyPr>
          <a:lstStyle/>
          <a:p>
            <a:endParaRPr lang="en-US" dirty="0"/>
          </a:p>
          <a:p>
            <a:endParaRPr lang="en-US" dirty="0"/>
          </a:p>
          <a:p>
            <a:endParaRPr lang="en-US" dirty="0"/>
          </a:p>
          <a:p>
            <a:endParaRPr lang="en-US" dirty="0"/>
          </a:p>
        </p:txBody>
      </p:sp>
      <p:pic>
        <p:nvPicPr>
          <p:cNvPr id="6" name="Picture 5">
            <a:extLst>
              <a:ext uri="{FF2B5EF4-FFF2-40B4-BE49-F238E27FC236}">
                <a16:creationId xmlns:a16="http://schemas.microsoft.com/office/drawing/2014/main" id="{18563EFC-BFA0-4F1B-84A3-EA56087E9F28}"/>
              </a:ext>
            </a:extLst>
          </p:cNvPr>
          <p:cNvPicPr/>
          <p:nvPr/>
        </p:nvPicPr>
        <p:blipFill>
          <a:blip r:embed="rId2"/>
          <a:stretch>
            <a:fillRect/>
          </a:stretch>
        </p:blipFill>
        <p:spPr>
          <a:xfrm>
            <a:off x="2208139" y="320022"/>
            <a:ext cx="4206240" cy="5760720"/>
          </a:xfrm>
          <a:prstGeom prst="rect">
            <a:avLst/>
          </a:prstGeom>
        </p:spPr>
      </p:pic>
      <p:sp>
        <p:nvSpPr>
          <p:cNvPr id="7" name="Rectangle 6">
            <a:extLst>
              <a:ext uri="{FF2B5EF4-FFF2-40B4-BE49-F238E27FC236}">
                <a16:creationId xmlns:a16="http://schemas.microsoft.com/office/drawing/2014/main" id="{0E4BDEBE-BCE8-4C5C-B5AC-0325D35057D6}"/>
              </a:ext>
            </a:extLst>
          </p:cNvPr>
          <p:cNvSpPr/>
          <p:nvPr/>
        </p:nvSpPr>
        <p:spPr>
          <a:xfrm>
            <a:off x="3598877" y="4269997"/>
            <a:ext cx="2508308" cy="46978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86257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2D5EC-8E89-422F-A4B7-61EC092F284D}"/>
              </a:ext>
            </a:extLst>
          </p:cNvPr>
          <p:cNvSpPr>
            <a:spLocks noGrp="1"/>
          </p:cNvSpPr>
          <p:nvPr>
            <p:ph type="title"/>
          </p:nvPr>
        </p:nvSpPr>
        <p:spPr>
          <a:xfrm>
            <a:off x="293090" y="618230"/>
            <a:ext cx="7886700" cy="550986"/>
          </a:xfrm>
        </p:spPr>
        <p:txBody>
          <a:bodyPr>
            <a:normAutofit/>
          </a:bodyPr>
          <a:lstStyle/>
          <a:p>
            <a:r>
              <a:rPr lang="en-US" sz="2800" b="1" u="sng" dirty="0">
                <a:solidFill>
                  <a:schemeClr val="bg2">
                    <a:lumMod val="75000"/>
                  </a:schemeClr>
                </a:solidFill>
              </a:rPr>
              <a:t>Able, Available &amp; Actively Seeking Employment</a:t>
            </a:r>
          </a:p>
        </p:txBody>
      </p:sp>
      <p:sp>
        <p:nvSpPr>
          <p:cNvPr id="3" name="Content Placeholder 2">
            <a:extLst>
              <a:ext uri="{FF2B5EF4-FFF2-40B4-BE49-F238E27FC236}">
                <a16:creationId xmlns:a16="http://schemas.microsoft.com/office/drawing/2014/main" id="{C31E6D18-8F64-4557-9141-AC2CFFFDDE56}"/>
              </a:ext>
            </a:extLst>
          </p:cNvPr>
          <p:cNvSpPr>
            <a:spLocks noGrp="1"/>
          </p:cNvSpPr>
          <p:nvPr>
            <p:ph idx="1"/>
          </p:nvPr>
        </p:nvSpPr>
        <p:spPr>
          <a:xfrm>
            <a:off x="181389" y="1587617"/>
            <a:ext cx="8845826" cy="3682766"/>
          </a:xfrm>
        </p:spPr>
        <p:txBody>
          <a:bodyPr>
            <a:normAutofit/>
          </a:bodyPr>
          <a:lstStyle/>
          <a:p>
            <a:r>
              <a:rPr lang="en-US" dirty="0">
                <a:solidFill>
                  <a:srgbClr val="003E74"/>
                </a:solidFill>
              </a:rPr>
              <a:t>Beginning 06/27/2021, pre-pandemic eligibility requirements will be applied. </a:t>
            </a:r>
          </a:p>
          <a:p>
            <a:endParaRPr lang="en-US" dirty="0">
              <a:solidFill>
                <a:srgbClr val="003E74"/>
              </a:solidFill>
            </a:endParaRPr>
          </a:p>
          <a:p>
            <a:r>
              <a:rPr lang="en-US" u="sng" dirty="0">
                <a:solidFill>
                  <a:srgbClr val="003E74"/>
                </a:solidFill>
              </a:rPr>
              <a:t>As a reminder:</a:t>
            </a:r>
          </a:p>
          <a:p>
            <a:r>
              <a:rPr lang="en-US" dirty="0">
                <a:solidFill>
                  <a:srgbClr val="003E74"/>
                </a:solidFill>
              </a:rPr>
              <a:t>Claimants are required to conduct a weekly work search and report it on your weekly payment request unless the department has notified you otherwise. </a:t>
            </a:r>
          </a:p>
          <a:p>
            <a:r>
              <a:rPr lang="en-US" dirty="0">
                <a:solidFill>
                  <a:srgbClr val="003E74"/>
                </a:solidFill>
              </a:rPr>
              <a:t>Eligibility requirements will be applied based on pre-pandemic criteria: </a:t>
            </a:r>
          </a:p>
          <a:p>
            <a:pPr lvl="3"/>
            <a:r>
              <a:rPr lang="en-US" sz="2000" dirty="0">
                <a:solidFill>
                  <a:srgbClr val="003E74"/>
                </a:solidFill>
              </a:rPr>
              <a:t>Separation from work</a:t>
            </a:r>
          </a:p>
          <a:p>
            <a:pPr lvl="3"/>
            <a:r>
              <a:rPr lang="en-US" sz="2000" dirty="0">
                <a:solidFill>
                  <a:srgbClr val="003E74"/>
                </a:solidFill>
              </a:rPr>
              <a:t>Able and Available for work </a:t>
            </a:r>
          </a:p>
        </p:txBody>
      </p:sp>
    </p:spTree>
    <p:extLst>
      <p:ext uri="{BB962C8B-B14F-4D97-AF65-F5344CB8AC3E}">
        <p14:creationId xmlns:p14="http://schemas.microsoft.com/office/powerpoint/2010/main" val="3370239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2D5EC-8E89-422F-A4B7-61EC092F284D}"/>
              </a:ext>
            </a:extLst>
          </p:cNvPr>
          <p:cNvSpPr>
            <a:spLocks noGrp="1"/>
          </p:cNvSpPr>
          <p:nvPr>
            <p:ph type="title"/>
          </p:nvPr>
        </p:nvSpPr>
        <p:spPr>
          <a:xfrm>
            <a:off x="544760" y="601452"/>
            <a:ext cx="7886700" cy="550986"/>
          </a:xfrm>
        </p:spPr>
        <p:txBody>
          <a:bodyPr>
            <a:normAutofit/>
          </a:bodyPr>
          <a:lstStyle/>
          <a:p>
            <a:r>
              <a:rPr lang="en-US" sz="2800" b="1" u="sng" dirty="0">
                <a:solidFill>
                  <a:schemeClr val="bg2">
                    <a:lumMod val="75000"/>
                  </a:schemeClr>
                </a:solidFill>
              </a:rPr>
              <a:t>Job Attachment</a:t>
            </a:r>
          </a:p>
        </p:txBody>
      </p:sp>
      <p:sp>
        <p:nvSpPr>
          <p:cNvPr id="3" name="Content Placeholder 2">
            <a:extLst>
              <a:ext uri="{FF2B5EF4-FFF2-40B4-BE49-F238E27FC236}">
                <a16:creationId xmlns:a16="http://schemas.microsoft.com/office/drawing/2014/main" id="{C31E6D18-8F64-4557-9141-AC2CFFFDDE56}"/>
              </a:ext>
            </a:extLst>
          </p:cNvPr>
          <p:cNvSpPr>
            <a:spLocks noGrp="1"/>
          </p:cNvSpPr>
          <p:nvPr>
            <p:ph idx="1"/>
          </p:nvPr>
        </p:nvSpPr>
        <p:spPr>
          <a:xfrm>
            <a:off x="150044" y="1359015"/>
            <a:ext cx="8843911" cy="3642919"/>
          </a:xfrm>
        </p:spPr>
        <p:txBody>
          <a:bodyPr>
            <a:normAutofit/>
          </a:bodyPr>
          <a:lstStyle/>
          <a:p>
            <a:pPr marL="342900" indent="-342900">
              <a:buFont typeface="Arial" panose="020B0604020202020204" pitchFamily="34" charset="0"/>
              <a:buChar char="•"/>
            </a:pPr>
            <a:r>
              <a:rPr lang="en-US" dirty="0">
                <a:solidFill>
                  <a:srgbClr val="003E74"/>
                </a:solidFill>
              </a:rPr>
              <a:t>Unemployment Insurance notifies you when your work search requirements have been waived. </a:t>
            </a:r>
          </a:p>
          <a:p>
            <a:pPr marL="342900" indent="-342900">
              <a:buFont typeface="Arial" panose="020B0604020202020204" pitchFamily="34" charset="0"/>
              <a:buChar char="•"/>
            </a:pPr>
            <a:r>
              <a:rPr lang="en-US" dirty="0">
                <a:solidFill>
                  <a:srgbClr val="003E74"/>
                </a:solidFill>
              </a:rPr>
              <a:t>A common reason for work search waiver is job attachment.</a:t>
            </a:r>
          </a:p>
          <a:p>
            <a:pPr marL="342900" indent="-342900">
              <a:buFont typeface="Arial" panose="020B0604020202020204" pitchFamily="34" charset="0"/>
              <a:buChar char="•"/>
            </a:pPr>
            <a:r>
              <a:rPr lang="en-US" dirty="0">
                <a:solidFill>
                  <a:srgbClr val="003E74"/>
                </a:solidFill>
              </a:rPr>
              <a:t>This means you have an approximate date of hire, or return to work, at 30 or more hours per week. You must still be able and available for work and report separations from any employment. </a:t>
            </a:r>
          </a:p>
          <a:p>
            <a:pPr marL="342900" indent="-342900">
              <a:buFont typeface="Arial" panose="020B0604020202020204" pitchFamily="34" charset="0"/>
              <a:buChar char="•"/>
            </a:pPr>
            <a:r>
              <a:rPr lang="en-US" dirty="0">
                <a:solidFill>
                  <a:srgbClr val="003E74"/>
                </a:solidFill>
              </a:rPr>
              <a:t>Job Attachment may be verified with your employer. </a:t>
            </a:r>
          </a:p>
          <a:p>
            <a:pPr marL="342900" indent="-342900">
              <a:buFont typeface="Arial" panose="020B0604020202020204" pitchFamily="34" charset="0"/>
              <a:buChar char="•"/>
            </a:pPr>
            <a:r>
              <a:rPr lang="en-US" dirty="0">
                <a:solidFill>
                  <a:srgbClr val="003E74"/>
                </a:solidFill>
              </a:rPr>
              <a:t>If you accept an offer of employment but will not start right away, call Claims Processing immediately.</a:t>
            </a:r>
          </a:p>
        </p:txBody>
      </p:sp>
    </p:spTree>
    <p:extLst>
      <p:ext uri="{BB962C8B-B14F-4D97-AF65-F5344CB8AC3E}">
        <p14:creationId xmlns:p14="http://schemas.microsoft.com/office/powerpoint/2010/main" val="17443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2D5EC-8E89-422F-A4B7-61EC092F284D}"/>
              </a:ext>
            </a:extLst>
          </p:cNvPr>
          <p:cNvSpPr>
            <a:spLocks noGrp="1"/>
          </p:cNvSpPr>
          <p:nvPr>
            <p:ph type="title"/>
          </p:nvPr>
        </p:nvSpPr>
        <p:spPr>
          <a:xfrm>
            <a:off x="468004" y="25167"/>
            <a:ext cx="7886700" cy="994172"/>
          </a:xfrm>
        </p:spPr>
        <p:txBody>
          <a:bodyPr>
            <a:normAutofit/>
          </a:bodyPr>
          <a:lstStyle/>
          <a:p>
            <a:r>
              <a:rPr lang="en-US" sz="2800" b="1" u="sng" dirty="0">
                <a:solidFill>
                  <a:schemeClr val="bg2">
                    <a:lumMod val="75000"/>
                  </a:schemeClr>
                </a:solidFill>
              </a:rPr>
              <a:t>What is considered a work search:</a:t>
            </a:r>
          </a:p>
        </p:txBody>
      </p:sp>
      <p:sp>
        <p:nvSpPr>
          <p:cNvPr id="3" name="Content Placeholder 2">
            <a:extLst>
              <a:ext uri="{FF2B5EF4-FFF2-40B4-BE49-F238E27FC236}">
                <a16:creationId xmlns:a16="http://schemas.microsoft.com/office/drawing/2014/main" id="{C31E6D18-8F64-4557-9141-AC2CFFFDDE56}"/>
              </a:ext>
            </a:extLst>
          </p:cNvPr>
          <p:cNvSpPr>
            <a:spLocks noGrp="1"/>
          </p:cNvSpPr>
          <p:nvPr>
            <p:ph idx="1"/>
          </p:nvPr>
        </p:nvSpPr>
        <p:spPr>
          <a:xfrm>
            <a:off x="149087" y="840996"/>
            <a:ext cx="8845826" cy="5176007"/>
          </a:xfrm>
        </p:spPr>
        <p:txBody>
          <a:bodyPr>
            <a:normAutofit/>
          </a:bodyPr>
          <a:lstStyle/>
          <a:p>
            <a:endParaRPr lang="en-US" dirty="0"/>
          </a:p>
          <a:p>
            <a:pPr marL="342900" lvl="0" indent="-342900">
              <a:buFont typeface="Arial" panose="020B0604020202020204" pitchFamily="34" charset="0"/>
              <a:buChar char="•"/>
            </a:pPr>
            <a:r>
              <a:rPr lang="en-US" dirty="0">
                <a:solidFill>
                  <a:srgbClr val="003E74"/>
                </a:solidFill>
              </a:rPr>
              <a:t>Applications must be made within the week you are requesting payment </a:t>
            </a:r>
          </a:p>
          <a:p>
            <a:pPr marL="342900" lvl="0" indent="-342900">
              <a:buFont typeface="Arial" panose="020B0604020202020204" pitchFamily="34" charset="0"/>
              <a:buChar char="•"/>
            </a:pPr>
            <a:r>
              <a:rPr lang="en-US" dirty="0">
                <a:solidFill>
                  <a:srgbClr val="003E74"/>
                </a:solidFill>
              </a:rPr>
              <a:t>Applying for a job includes completing a job application, submitting a resume, or attending a job interview. </a:t>
            </a:r>
          </a:p>
          <a:p>
            <a:pPr marL="342900" lvl="0" indent="-342900">
              <a:buFont typeface="Arial" panose="020B0604020202020204" pitchFamily="34" charset="0"/>
              <a:buChar char="•"/>
            </a:pPr>
            <a:r>
              <a:rPr lang="en-US" dirty="0">
                <a:solidFill>
                  <a:srgbClr val="003E74"/>
                </a:solidFill>
              </a:rPr>
              <a:t>Work search contacts need to be made with the person who has hiring authority and the employer must pay into Unemployment Insurance. </a:t>
            </a:r>
          </a:p>
          <a:p>
            <a:pPr marL="342900" lvl="0" indent="-342900">
              <a:buFont typeface="Arial" panose="020B0604020202020204" pitchFamily="34" charset="0"/>
              <a:buChar char="•"/>
            </a:pPr>
            <a:r>
              <a:rPr lang="en-US" dirty="0">
                <a:solidFill>
                  <a:srgbClr val="003E74"/>
                </a:solidFill>
              </a:rPr>
              <a:t>Work search contacts must be work you are willing to do, qualified to do and in an area, you are willing to work. </a:t>
            </a:r>
          </a:p>
          <a:p>
            <a:pPr marL="342900" lvl="0" indent="-342900">
              <a:buFont typeface="Arial" panose="020B0604020202020204" pitchFamily="34" charset="0"/>
              <a:buChar char="•"/>
            </a:pPr>
            <a:r>
              <a:rPr lang="en-US" dirty="0">
                <a:solidFill>
                  <a:srgbClr val="003E74"/>
                </a:solidFill>
              </a:rPr>
              <a:t>Registering with a temporary hiring agency can only be considered a work search for one week of the Claim Year. </a:t>
            </a:r>
          </a:p>
          <a:p>
            <a:pPr marL="342900" lvl="0" indent="-342900">
              <a:buFont typeface="Arial" panose="020B0604020202020204" pitchFamily="34" charset="0"/>
              <a:buChar char="•"/>
            </a:pPr>
            <a:r>
              <a:rPr lang="en-US" dirty="0">
                <a:solidFill>
                  <a:srgbClr val="003E74"/>
                </a:solidFill>
              </a:rPr>
              <a:t>Include the business name, the person contacted, date of contact, the position you applied for, the telephone number of the business, the URL if an internet application, and the result of the contact. </a:t>
            </a:r>
          </a:p>
          <a:p>
            <a:endParaRPr lang="en-US" dirty="0"/>
          </a:p>
        </p:txBody>
      </p:sp>
    </p:spTree>
    <p:extLst>
      <p:ext uri="{BB962C8B-B14F-4D97-AF65-F5344CB8AC3E}">
        <p14:creationId xmlns:p14="http://schemas.microsoft.com/office/powerpoint/2010/main" val="2813932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FA3D7-B28D-4D94-B18E-FF916EFED906}"/>
              </a:ext>
            </a:extLst>
          </p:cNvPr>
          <p:cNvSpPr>
            <a:spLocks noGrp="1"/>
          </p:cNvSpPr>
          <p:nvPr>
            <p:ph type="title"/>
          </p:nvPr>
        </p:nvSpPr>
        <p:spPr>
          <a:xfrm>
            <a:off x="346512" y="12220"/>
            <a:ext cx="8274691" cy="994172"/>
          </a:xfrm>
        </p:spPr>
        <p:txBody>
          <a:bodyPr>
            <a:normAutofit/>
          </a:bodyPr>
          <a:lstStyle/>
          <a:p>
            <a:r>
              <a:rPr lang="en-US" sz="2800" b="1" u="sng" dirty="0">
                <a:solidFill>
                  <a:schemeClr val="bg2">
                    <a:lumMod val="75000"/>
                  </a:schemeClr>
                </a:solidFill>
              </a:rPr>
              <a:t>Work Search Examples</a:t>
            </a:r>
          </a:p>
        </p:txBody>
      </p:sp>
      <p:sp>
        <p:nvSpPr>
          <p:cNvPr id="3" name="Content Placeholder 2">
            <a:extLst>
              <a:ext uri="{FF2B5EF4-FFF2-40B4-BE49-F238E27FC236}">
                <a16:creationId xmlns:a16="http://schemas.microsoft.com/office/drawing/2014/main" id="{AE8D3634-15D2-4063-B3A1-67B6F04382CE}"/>
              </a:ext>
            </a:extLst>
          </p:cNvPr>
          <p:cNvSpPr>
            <a:spLocks noGrp="1"/>
          </p:cNvSpPr>
          <p:nvPr>
            <p:ph idx="1"/>
          </p:nvPr>
        </p:nvSpPr>
        <p:spPr>
          <a:xfrm>
            <a:off x="284757" y="1283517"/>
            <a:ext cx="8336446" cy="4500072"/>
          </a:xfrm>
        </p:spPr>
        <p:txBody>
          <a:bodyPr>
            <a:normAutofit/>
          </a:bodyPr>
          <a:lstStyle/>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5C2339B2-EE98-456C-AFF8-C80B7CE8CB4B}"/>
              </a:ext>
            </a:extLst>
          </p:cNvPr>
          <p:cNvPicPr/>
          <p:nvPr/>
        </p:nvPicPr>
        <p:blipFill>
          <a:blip r:embed="rId2"/>
          <a:stretch>
            <a:fillRect/>
          </a:stretch>
        </p:blipFill>
        <p:spPr>
          <a:xfrm>
            <a:off x="1886267" y="1006392"/>
            <a:ext cx="4023360" cy="5669280"/>
          </a:xfrm>
          <a:prstGeom prst="rect">
            <a:avLst/>
          </a:prstGeom>
        </p:spPr>
      </p:pic>
    </p:spTree>
    <p:extLst>
      <p:ext uri="{BB962C8B-B14F-4D97-AF65-F5344CB8AC3E}">
        <p14:creationId xmlns:p14="http://schemas.microsoft.com/office/powerpoint/2010/main" val="750073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FA3D7-B28D-4D94-B18E-FF916EFED906}"/>
              </a:ext>
            </a:extLst>
          </p:cNvPr>
          <p:cNvSpPr>
            <a:spLocks noGrp="1"/>
          </p:cNvSpPr>
          <p:nvPr>
            <p:ph type="title"/>
          </p:nvPr>
        </p:nvSpPr>
        <p:spPr>
          <a:xfrm>
            <a:off x="346512" y="12220"/>
            <a:ext cx="8274691" cy="994172"/>
          </a:xfrm>
        </p:spPr>
        <p:txBody>
          <a:bodyPr>
            <a:normAutofit/>
          </a:bodyPr>
          <a:lstStyle/>
          <a:p>
            <a:r>
              <a:rPr lang="en-US" sz="2800" b="1" u="sng" dirty="0">
                <a:solidFill>
                  <a:schemeClr val="bg2">
                    <a:lumMod val="75000"/>
                  </a:schemeClr>
                </a:solidFill>
              </a:rPr>
              <a:t>Work Search Examples</a:t>
            </a:r>
          </a:p>
        </p:txBody>
      </p:sp>
      <p:sp>
        <p:nvSpPr>
          <p:cNvPr id="3" name="Content Placeholder 2">
            <a:extLst>
              <a:ext uri="{FF2B5EF4-FFF2-40B4-BE49-F238E27FC236}">
                <a16:creationId xmlns:a16="http://schemas.microsoft.com/office/drawing/2014/main" id="{AE8D3634-15D2-4063-B3A1-67B6F04382CE}"/>
              </a:ext>
            </a:extLst>
          </p:cNvPr>
          <p:cNvSpPr>
            <a:spLocks noGrp="1"/>
          </p:cNvSpPr>
          <p:nvPr>
            <p:ph idx="1"/>
          </p:nvPr>
        </p:nvSpPr>
        <p:spPr>
          <a:xfrm>
            <a:off x="284757" y="1283517"/>
            <a:ext cx="8336446" cy="4500072"/>
          </a:xfrm>
        </p:spPr>
        <p:txBody>
          <a:bodyPr>
            <a:normAutofit/>
          </a:bodyPr>
          <a:lstStyle/>
          <a:p>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8AA6B493-B4CB-4ED7-B919-9E73BD6F8617}"/>
              </a:ext>
            </a:extLst>
          </p:cNvPr>
          <p:cNvPicPr/>
          <p:nvPr/>
        </p:nvPicPr>
        <p:blipFill>
          <a:blip r:embed="rId2"/>
          <a:stretch>
            <a:fillRect/>
          </a:stretch>
        </p:blipFill>
        <p:spPr>
          <a:xfrm>
            <a:off x="1763925" y="1006392"/>
            <a:ext cx="4023360" cy="5669280"/>
          </a:xfrm>
          <a:prstGeom prst="rect">
            <a:avLst/>
          </a:prstGeom>
        </p:spPr>
      </p:pic>
    </p:spTree>
    <p:extLst>
      <p:ext uri="{BB962C8B-B14F-4D97-AF65-F5344CB8AC3E}">
        <p14:creationId xmlns:p14="http://schemas.microsoft.com/office/powerpoint/2010/main" val="896733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56BC0E-FB4F-4D7F-8092-4961D281832A}"/>
              </a:ext>
            </a:extLst>
          </p:cNvPr>
          <p:cNvSpPr txBox="1"/>
          <p:nvPr/>
        </p:nvSpPr>
        <p:spPr>
          <a:xfrm>
            <a:off x="622300" y="1308507"/>
            <a:ext cx="5410200" cy="584775"/>
          </a:xfrm>
          <a:prstGeom prst="rect">
            <a:avLst/>
          </a:prstGeom>
          <a:noFill/>
        </p:spPr>
        <p:txBody>
          <a:bodyPr wrap="square" rtlCol="0">
            <a:spAutoFit/>
          </a:bodyPr>
          <a:lstStyle/>
          <a:p>
            <a:r>
              <a:rPr lang="en-US" sz="3200" b="1" u="sng" dirty="0">
                <a:solidFill>
                  <a:schemeClr val="bg2">
                    <a:lumMod val="75000"/>
                  </a:schemeClr>
                </a:solidFill>
                <a:latin typeface="+mj-lt"/>
              </a:rPr>
              <a:t>Job Service Info</a:t>
            </a:r>
          </a:p>
        </p:txBody>
      </p:sp>
      <p:sp>
        <p:nvSpPr>
          <p:cNvPr id="3" name="Rectangle 2">
            <a:extLst>
              <a:ext uri="{FF2B5EF4-FFF2-40B4-BE49-F238E27FC236}">
                <a16:creationId xmlns:a16="http://schemas.microsoft.com/office/drawing/2014/main" id="{E5CE2A6D-3508-4DD1-84D9-DF79157F8466}"/>
              </a:ext>
            </a:extLst>
          </p:cNvPr>
          <p:cNvSpPr/>
          <p:nvPr/>
        </p:nvSpPr>
        <p:spPr>
          <a:xfrm>
            <a:off x="108009" y="1887522"/>
            <a:ext cx="7429500" cy="4524315"/>
          </a:xfrm>
          <a:prstGeom prst="rect">
            <a:avLst/>
          </a:prstGeom>
        </p:spPr>
        <p:txBody>
          <a:bodyPr wrap="square">
            <a:spAutoFit/>
          </a:bodyPr>
          <a:lstStyle/>
          <a:p>
            <a:pPr marL="457200" marR="0">
              <a:spcBef>
                <a:spcPts val="0"/>
              </a:spcBef>
              <a:spcAft>
                <a:spcPts val="0"/>
              </a:spcAft>
            </a:pPr>
            <a:endParaRPr lang="en-US" sz="2400" dirty="0">
              <a:latin typeface="+mj-lt"/>
              <a:ea typeface="Calibri" panose="020F0502020204030204" pitchFamily="34" charset="0"/>
            </a:endParaRPr>
          </a:p>
          <a:p>
            <a:pPr marL="457200" marR="0">
              <a:spcBef>
                <a:spcPts val="0"/>
              </a:spcBef>
              <a:spcAft>
                <a:spcPts val="0"/>
              </a:spcAft>
            </a:pPr>
            <a:r>
              <a:rPr lang="en-US" sz="2400" dirty="0">
                <a:ea typeface="Calibri" panose="020F0502020204030204" pitchFamily="34" charset="0"/>
              </a:rPr>
              <a:t>Many employers are ready to hire, and Job Service Montana is ready to help you. The Job Service team is knowledgeable about jobs in your community and can help with training for a new career or connect you with other helpful resources. </a:t>
            </a:r>
          </a:p>
          <a:p>
            <a:pPr marL="457200" marR="0">
              <a:spcBef>
                <a:spcPts val="0"/>
              </a:spcBef>
              <a:spcAft>
                <a:spcPts val="0"/>
              </a:spcAft>
            </a:pPr>
            <a:endParaRPr lang="en-US" sz="2400" dirty="0">
              <a:latin typeface="+mj-lt"/>
              <a:ea typeface="Calibri" panose="020F0502020204030204" pitchFamily="34" charset="0"/>
            </a:endParaRPr>
          </a:p>
          <a:p>
            <a:pPr marL="457200" marR="0">
              <a:spcBef>
                <a:spcPts val="0"/>
              </a:spcBef>
              <a:spcAft>
                <a:spcPts val="0"/>
              </a:spcAft>
            </a:pPr>
            <a:r>
              <a:rPr lang="en-US" sz="2400" dirty="0">
                <a:latin typeface="+mj-lt"/>
                <a:ea typeface="Calibri" panose="020F0502020204030204" pitchFamily="34" charset="0"/>
              </a:rPr>
              <a:t>For more information, please visit: </a:t>
            </a:r>
            <a:r>
              <a:rPr lang="en-US" sz="2400" u="sng" dirty="0">
                <a:solidFill>
                  <a:srgbClr val="0563C1"/>
                </a:solidFill>
                <a:latin typeface="+mj-lt"/>
                <a:ea typeface="Calibri" panose="020F0502020204030204" pitchFamily="34" charset="0"/>
              </a:rPr>
              <a:t>https://montanaworks.gov/job-service-montana</a:t>
            </a:r>
            <a:r>
              <a:rPr lang="en-US" sz="2400" dirty="0">
                <a:latin typeface="+mj-lt"/>
                <a:ea typeface="Calibri" panose="020F0502020204030204" pitchFamily="34" charset="0"/>
              </a:rPr>
              <a:t> </a:t>
            </a:r>
          </a:p>
          <a:p>
            <a:pPr marL="457200" marR="0">
              <a:spcBef>
                <a:spcPts val="0"/>
              </a:spcBef>
              <a:spcAft>
                <a:spcPts val="0"/>
              </a:spcAft>
            </a:pPr>
            <a:endParaRPr lang="en-US" sz="2400" dirty="0">
              <a:latin typeface="+mj-lt"/>
              <a:ea typeface="Calibri" panose="020F0502020204030204" pitchFamily="34" charset="0"/>
            </a:endParaRPr>
          </a:p>
          <a:p>
            <a:pPr marL="457200" marR="0">
              <a:spcBef>
                <a:spcPts val="0"/>
              </a:spcBef>
              <a:spcAft>
                <a:spcPts val="0"/>
              </a:spcAft>
            </a:pPr>
            <a:r>
              <a:rPr lang="en-US" sz="2400" dirty="0">
                <a:latin typeface="+mj-lt"/>
                <a:ea typeface="Calibri" panose="020F0502020204030204" pitchFamily="34" charset="0"/>
              </a:rPr>
              <a:t>Or email:</a:t>
            </a:r>
          </a:p>
          <a:p>
            <a:pPr marL="457200" marR="0">
              <a:spcBef>
                <a:spcPts val="0"/>
              </a:spcBef>
              <a:spcAft>
                <a:spcPts val="0"/>
              </a:spcAft>
            </a:pPr>
            <a:r>
              <a:rPr lang="en-US" sz="2400" u="sng" dirty="0">
                <a:solidFill>
                  <a:srgbClr val="0563C1"/>
                </a:solidFill>
                <a:latin typeface="+mj-lt"/>
                <a:ea typeface="Calibri" panose="020F0502020204030204" pitchFamily="34" charset="0"/>
              </a:rPr>
              <a:t>DLI.JobServiceMT@mt.gov</a:t>
            </a:r>
            <a:r>
              <a:rPr lang="en-US" sz="2400" dirty="0">
                <a:latin typeface="+mj-lt"/>
                <a:ea typeface="Calibri" panose="020F0502020204030204" pitchFamily="34" charset="0"/>
              </a:rPr>
              <a:t>.</a:t>
            </a:r>
            <a:endParaRPr lang="en-US" sz="2400" dirty="0">
              <a:effectLst/>
              <a:latin typeface="+mj-lt"/>
              <a:ea typeface="Calibri" panose="020F0502020204030204" pitchFamily="34" charset="0"/>
            </a:endParaRPr>
          </a:p>
        </p:txBody>
      </p:sp>
      <p:pic>
        <p:nvPicPr>
          <p:cNvPr id="10" name="Picture 9" descr="A picture containing graphical user interface&#10;&#10;Description automatically generated">
            <a:extLst>
              <a:ext uri="{FF2B5EF4-FFF2-40B4-BE49-F238E27FC236}">
                <a16:creationId xmlns:a16="http://schemas.microsoft.com/office/drawing/2014/main" id="{5FFCE450-69E1-41DC-B6E5-DA687469A768}"/>
              </a:ext>
            </a:extLst>
          </p:cNvPr>
          <p:cNvPicPr>
            <a:picLocks noChangeAspect="1"/>
          </p:cNvPicPr>
          <p:nvPr/>
        </p:nvPicPr>
        <p:blipFill>
          <a:blip r:embed="rId2"/>
          <a:stretch>
            <a:fillRect/>
          </a:stretch>
        </p:blipFill>
        <p:spPr>
          <a:xfrm>
            <a:off x="4317663" y="253147"/>
            <a:ext cx="4332433" cy="16343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75114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F2BE2CF-608B-4268-B607-BA63CF513360}"/>
              </a:ext>
            </a:extLst>
          </p:cNvPr>
          <p:cNvPicPr>
            <a:picLocks noChangeAspect="1"/>
          </p:cNvPicPr>
          <p:nvPr/>
        </p:nvPicPr>
        <p:blipFill>
          <a:blip r:embed="rId2"/>
          <a:stretch>
            <a:fillRect/>
          </a:stretch>
        </p:blipFill>
        <p:spPr>
          <a:xfrm>
            <a:off x="0" y="0"/>
            <a:ext cx="9144000" cy="2132313"/>
          </a:xfrm>
          <a:prstGeom prst="rect">
            <a:avLst/>
          </a:prstGeom>
        </p:spPr>
      </p:pic>
      <p:sp>
        <p:nvSpPr>
          <p:cNvPr id="2" name="TextBox 1">
            <a:extLst>
              <a:ext uri="{FF2B5EF4-FFF2-40B4-BE49-F238E27FC236}">
                <a16:creationId xmlns:a16="http://schemas.microsoft.com/office/drawing/2014/main" id="{7056BC0E-FB4F-4D7F-8092-4961D281832A}"/>
              </a:ext>
            </a:extLst>
          </p:cNvPr>
          <p:cNvSpPr txBox="1"/>
          <p:nvPr/>
        </p:nvSpPr>
        <p:spPr>
          <a:xfrm>
            <a:off x="219300" y="2236442"/>
            <a:ext cx="4014442" cy="523220"/>
          </a:xfrm>
          <a:prstGeom prst="rect">
            <a:avLst/>
          </a:prstGeom>
          <a:noFill/>
        </p:spPr>
        <p:txBody>
          <a:bodyPr wrap="square" rtlCol="0">
            <a:spAutoFit/>
          </a:bodyPr>
          <a:lstStyle/>
          <a:p>
            <a:r>
              <a:rPr lang="en-US" sz="2800" b="1" u="sng" dirty="0">
                <a:solidFill>
                  <a:schemeClr val="bg2">
                    <a:lumMod val="75000"/>
                  </a:schemeClr>
                </a:solidFill>
                <a:latin typeface="+mj-lt"/>
              </a:rPr>
              <a:t>Return to Work</a:t>
            </a:r>
          </a:p>
        </p:txBody>
      </p:sp>
      <p:sp>
        <p:nvSpPr>
          <p:cNvPr id="3" name="Rectangle 2">
            <a:extLst>
              <a:ext uri="{FF2B5EF4-FFF2-40B4-BE49-F238E27FC236}">
                <a16:creationId xmlns:a16="http://schemas.microsoft.com/office/drawing/2014/main" id="{79C390B6-76A4-48AB-9D3C-01985908CF2D}"/>
              </a:ext>
            </a:extLst>
          </p:cNvPr>
          <p:cNvSpPr/>
          <p:nvPr/>
        </p:nvSpPr>
        <p:spPr>
          <a:xfrm>
            <a:off x="219300" y="2863791"/>
            <a:ext cx="8496300" cy="4339650"/>
          </a:xfrm>
          <a:prstGeom prst="rect">
            <a:avLst/>
          </a:prstGeom>
        </p:spPr>
        <p:txBody>
          <a:bodyPr wrap="square">
            <a:spAutoFit/>
          </a:bodyPr>
          <a:lstStyle/>
          <a:p>
            <a:r>
              <a:rPr lang="en-US" sz="2300" dirty="0">
                <a:ea typeface="Calibri" panose="020F0502020204030204" pitchFamily="34" charset="0"/>
              </a:rPr>
              <a:t>Using federal COVID-19 stimulus funds designated for Montana, </a:t>
            </a:r>
          </a:p>
          <a:p>
            <a:r>
              <a:rPr lang="en-US" sz="2300" dirty="0">
                <a:ea typeface="Calibri" panose="020F0502020204030204" pitchFamily="34" charset="0"/>
              </a:rPr>
              <a:t>the Return-to-Work Bonus Initiative seeks to help remedy Montana’s immediate need for workers by incentivizing workers to rejoin the labor force, accept employment and remain employed. </a:t>
            </a:r>
          </a:p>
          <a:p>
            <a:r>
              <a:rPr lang="en-US" sz="2300" dirty="0">
                <a:latin typeface="+mj-lt"/>
                <a:ea typeface="Calibri" panose="020F0502020204030204" pitchFamily="34" charset="0"/>
              </a:rPr>
              <a:t> </a:t>
            </a:r>
          </a:p>
          <a:p>
            <a:r>
              <a:rPr lang="en-US" sz="2300" dirty="0">
                <a:latin typeface="+mj-lt"/>
                <a:ea typeface="Calibri" panose="020F0502020204030204" pitchFamily="34" charset="0"/>
              </a:rPr>
              <a:t>For information about the program please visit: </a:t>
            </a:r>
            <a:r>
              <a:rPr lang="en-US" sz="2300" u="sng" dirty="0">
                <a:solidFill>
                  <a:srgbClr val="0563C1"/>
                </a:solidFill>
                <a:latin typeface="+mj-lt"/>
                <a:ea typeface="Calibri" panose="020F0502020204030204" pitchFamily="34" charset="0"/>
              </a:rPr>
              <a:t>https://montanaworks.gov/rtw</a:t>
            </a:r>
          </a:p>
          <a:p>
            <a:endParaRPr lang="en-US" sz="2300" dirty="0">
              <a:latin typeface="+mj-lt"/>
              <a:ea typeface="Times New Roman" panose="02020603050405020304" pitchFamily="18" charset="0"/>
            </a:endParaRPr>
          </a:p>
          <a:p>
            <a:r>
              <a:rPr lang="en-US" sz="2300" dirty="0">
                <a:latin typeface="+mj-lt"/>
                <a:ea typeface="Times New Roman" panose="02020603050405020304" pitchFamily="18" charset="0"/>
              </a:rPr>
              <a:t>Or e</a:t>
            </a:r>
            <a:r>
              <a:rPr lang="en-US" sz="2300" dirty="0">
                <a:latin typeface="+mj-lt"/>
                <a:ea typeface="Calibri" panose="020F0502020204030204" pitchFamily="34" charset="0"/>
              </a:rPr>
              <a:t>mail:</a:t>
            </a:r>
          </a:p>
          <a:p>
            <a:r>
              <a:rPr lang="en-US" sz="2300" u="sng" dirty="0">
                <a:solidFill>
                  <a:srgbClr val="0563C1"/>
                </a:solidFill>
                <a:latin typeface="+mj-lt"/>
                <a:ea typeface="Calibri" panose="020F0502020204030204" pitchFamily="34" charset="0"/>
              </a:rPr>
              <a:t>DLIRTW@mt.gov</a:t>
            </a:r>
            <a:r>
              <a:rPr lang="en-US" sz="2300" dirty="0">
                <a:latin typeface="+mj-lt"/>
                <a:ea typeface="Calibri" panose="020F0502020204030204" pitchFamily="34" charset="0"/>
              </a:rPr>
              <a:t>.</a:t>
            </a:r>
          </a:p>
          <a:p>
            <a:endParaRPr lang="en-US" sz="2300" dirty="0">
              <a:latin typeface="+mj-lt"/>
              <a:ea typeface="Calibri" panose="020F0502020204030204" pitchFamily="34" charset="0"/>
            </a:endParaRPr>
          </a:p>
          <a:p>
            <a:r>
              <a:rPr lang="en-US" sz="2300" dirty="0">
                <a:latin typeface="Calibri" panose="020F0502020204030204" pitchFamily="34" charset="0"/>
                <a:ea typeface="Calibri" panose="020F0502020204030204" pitchFamily="34" charset="0"/>
              </a:rPr>
              <a:t> </a:t>
            </a:r>
            <a:endParaRPr lang="en-US" sz="2300" dirty="0">
              <a:effectLst/>
              <a:latin typeface="Calibri" panose="020F0502020204030204" pitchFamily="34" charset="0"/>
              <a:ea typeface="Calibri" panose="020F0502020204030204" pitchFamily="34" charset="0"/>
            </a:endParaRPr>
          </a:p>
        </p:txBody>
      </p:sp>
      <p:pic>
        <p:nvPicPr>
          <p:cNvPr id="7" name="Picture 6" descr="Timeline&#10;&#10;Description automatically generated">
            <a:extLst>
              <a:ext uri="{FF2B5EF4-FFF2-40B4-BE49-F238E27FC236}">
                <a16:creationId xmlns:a16="http://schemas.microsoft.com/office/drawing/2014/main" id="{5FF27B73-A545-4989-A568-A0A9DCE10F04}"/>
              </a:ext>
            </a:extLst>
          </p:cNvPr>
          <p:cNvPicPr>
            <a:picLocks noChangeAspect="1"/>
          </p:cNvPicPr>
          <p:nvPr/>
        </p:nvPicPr>
        <p:blipFill>
          <a:blip r:embed="rId3"/>
          <a:stretch>
            <a:fillRect/>
          </a:stretch>
        </p:blipFill>
        <p:spPr>
          <a:xfrm>
            <a:off x="998290" y="0"/>
            <a:ext cx="7147420" cy="2132313"/>
          </a:xfrm>
          <a:prstGeom prst="rect">
            <a:avLst/>
          </a:prstGeom>
        </p:spPr>
      </p:pic>
    </p:spTree>
    <p:extLst>
      <p:ext uri="{BB962C8B-B14F-4D97-AF65-F5344CB8AC3E}">
        <p14:creationId xmlns:p14="http://schemas.microsoft.com/office/powerpoint/2010/main" val="1811148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50D6AF-EA36-47CA-B587-1EDE5A6A5A84}"/>
              </a:ext>
            </a:extLst>
          </p:cNvPr>
          <p:cNvSpPr/>
          <p:nvPr/>
        </p:nvSpPr>
        <p:spPr>
          <a:xfrm>
            <a:off x="332390" y="1199011"/>
            <a:ext cx="8592379" cy="5155257"/>
          </a:xfrm>
          <a:prstGeom prst="rect">
            <a:avLst/>
          </a:prstGeom>
        </p:spPr>
        <p:txBody>
          <a:bodyPr wrap="square">
            <a:spAutoFit/>
          </a:bodyPr>
          <a:lstStyle/>
          <a:p>
            <a:r>
              <a:rPr lang="en-US" sz="2400" dirty="0">
                <a:solidFill>
                  <a:srgbClr val="003E74"/>
                </a:solidFill>
                <a:latin typeface="+mj-lt"/>
                <a:ea typeface="Calibri" panose="020F0502020204030204" pitchFamily="34" charset="0"/>
              </a:rPr>
              <a:t>Frequently Asked Questions:</a:t>
            </a:r>
          </a:p>
          <a:p>
            <a:r>
              <a:rPr lang="en-US" sz="2300" u="sng" dirty="0">
                <a:solidFill>
                  <a:srgbClr val="0563C1"/>
                </a:solidFill>
                <a:latin typeface="+mj-lt"/>
              </a:rPr>
              <a:t>https://uid.dli.mt.gov/benefits-changing</a:t>
            </a:r>
          </a:p>
          <a:p>
            <a:r>
              <a:rPr lang="en-US" sz="2400" dirty="0">
                <a:solidFill>
                  <a:srgbClr val="003E74"/>
                </a:solidFill>
                <a:latin typeface="+mj-lt"/>
                <a:ea typeface="Calibri" panose="020F0502020204030204" pitchFamily="34" charset="0"/>
              </a:rPr>
              <a:t> </a:t>
            </a:r>
          </a:p>
          <a:p>
            <a:r>
              <a:rPr lang="en-US" sz="2400" dirty="0">
                <a:solidFill>
                  <a:srgbClr val="003E74"/>
                </a:solidFill>
                <a:latin typeface="+mj-lt"/>
                <a:ea typeface="Calibri" panose="020F0502020204030204" pitchFamily="34" charset="0"/>
              </a:rPr>
              <a:t>Claimant Handbook:</a:t>
            </a:r>
          </a:p>
          <a:p>
            <a:r>
              <a:rPr lang="en-US" sz="2300" u="sng" dirty="0">
                <a:solidFill>
                  <a:srgbClr val="0563C1"/>
                </a:solidFill>
                <a:latin typeface="+mj-lt"/>
              </a:rPr>
              <a:t>https://uid.dli.mt.gov/_docs/claims-processing/claimant-handbook.pdf</a:t>
            </a:r>
          </a:p>
          <a:p>
            <a:r>
              <a:rPr lang="en-US" sz="2400" dirty="0">
                <a:solidFill>
                  <a:srgbClr val="003E74"/>
                </a:solidFill>
                <a:latin typeface="+mj-lt"/>
                <a:ea typeface="Calibri" panose="020F0502020204030204" pitchFamily="34" charset="0"/>
              </a:rPr>
              <a:t> </a:t>
            </a:r>
          </a:p>
          <a:p>
            <a:r>
              <a:rPr lang="en-US" sz="2400" dirty="0">
                <a:solidFill>
                  <a:srgbClr val="003E74"/>
                </a:solidFill>
                <a:latin typeface="+mj-lt"/>
                <a:ea typeface="Calibri" panose="020F0502020204030204" pitchFamily="34" charset="0"/>
              </a:rPr>
              <a:t>Return to work information:</a:t>
            </a:r>
          </a:p>
          <a:p>
            <a:r>
              <a:rPr lang="en-US" sz="2400" dirty="0">
                <a:solidFill>
                  <a:srgbClr val="003E74"/>
                </a:solidFill>
                <a:latin typeface="+mj-lt"/>
                <a:ea typeface="Calibri" panose="020F0502020204030204" pitchFamily="34" charset="0"/>
              </a:rPr>
              <a:t> </a:t>
            </a:r>
            <a:r>
              <a:rPr lang="en-US" sz="2300" u="sng" dirty="0">
                <a:solidFill>
                  <a:srgbClr val="0563C1"/>
                </a:solidFill>
                <a:latin typeface="+mj-lt"/>
              </a:rPr>
              <a:t>https://montanaworks.gov/rtw</a:t>
            </a:r>
          </a:p>
          <a:p>
            <a:r>
              <a:rPr lang="en-US" sz="2300" dirty="0">
                <a:solidFill>
                  <a:srgbClr val="0563C1"/>
                </a:solidFill>
                <a:latin typeface="+mj-lt"/>
              </a:rPr>
              <a:t> </a:t>
            </a:r>
            <a:r>
              <a:rPr lang="en-US" sz="2300" u="sng" dirty="0">
                <a:solidFill>
                  <a:srgbClr val="0563C1"/>
                </a:solidFill>
                <a:latin typeface="+mj-lt"/>
              </a:rPr>
              <a:t>DLIRTW@mt.gov.</a:t>
            </a:r>
          </a:p>
          <a:p>
            <a:endParaRPr lang="en-US" dirty="0">
              <a:solidFill>
                <a:srgbClr val="003E74"/>
              </a:solidFill>
              <a:ea typeface="Calibri" panose="020F0502020204030204" pitchFamily="34" charset="0"/>
              <a:hlinkClick r:id="rId2">
                <a:extLst>
                  <a:ext uri="{A12FA001-AC4F-418D-AE19-62706E023703}">
                    <ahyp:hlinkClr xmlns:ahyp="http://schemas.microsoft.com/office/drawing/2018/hyperlinkcolor" val="tx"/>
                  </a:ext>
                </a:extLst>
              </a:hlinkClick>
            </a:endParaRPr>
          </a:p>
          <a:p>
            <a:r>
              <a:rPr lang="en-US" sz="2400" dirty="0">
                <a:solidFill>
                  <a:srgbClr val="003E74"/>
                </a:solidFill>
                <a:latin typeface="+mj-lt"/>
                <a:ea typeface="Calibri" panose="020F0502020204030204" pitchFamily="34" charset="0"/>
              </a:rPr>
              <a:t>Job Service Information :</a:t>
            </a:r>
          </a:p>
          <a:p>
            <a:r>
              <a:rPr lang="en-US" sz="2300" u="sng" dirty="0">
                <a:solidFill>
                  <a:srgbClr val="0563C1"/>
                </a:solidFill>
                <a:latin typeface="+mj-lt"/>
                <a:hlinkClick r:id="rId2">
                  <a:extLst>
                    <a:ext uri="{A12FA001-AC4F-418D-AE19-62706E023703}">
                      <ahyp:hlinkClr xmlns:ahyp="http://schemas.microsoft.com/office/drawing/2018/hyperlinkcolor" val="tx"/>
                    </a:ext>
                  </a:extLst>
                </a:hlinkClick>
              </a:rPr>
              <a:t>https://montanaworks.gov/job-service-montana</a:t>
            </a:r>
            <a:endParaRPr lang="en-US" sz="2300" u="sng" dirty="0">
              <a:solidFill>
                <a:srgbClr val="0563C1"/>
              </a:solidFill>
              <a:latin typeface="+mj-lt"/>
            </a:endParaRPr>
          </a:p>
          <a:p>
            <a:r>
              <a:rPr lang="en-US" sz="2300" u="sng" dirty="0">
                <a:solidFill>
                  <a:srgbClr val="0563C1"/>
                </a:solidFill>
                <a:latin typeface="+mj-lt"/>
              </a:rPr>
              <a:t>DLI.JobServiceMT@mt.gov.</a:t>
            </a:r>
          </a:p>
        </p:txBody>
      </p:sp>
      <p:sp>
        <p:nvSpPr>
          <p:cNvPr id="3" name="Title 1">
            <a:extLst>
              <a:ext uri="{FF2B5EF4-FFF2-40B4-BE49-F238E27FC236}">
                <a16:creationId xmlns:a16="http://schemas.microsoft.com/office/drawing/2014/main" id="{04C61AEB-CF2D-41F5-B658-8B93612BE524}"/>
              </a:ext>
            </a:extLst>
          </p:cNvPr>
          <p:cNvSpPr txBox="1">
            <a:spLocks/>
          </p:cNvSpPr>
          <p:nvPr/>
        </p:nvSpPr>
        <p:spPr>
          <a:xfrm>
            <a:off x="332390" y="493692"/>
            <a:ext cx="7886700" cy="99417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u="sng" dirty="0">
                <a:solidFill>
                  <a:schemeClr val="bg2">
                    <a:lumMod val="75000"/>
                  </a:schemeClr>
                </a:solidFill>
              </a:rPr>
              <a:t>Resources:</a:t>
            </a:r>
          </a:p>
        </p:txBody>
      </p:sp>
    </p:spTree>
    <p:extLst>
      <p:ext uri="{BB962C8B-B14F-4D97-AF65-F5344CB8AC3E}">
        <p14:creationId xmlns:p14="http://schemas.microsoft.com/office/powerpoint/2010/main" val="1033839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54694-8D76-446E-825E-DF56A0EEC02F}"/>
              </a:ext>
            </a:extLst>
          </p:cNvPr>
          <p:cNvSpPr>
            <a:spLocks noGrp="1"/>
          </p:cNvSpPr>
          <p:nvPr>
            <p:ph type="title"/>
          </p:nvPr>
        </p:nvSpPr>
        <p:spPr>
          <a:xfrm>
            <a:off x="744582" y="162823"/>
            <a:ext cx="7620000" cy="579119"/>
          </a:xfrm>
        </p:spPr>
        <p:txBody>
          <a:bodyPr>
            <a:normAutofit/>
          </a:bodyPr>
          <a:lstStyle/>
          <a:p>
            <a:r>
              <a:rPr lang="en-US" sz="2500" b="1" u="sng" dirty="0">
                <a:solidFill>
                  <a:schemeClr val="bg2">
                    <a:lumMod val="75000"/>
                  </a:schemeClr>
                </a:solidFill>
              </a:rPr>
              <a:t>COVID Programs Ending June 26, 2021</a:t>
            </a:r>
          </a:p>
        </p:txBody>
      </p:sp>
      <p:sp>
        <p:nvSpPr>
          <p:cNvPr id="3" name="Content Placeholder 2">
            <a:extLst>
              <a:ext uri="{FF2B5EF4-FFF2-40B4-BE49-F238E27FC236}">
                <a16:creationId xmlns:a16="http://schemas.microsoft.com/office/drawing/2014/main" id="{20A711C4-F55A-4721-94A3-CFC56A1F6BD2}"/>
              </a:ext>
            </a:extLst>
          </p:cNvPr>
          <p:cNvSpPr>
            <a:spLocks noGrp="1"/>
          </p:cNvSpPr>
          <p:nvPr>
            <p:ph idx="1"/>
          </p:nvPr>
        </p:nvSpPr>
        <p:spPr>
          <a:xfrm>
            <a:off x="191588" y="920472"/>
            <a:ext cx="8725987" cy="5460273"/>
          </a:xfrm>
        </p:spPr>
        <p:txBody>
          <a:bodyPr>
            <a:normAutofit lnSpcReduction="10000"/>
          </a:bodyPr>
          <a:lstStyle/>
          <a:p>
            <a:pPr marL="342900" indent="-342900">
              <a:lnSpc>
                <a:spcPct val="110000"/>
              </a:lnSpc>
              <a:buFont typeface="Arial" panose="020B0604020202020204" pitchFamily="34" charset="0"/>
              <a:buChar char="•"/>
            </a:pPr>
            <a:r>
              <a:rPr lang="en-US" sz="1900" dirty="0">
                <a:solidFill>
                  <a:schemeClr val="tx1"/>
                </a:solidFill>
              </a:rPr>
              <a:t>Federal Pandemic Unemployment Compensation (FPUC)</a:t>
            </a:r>
          </a:p>
          <a:p>
            <a:pPr marL="342900" indent="-342900">
              <a:lnSpc>
                <a:spcPct val="110000"/>
              </a:lnSpc>
              <a:buFont typeface="Arial" panose="020B0604020202020204" pitchFamily="34" charset="0"/>
              <a:buChar char="•"/>
            </a:pPr>
            <a:r>
              <a:rPr lang="en-US" sz="1900" dirty="0">
                <a:solidFill>
                  <a:schemeClr val="tx1"/>
                </a:solidFill>
              </a:rPr>
              <a:t>Pandemic Unemployment Assistance (PUA)</a:t>
            </a:r>
          </a:p>
          <a:p>
            <a:pPr marL="342900" indent="-342900">
              <a:lnSpc>
                <a:spcPct val="110000"/>
              </a:lnSpc>
              <a:buFont typeface="Arial" panose="020B0604020202020204" pitchFamily="34" charset="0"/>
              <a:buChar char="•"/>
            </a:pPr>
            <a:r>
              <a:rPr lang="en-US" sz="1900" dirty="0">
                <a:solidFill>
                  <a:schemeClr val="tx1"/>
                </a:solidFill>
              </a:rPr>
              <a:t>Pandemic Emergency Unemployment Compensation (PEUC)</a:t>
            </a:r>
          </a:p>
          <a:p>
            <a:pPr marL="342900" indent="-342900">
              <a:lnSpc>
                <a:spcPct val="110000"/>
              </a:lnSpc>
              <a:buFont typeface="Arial" panose="020B0604020202020204" pitchFamily="34" charset="0"/>
              <a:buChar char="•"/>
            </a:pPr>
            <a:r>
              <a:rPr lang="en-US" sz="1900" dirty="0">
                <a:solidFill>
                  <a:schemeClr val="tx1"/>
                </a:solidFill>
              </a:rPr>
              <a:t>Mixed Earners Unemployment Compensation (MEUC)</a:t>
            </a:r>
            <a:endParaRPr lang="en-US" sz="900" dirty="0"/>
          </a:p>
          <a:p>
            <a:r>
              <a:rPr lang="en-US" sz="2200" dirty="0"/>
              <a:t>Reminders:</a:t>
            </a:r>
          </a:p>
          <a:p>
            <a:pPr marL="342900" indent="-342900">
              <a:buFont typeface="Arial" panose="020B0604020202020204" pitchFamily="34" charset="0"/>
              <a:buChar char="•"/>
            </a:pPr>
            <a:r>
              <a:rPr lang="en-US" sz="1900" dirty="0">
                <a:solidFill>
                  <a:schemeClr val="tx1"/>
                </a:solidFill>
              </a:rPr>
              <a:t>File for benefits as you normally would following the week ending 06/26/2021</a:t>
            </a:r>
          </a:p>
          <a:p>
            <a:pPr marL="342900" indent="-342900">
              <a:buFont typeface="Arial" panose="020B0604020202020204" pitchFamily="34" charset="0"/>
              <a:buChar char="•"/>
            </a:pPr>
            <a:r>
              <a:rPr lang="en-US" sz="1900" dirty="0">
                <a:solidFill>
                  <a:schemeClr val="tx1"/>
                </a:solidFill>
              </a:rPr>
              <a:t>Check your dashboard to determine what programs you are currently participating in</a:t>
            </a:r>
          </a:p>
          <a:p>
            <a:pPr marL="342900" indent="-342900">
              <a:buFont typeface="Arial" panose="020B0604020202020204" pitchFamily="34" charset="0"/>
              <a:buChar char="•"/>
            </a:pPr>
            <a:r>
              <a:rPr lang="en-US" sz="1900" dirty="0">
                <a:solidFill>
                  <a:schemeClr val="tx1"/>
                </a:solidFill>
              </a:rPr>
              <a:t>Claimants are required to conduct a weekly work search and report it on your weekly payment request unless </a:t>
            </a:r>
            <a:r>
              <a:rPr lang="en-US" sz="1900">
                <a:solidFill>
                  <a:schemeClr val="tx1"/>
                </a:solidFill>
              </a:rPr>
              <a:t>the Department </a:t>
            </a:r>
            <a:r>
              <a:rPr lang="en-US" sz="1900" dirty="0">
                <a:solidFill>
                  <a:schemeClr val="tx1"/>
                </a:solidFill>
              </a:rPr>
              <a:t>has notified you otherwise. </a:t>
            </a:r>
          </a:p>
          <a:p>
            <a:pPr marL="342900" indent="-342900">
              <a:buFont typeface="Arial" panose="020B0604020202020204" pitchFamily="34" charset="0"/>
              <a:buChar char="•"/>
            </a:pPr>
            <a:r>
              <a:rPr lang="en-US" sz="1900" dirty="0">
                <a:solidFill>
                  <a:schemeClr val="tx1"/>
                </a:solidFill>
              </a:rPr>
              <a:t>Eligibility requirements will be applied based on pre-pandemic criteria: </a:t>
            </a:r>
          </a:p>
          <a:p>
            <a:pPr lvl="2"/>
            <a:r>
              <a:rPr lang="en-US" sz="1900" dirty="0">
                <a:solidFill>
                  <a:schemeClr val="tx1"/>
                </a:solidFill>
              </a:rPr>
              <a:t>Separation from work</a:t>
            </a:r>
          </a:p>
          <a:p>
            <a:pPr lvl="2"/>
            <a:r>
              <a:rPr lang="en-US" sz="1900" dirty="0">
                <a:solidFill>
                  <a:schemeClr val="tx1"/>
                </a:solidFill>
              </a:rPr>
              <a:t>Able and Available for work</a:t>
            </a:r>
          </a:p>
          <a:p>
            <a:pPr marL="342900" indent="-342900">
              <a:buFont typeface="Arial" panose="020B0604020202020204" pitchFamily="34" charset="0"/>
              <a:buChar char="•"/>
            </a:pPr>
            <a:r>
              <a:rPr lang="en-US" sz="1900" dirty="0">
                <a:solidFill>
                  <a:schemeClr val="tx1"/>
                </a:solidFill>
              </a:rPr>
              <a:t>Job Service Montana can assist you with work search efforts</a:t>
            </a:r>
          </a:p>
        </p:txBody>
      </p:sp>
    </p:spTree>
    <p:extLst>
      <p:ext uri="{BB962C8B-B14F-4D97-AF65-F5344CB8AC3E}">
        <p14:creationId xmlns:p14="http://schemas.microsoft.com/office/powerpoint/2010/main" val="2816069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C294C-5108-450F-95A5-3775479DB18B}"/>
              </a:ext>
            </a:extLst>
          </p:cNvPr>
          <p:cNvSpPr>
            <a:spLocks noGrp="1"/>
          </p:cNvSpPr>
          <p:nvPr>
            <p:ph type="title"/>
          </p:nvPr>
        </p:nvSpPr>
        <p:spPr>
          <a:xfrm>
            <a:off x="614983" y="454281"/>
            <a:ext cx="7886700" cy="529716"/>
          </a:xfrm>
        </p:spPr>
        <p:txBody>
          <a:bodyPr>
            <a:normAutofit fontScale="90000"/>
          </a:bodyPr>
          <a:lstStyle/>
          <a:p>
            <a:r>
              <a:rPr lang="en-US" sz="2800" b="1" u="sng" dirty="0">
                <a:solidFill>
                  <a:schemeClr val="bg2">
                    <a:lumMod val="75000"/>
                  </a:schemeClr>
                </a:solidFill>
              </a:rPr>
              <a:t>Federal Pandemic Unemployment Compensation (FPUC)</a:t>
            </a:r>
          </a:p>
        </p:txBody>
      </p:sp>
      <p:sp>
        <p:nvSpPr>
          <p:cNvPr id="3" name="Content Placeholder 2">
            <a:extLst>
              <a:ext uri="{FF2B5EF4-FFF2-40B4-BE49-F238E27FC236}">
                <a16:creationId xmlns:a16="http://schemas.microsoft.com/office/drawing/2014/main" id="{C6DCE968-A7D6-4B51-94C1-851699BF28AB}"/>
              </a:ext>
            </a:extLst>
          </p:cNvPr>
          <p:cNvSpPr>
            <a:spLocks noGrp="1"/>
          </p:cNvSpPr>
          <p:nvPr>
            <p:ph idx="1"/>
          </p:nvPr>
        </p:nvSpPr>
        <p:spPr>
          <a:xfrm>
            <a:off x="134178" y="1409351"/>
            <a:ext cx="8848311" cy="4375224"/>
          </a:xfrm>
        </p:spPr>
        <p:txBody>
          <a:bodyPr>
            <a:normAutofit fontScale="92500" lnSpcReduction="10000"/>
          </a:bodyPr>
          <a:lstStyle/>
          <a:p>
            <a:pPr marL="257175" indent="-257175">
              <a:buFont typeface="Arial" panose="020B0604020202020204" pitchFamily="34" charset="0"/>
              <a:buChar char="•"/>
            </a:pPr>
            <a:r>
              <a:rPr lang="en-US" dirty="0">
                <a:solidFill>
                  <a:srgbClr val="003E74"/>
                </a:solidFill>
              </a:rPr>
              <a:t>FPUC currently provides an additional weekly benefit of $300 if you are eligible to receive at least $1 in regular unemployment benefits for a certified week.</a:t>
            </a:r>
          </a:p>
          <a:p>
            <a:pPr marL="257175" indent="-257175">
              <a:buFont typeface="Arial" panose="020B0604020202020204" pitchFamily="34" charset="0"/>
              <a:buChar char="•"/>
            </a:pPr>
            <a:endParaRPr lang="en-US" dirty="0">
              <a:solidFill>
                <a:srgbClr val="003E74"/>
              </a:solidFill>
            </a:endParaRPr>
          </a:p>
          <a:p>
            <a:pPr marL="257175" indent="-257175">
              <a:buFont typeface="Arial" panose="020B0604020202020204" pitchFamily="34" charset="0"/>
              <a:buChar char="•"/>
            </a:pPr>
            <a:r>
              <a:rPr lang="en-US" dirty="0">
                <a:solidFill>
                  <a:srgbClr val="003E74"/>
                </a:solidFill>
              </a:rPr>
              <a:t>Applies to regular Unemployment and PUA claimants.</a:t>
            </a:r>
          </a:p>
          <a:p>
            <a:pPr marL="257175" indent="-257175">
              <a:buFont typeface="Arial" panose="020B0604020202020204" pitchFamily="34" charset="0"/>
              <a:buChar char="•"/>
            </a:pPr>
            <a:endParaRPr lang="en-US" dirty="0">
              <a:solidFill>
                <a:srgbClr val="003E74"/>
              </a:solidFill>
            </a:endParaRPr>
          </a:p>
          <a:p>
            <a:pPr marL="257175" indent="-257175">
              <a:buFont typeface="Arial" panose="020B0604020202020204" pitchFamily="34" charset="0"/>
              <a:buChar char="•"/>
            </a:pPr>
            <a:r>
              <a:rPr lang="en-US" dirty="0">
                <a:solidFill>
                  <a:srgbClr val="003E74"/>
                </a:solidFill>
              </a:rPr>
              <a:t>Beginning June 27, 2021, the State of Montana will no longer participate in the FPUC program.</a:t>
            </a:r>
          </a:p>
          <a:p>
            <a:pPr marL="257175" indent="-257175">
              <a:buFont typeface="Arial" panose="020B0604020202020204" pitchFamily="34" charset="0"/>
              <a:buChar char="•"/>
            </a:pPr>
            <a:endParaRPr lang="en-US" dirty="0">
              <a:solidFill>
                <a:srgbClr val="003E74"/>
              </a:solidFill>
            </a:endParaRPr>
          </a:p>
          <a:p>
            <a:pPr marL="257175" indent="-257175">
              <a:buFont typeface="Arial" panose="020B0604020202020204" pitchFamily="34" charset="0"/>
              <a:buChar char="•"/>
            </a:pPr>
            <a:r>
              <a:rPr lang="en-US" dirty="0">
                <a:solidFill>
                  <a:srgbClr val="003E74"/>
                </a:solidFill>
              </a:rPr>
              <a:t>Benefit payments filed for weeks prior to and including the week ending June 26, 2021, will include the FPUC payments if you are found eligible.</a:t>
            </a:r>
          </a:p>
          <a:p>
            <a:endParaRPr lang="en-US" dirty="0">
              <a:solidFill>
                <a:srgbClr val="003E74"/>
              </a:solidFill>
            </a:endParaRPr>
          </a:p>
          <a:p>
            <a:pPr marL="257175" indent="-257175">
              <a:buFont typeface="Arial" panose="020B0604020202020204" pitchFamily="34" charset="0"/>
              <a:buChar char="•"/>
            </a:pPr>
            <a:r>
              <a:rPr lang="en-US" dirty="0">
                <a:solidFill>
                  <a:srgbClr val="003E74"/>
                </a:solidFill>
              </a:rPr>
              <a:t> Regular Unemployment Compensation rules will apply going forward.  </a:t>
            </a:r>
          </a:p>
          <a:p>
            <a:pPr lvl="1"/>
            <a:endParaRPr lang="en-US" dirty="0">
              <a:latin typeface="+mj-lt"/>
            </a:endParaRPr>
          </a:p>
          <a:p>
            <a:endParaRPr lang="en-US" dirty="0"/>
          </a:p>
          <a:p>
            <a:pPr lvl="1"/>
            <a:endParaRPr lang="en-US" dirty="0"/>
          </a:p>
        </p:txBody>
      </p:sp>
    </p:spTree>
    <p:extLst>
      <p:ext uri="{BB962C8B-B14F-4D97-AF65-F5344CB8AC3E}">
        <p14:creationId xmlns:p14="http://schemas.microsoft.com/office/powerpoint/2010/main" val="943026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C294C-5108-450F-95A5-3775479DB18B}"/>
              </a:ext>
            </a:extLst>
          </p:cNvPr>
          <p:cNvSpPr>
            <a:spLocks noGrp="1"/>
          </p:cNvSpPr>
          <p:nvPr>
            <p:ph type="title"/>
          </p:nvPr>
        </p:nvSpPr>
        <p:spPr>
          <a:xfrm>
            <a:off x="628650" y="396699"/>
            <a:ext cx="7886700" cy="529716"/>
          </a:xfrm>
        </p:spPr>
        <p:txBody>
          <a:bodyPr>
            <a:normAutofit/>
          </a:bodyPr>
          <a:lstStyle/>
          <a:p>
            <a:r>
              <a:rPr lang="en-US" sz="2800" b="1" u="sng" dirty="0">
                <a:solidFill>
                  <a:schemeClr val="bg2">
                    <a:lumMod val="75000"/>
                  </a:schemeClr>
                </a:solidFill>
              </a:rPr>
              <a:t>Pandemic Unemployment Assistance (PUA)</a:t>
            </a:r>
          </a:p>
        </p:txBody>
      </p:sp>
      <p:sp>
        <p:nvSpPr>
          <p:cNvPr id="3" name="Content Placeholder 2">
            <a:extLst>
              <a:ext uri="{FF2B5EF4-FFF2-40B4-BE49-F238E27FC236}">
                <a16:creationId xmlns:a16="http://schemas.microsoft.com/office/drawing/2014/main" id="{C6DCE968-A7D6-4B51-94C1-851699BF28AB}"/>
              </a:ext>
            </a:extLst>
          </p:cNvPr>
          <p:cNvSpPr>
            <a:spLocks noGrp="1"/>
          </p:cNvSpPr>
          <p:nvPr>
            <p:ph idx="1"/>
          </p:nvPr>
        </p:nvSpPr>
        <p:spPr>
          <a:xfrm>
            <a:off x="134178" y="1409351"/>
            <a:ext cx="8848311" cy="4375224"/>
          </a:xfrm>
        </p:spPr>
        <p:txBody>
          <a:bodyPr>
            <a:normAutofit lnSpcReduction="10000"/>
          </a:bodyPr>
          <a:lstStyle/>
          <a:p>
            <a:pPr marL="342900" indent="-342900">
              <a:buFont typeface="Arial" panose="020B0604020202020204" pitchFamily="34" charset="0"/>
              <a:buChar char="•"/>
            </a:pPr>
            <a:r>
              <a:rPr lang="en-US" dirty="0">
                <a:solidFill>
                  <a:srgbClr val="003E74"/>
                </a:solidFill>
              </a:rPr>
              <a:t>PUA - self-employed, those not eligible for UI Benefits or those whose employment was impacted as the result of COVID-19</a:t>
            </a:r>
          </a:p>
          <a:p>
            <a:pPr marL="342900" indent="-342900">
              <a:buFont typeface="Arial" panose="020B0604020202020204" pitchFamily="34" charset="0"/>
              <a:buChar char="•"/>
            </a:pPr>
            <a:endParaRPr lang="en-US" dirty="0">
              <a:solidFill>
                <a:srgbClr val="003E74"/>
              </a:solidFill>
            </a:endParaRPr>
          </a:p>
          <a:p>
            <a:pPr marL="342900" indent="-342900">
              <a:buFont typeface="Arial" panose="020B0604020202020204" pitchFamily="34" charset="0"/>
              <a:buChar char="•"/>
            </a:pPr>
            <a:r>
              <a:rPr lang="en-US" dirty="0">
                <a:solidFill>
                  <a:srgbClr val="003E74"/>
                </a:solidFill>
              </a:rPr>
              <a:t>Beginning June 27, 2021, the State of Montana will no longer participate in the PUA program.</a:t>
            </a:r>
          </a:p>
          <a:p>
            <a:pPr marL="342900" indent="-342900">
              <a:buFont typeface="Arial" panose="020B0604020202020204" pitchFamily="34" charset="0"/>
              <a:buChar char="•"/>
            </a:pPr>
            <a:endParaRPr lang="en-US" dirty="0">
              <a:solidFill>
                <a:srgbClr val="003E74"/>
              </a:solidFill>
            </a:endParaRPr>
          </a:p>
          <a:p>
            <a:pPr marL="342900" indent="-342900">
              <a:buFont typeface="Arial" panose="020B0604020202020204" pitchFamily="34" charset="0"/>
              <a:buChar char="•"/>
            </a:pPr>
            <a:r>
              <a:rPr lang="en-US" dirty="0">
                <a:solidFill>
                  <a:srgbClr val="003E74"/>
                </a:solidFill>
              </a:rPr>
              <a:t>Benefit payments filed for weeks prior to and including the week ending 06/26/2021, will be paid if you are found eligible. </a:t>
            </a:r>
          </a:p>
          <a:p>
            <a:pPr marL="342900" indent="-342900">
              <a:buFont typeface="Arial" panose="020B0604020202020204" pitchFamily="34" charset="0"/>
              <a:buChar char="•"/>
            </a:pPr>
            <a:endParaRPr lang="en-US" dirty="0">
              <a:solidFill>
                <a:srgbClr val="003E74"/>
              </a:solidFill>
            </a:endParaRPr>
          </a:p>
          <a:p>
            <a:pPr marL="342900" indent="-342900">
              <a:buFont typeface="Arial" panose="020B0604020202020204" pitchFamily="34" charset="0"/>
              <a:buChar char="•"/>
            </a:pPr>
            <a:r>
              <a:rPr lang="en-US" dirty="0">
                <a:solidFill>
                  <a:srgbClr val="003E74"/>
                </a:solidFill>
              </a:rPr>
              <a:t>Federal Pandemic Unemployment Compensation (FPUC) ends 06/26/2021</a:t>
            </a:r>
          </a:p>
          <a:p>
            <a:pPr lvl="1"/>
            <a:r>
              <a:rPr lang="en-US" dirty="0">
                <a:solidFill>
                  <a:srgbClr val="003E74"/>
                </a:solidFill>
              </a:rPr>
              <a:t>As mentioned previously this program will not be available beginning 06/27/2021</a:t>
            </a:r>
            <a:r>
              <a:rPr lang="en-US" sz="1800" dirty="0">
                <a:solidFill>
                  <a:srgbClr val="003E74"/>
                </a:solidFill>
              </a:rPr>
              <a:t>.</a:t>
            </a:r>
          </a:p>
          <a:p>
            <a:pPr lvl="1"/>
            <a:endParaRPr lang="en-US" dirty="0">
              <a:latin typeface="+mj-lt"/>
            </a:endParaRPr>
          </a:p>
          <a:p>
            <a:endParaRPr lang="en-US" dirty="0"/>
          </a:p>
          <a:p>
            <a:pPr lvl="1"/>
            <a:endParaRPr lang="en-US" dirty="0"/>
          </a:p>
        </p:txBody>
      </p:sp>
    </p:spTree>
    <p:extLst>
      <p:ext uri="{BB962C8B-B14F-4D97-AF65-F5344CB8AC3E}">
        <p14:creationId xmlns:p14="http://schemas.microsoft.com/office/powerpoint/2010/main" val="3976323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D97C9-3905-41AA-8EB4-0FA7FB5D443F}"/>
              </a:ext>
            </a:extLst>
          </p:cNvPr>
          <p:cNvSpPr>
            <a:spLocks noGrp="1"/>
          </p:cNvSpPr>
          <p:nvPr>
            <p:ph type="title"/>
          </p:nvPr>
        </p:nvSpPr>
        <p:spPr>
          <a:xfrm>
            <a:off x="67089" y="505636"/>
            <a:ext cx="9027214" cy="512107"/>
          </a:xfrm>
        </p:spPr>
        <p:txBody>
          <a:bodyPr>
            <a:noAutofit/>
          </a:bodyPr>
          <a:lstStyle/>
          <a:p>
            <a:r>
              <a:rPr lang="en-US" sz="2800" b="1" u="sng" dirty="0">
                <a:solidFill>
                  <a:schemeClr val="bg2">
                    <a:lumMod val="75000"/>
                  </a:schemeClr>
                </a:solidFill>
              </a:rPr>
              <a:t>Pandemic Emergency Unemployment Compensation (PEUC)</a:t>
            </a:r>
          </a:p>
        </p:txBody>
      </p:sp>
      <p:sp>
        <p:nvSpPr>
          <p:cNvPr id="3" name="Content Placeholder 2">
            <a:extLst>
              <a:ext uri="{FF2B5EF4-FFF2-40B4-BE49-F238E27FC236}">
                <a16:creationId xmlns:a16="http://schemas.microsoft.com/office/drawing/2014/main" id="{8E8EEDD2-D81E-43AD-812C-10FF788E8948}"/>
              </a:ext>
            </a:extLst>
          </p:cNvPr>
          <p:cNvSpPr>
            <a:spLocks noGrp="1"/>
          </p:cNvSpPr>
          <p:nvPr>
            <p:ph idx="1"/>
          </p:nvPr>
        </p:nvSpPr>
        <p:spPr>
          <a:xfrm>
            <a:off x="134178" y="1384183"/>
            <a:ext cx="8893037" cy="4482389"/>
          </a:xfrm>
        </p:spPr>
        <p:txBody>
          <a:bodyPr>
            <a:normAutofit lnSpcReduction="10000"/>
          </a:bodyPr>
          <a:lstStyle/>
          <a:p>
            <a:pPr marL="342900" indent="-342900">
              <a:buFont typeface="Arial" panose="020B0604020202020204" pitchFamily="34" charset="0"/>
              <a:buChar char="•"/>
            </a:pPr>
            <a:r>
              <a:rPr lang="en-US" dirty="0">
                <a:solidFill>
                  <a:srgbClr val="003E74"/>
                </a:solidFill>
              </a:rPr>
              <a:t>PEUC provides an extension of your Unemployment Insurance claim, adding  additional weeks of benefits for claimants who have exhausted their UI claim and are not eligible to file a new claim. </a:t>
            </a:r>
          </a:p>
          <a:p>
            <a:pPr marL="342900" indent="-342900">
              <a:buFont typeface="Arial" panose="020B0604020202020204" pitchFamily="34" charset="0"/>
              <a:buChar char="•"/>
            </a:pPr>
            <a:endParaRPr lang="en-US" dirty="0">
              <a:solidFill>
                <a:srgbClr val="003E74"/>
              </a:solidFill>
            </a:endParaRPr>
          </a:p>
          <a:p>
            <a:pPr marL="342900" indent="-342900">
              <a:buFont typeface="Arial" panose="020B0604020202020204" pitchFamily="34" charset="0"/>
              <a:buChar char="•"/>
            </a:pPr>
            <a:r>
              <a:rPr lang="en-US" dirty="0">
                <a:solidFill>
                  <a:srgbClr val="003E74"/>
                </a:solidFill>
              </a:rPr>
              <a:t>Beginning June 27, 2021, the State of Montana will no longer participate in the PEUC program.</a:t>
            </a:r>
          </a:p>
          <a:p>
            <a:pPr marL="342900" indent="-342900">
              <a:buFont typeface="Arial" panose="020B0604020202020204" pitchFamily="34" charset="0"/>
              <a:buChar char="•"/>
            </a:pPr>
            <a:endParaRPr lang="en-US" dirty="0">
              <a:solidFill>
                <a:srgbClr val="003E74"/>
              </a:solidFill>
            </a:endParaRPr>
          </a:p>
          <a:p>
            <a:pPr marL="342900" indent="-342900">
              <a:buFont typeface="Arial" panose="020B0604020202020204" pitchFamily="34" charset="0"/>
              <a:buChar char="•"/>
            </a:pPr>
            <a:r>
              <a:rPr lang="en-US" dirty="0">
                <a:solidFill>
                  <a:srgbClr val="003E74"/>
                </a:solidFill>
              </a:rPr>
              <a:t> Benefit payments filed for weeks prior to and including the week ending 06/26/2021, will be paid if you are found eligible.  Claimants who have exhausted their regular UI benefits will no longer be eligible for payments. </a:t>
            </a:r>
          </a:p>
          <a:p>
            <a:pPr marL="342900" indent="-342900">
              <a:buFont typeface="Arial" panose="020B0604020202020204" pitchFamily="34" charset="0"/>
              <a:buChar char="•"/>
            </a:pPr>
            <a:endParaRPr lang="en-US" dirty="0">
              <a:solidFill>
                <a:srgbClr val="003E74"/>
              </a:solidFill>
            </a:endParaRPr>
          </a:p>
          <a:p>
            <a:pPr marL="342900" indent="-342900">
              <a:buFont typeface="Arial" panose="020B0604020202020204" pitchFamily="34" charset="0"/>
              <a:buChar char="•"/>
            </a:pPr>
            <a:r>
              <a:rPr lang="en-US" dirty="0">
                <a:solidFill>
                  <a:srgbClr val="003E74"/>
                </a:solidFill>
              </a:rPr>
              <a:t>Regular Unemployment Compensation rules will apply going forward.  </a:t>
            </a:r>
          </a:p>
          <a:p>
            <a:endParaRPr lang="en-US" dirty="0"/>
          </a:p>
        </p:txBody>
      </p:sp>
    </p:spTree>
    <p:extLst>
      <p:ext uri="{BB962C8B-B14F-4D97-AF65-F5344CB8AC3E}">
        <p14:creationId xmlns:p14="http://schemas.microsoft.com/office/powerpoint/2010/main" val="2204946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FA3D7-B28D-4D94-B18E-FF916EFED906}"/>
              </a:ext>
            </a:extLst>
          </p:cNvPr>
          <p:cNvSpPr>
            <a:spLocks noGrp="1"/>
          </p:cNvSpPr>
          <p:nvPr>
            <p:ph type="title"/>
          </p:nvPr>
        </p:nvSpPr>
        <p:spPr>
          <a:xfrm>
            <a:off x="408267" y="487935"/>
            <a:ext cx="8274691" cy="637276"/>
          </a:xfrm>
        </p:spPr>
        <p:txBody>
          <a:bodyPr>
            <a:normAutofit/>
          </a:bodyPr>
          <a:lstStyle/>
          <a:p>
            <a:r>
              <a:rPr lang="en-US" sz="2800" b="1" u="sng" dirty="0">
                <a:solidFill>
                  <a:schemeClr val="bg2">
                    <a:lumMod val="75000"/>
                  </a:schemeClr>
                </a:solidFill>
              </a:rPr>
              <a:t>Mixed Earners Unemployment Compensation (MEUC)</a:t>
            </a:r>
          </a:p>
        </p:txBody>
      </p:sp>
      <p:sp>
        <p:nvSpPr>
          <p:cNvPr id="3" name="Content Placeholder 2">
            <a:extLst>
              <a:ext uri="{FF2B5EF4-FFF2-40B4-BE49-F238E27FC236}">
                <a16:creationId xmlns:a16="http://schemas.microsoft.com/office/drawing/2014/main" id="{AE8D3634-15D2-4063-B3A1-67B6F04382CE}"/>
              </a:ext>
            </a:extLst>
          </p:cNvPr>
          <p:cNvSpPr>
            <a:spLocks noGrp="1"/>
          </p:cNvSpPr>
          <p:nvPr>
            <p:ph idx="1"/>
          </p:nvPr>
        </p:nvSpPr>
        <p:spPr>
          <a:xfrm>
            <a:off x="284757" y="1283517"/>
            <a:ext cx="8336446" cy="4500072"/>
          </a:xfrm>
        </p:spPr>
        <p:txBody>
          <a:bodyPr>
            <a:normAutofit lnSpcReduction="10000"/>
          </a:bodyPr>
          <a:lstStyle/>
          <a:p>
            <a:pPr marL="342900" indent="-342900">
              <a:buFont typeface="Arial" panose="020B0604020202020204" pitchFamily="34" charset="0"/>
              <a:buChar char="•"/>
            </a:pPr>
            <a:r>
              <a:rPr lang="en-US" sz="2400" dirty="0">
                <a:solidFill>
                  <a:srgbClr val="003E74"/>
                </a:solidFill>
              </a:rPr>
              <a:t>MEUC provides an additional $100 per week paid to claimants who have been eligible for regular unemployment benefits, but also earned at least $5,000 in self-employment net income in their most recent taxable year.</a:t>
            </a:r>
          </a:p>
          <a:p>
            <a:r>
              <a:rPr lang="en-US" sz="2400" dirty="0">
                <a:solidFill>
                  <a:srgbClr val="003E74"/>
                </a:solidFill>
              </a:rPr>
              <a:t> </a:t>
            </a:r>
          </a:p>
          <a:p>
            <a:pPr marL="342900" indent="-342900">
              <a:buFont typeface="Arial" panose="020B0604020202020204" pitchFamily="34" charset="0"/>
              <a:buChar char="•"/>
            </a:pPr>
            <a:r>
              <a:rPr lang="en-US" sz="2400" dirty="0">
                <a:solidFill>
                  <a:srgbClr val="003E74"/>
                </a:solidFill>
              </a:rPr>
              <a:t>Beginning June 27, 2021, the State of Montana will no longer participate in the MEUC program.</a:t>
            </a:r>
          </a:p>
          <a:p>
            <a:pPr marL="342900" indent="-342900">
              <a:buFont typeface="Arial" panose="020B0604020202020204" pitchFamily="34" charset="0"/>
              <a:buChar char="•"/>
            </a:pPr>
            <a:endParaRPr lang="en-US" sz="2400" dirty="0">
              <a:solidFill>
                <a:srgbClr val="003E74"/>
              </a:solidFill>
            </a:endParaRPr>
          </a:p>
          <a:p>
            <a:pPr marL="342900" indent="-342900">
              <a:buFont typeface="Arial" panose="020B0604020202020204" pitchFamily="34" charset="0"/>
              <a:buChar char="•"/>
            </a:pPr>
            <a:r>
              <a:rPr lang="en-US" sz="2400" dirty="0">
                <a:solidFill>
                  <a:srgbClr val="003E74"/>
                </a:solidFill>
              </a:rPr>
              <a:t>Benefit payments filed for weeks prior to and including the week ending 06/26/2021, will be paid if you are found eligible. </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044940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FA3D7-B28D-4D94-B18E-FF916EFED906}"/>
              </a:ext>
            </a:extLst>
          </p:cNvPr>
          <p:cNvSpPr>
            <a:spLocks noGrp="1"/>
          </p:cNvSpPr>
          <p:nvPr>
            <p:ph type="title"/>
          </p:nvPr>
        </p:nvSpPr>
        <p:spPr>
          <a:xfrm>
            <a:off x="346512" y="12220"/>
            <a:ext cx="8274691" cy="994172"/>
          </a:xfrm>
        </p:spPr>
        <p:txBody>
          <a:bodyPr>
            <a:normAutofit/>
          </a:bodyPr>
          <a:lstStyle/>
          <a:p>
            <a:r>
              <a:rPr lang="en-US" sz="2800" b="1" u="sng" dirty="0">
                <a:solidFill>
                  <a:schemeClr val="bg2">
                    <a:lumMod val="75000"/>
                  </a:schemeClr>
                </a:solidFill>
              </a:rPr>
              <a:t>Filing for the Week of June 26th</a:t>
            </a:r>
          </a:p>
        </p:txBody>
      </p:sp>
      <p:sp>
        <p:nvSpPr>
          <p:cNvPr id="3" name="Content Placeholder 2">
            <a:extLst>
              <a:ext uri="{FF2B5EF4-FFF2-40B4-BE49-F238E27FC236}">
                <a16:creationId xmlns:a16="http://schemas.microsoft.com/office/drawing/2014/main" id="{AE8D3634-15D2-4063-B3A1-67B6F04382CE}"/>
              </a:ext>
            </a:extLst>
          </p:cNvPr>
          <p:cNvSpPr>
            <a:spLocks noGrp="1"/>
          </p:cNvSpPr>
          <p:nvPr>
            <p:ph idx="1"/>
          </p:nvPr>
        </p:nvSpPr>
        <p:spPr>
          <a:xfrm>
            <a:off x="284757" y="1283517"/>
            <a:ext cx="8336446" cy="4500072"/>
          </a:xfrm>
        </p:spPr>
        <p:txBody>
          <a:bodyPr>
            <a:normAutofit/>
          </a:bodyPr>
          <a:lstStyle/>
          <a:p>
            <a:pPr marL="342900" indent="-342900">
              <a:buFont typeface="Arial" panose="020B0604020202020204" pitchFamily="34" charset="0"/>
              <a:buChar char="•"/>
            </a:pPr>
            <a:r>
              <a:rPr lang="en-US" sz="2200" dirty="0">
                <a:solidFill>
                  <a:srgbClr val="003E74"/>
                </a:solidFill>
              </a:rPr>
              <a:t>When requesting payment for the last week of the FPUC/PEUC/PUA/MEUC programs, you won’t do anything different with filing your request</a:t>
            </a:r>
          </a:p>
          <a:p>
            <a:r>
              <a:rPr lang="en-US" sz="2200" dirty="0">
                <a:solidFill>
                  <a:srgbClr val="003E74"/>
                </a:solidFill>
              </a:rPr>
              <a:t> </a:t>
            </a:r>
          </a:p>
          <a:p>
            <a:pPr marL="342900" indent="-342900">
              <a:buFont typeface="Arial" panose="020B0604020202020204" pitchFamily="34" charset="0"/>
              <a:buChar char="•"/>
            </a:pPr>
            <a:r>
              <a:rPr lang="en-US" sz="2200" dirty="0">
                <a:solidFill>
                  <a:srgbClr val="003E74"/>
                </a:solidFill>
              </a:rPr>
              <a:t>The week will be issued if you are eligible in the normal way the other weeks you requested payment were.</a:t>
            </a:r>
          </a:p>
          <a:p>
            <a:pPr marL="342900" indent="-342900">
              <a:buFont typeface="Arial" panose="020B0604020202020204" pitchFamily="34" charset="0"/>
              <a:buChar char="•"/>
            </a:pPr>
            <a:endParaRPr lang="en-US" sz="2200" dirty="0">
              <a:solidFill>
                <a:srgbClr val="003E74"/>
              </a:solidFill>
            </a:endParaRPr>
          </a:p>
          <a:p>
            <a:pPr marL="342900" indent="-342900">
              <a:buFont typeface="Arial" panose="020B0604020202020204" pitchFamily="34" charset="0"/>
              <a:buChar char="•"/>
            </a:pPr>
            <a:r>
              <a:rPr lang="en-US" sz="2200" dirty="0">
                <a:solidFill>
                  <a:srgbClr val="003E74"/>
                </a:solidFill>
              </a:rPr>
              <a:t>You don’t need to change anything or do anything different</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018178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FA3D7-B28D-4D94-B18E-FF916EFED906}"/>
              </a:ext>
            </a:extLst>
          </p:cNvPr>
          <p:cNvSpPr>
            <a:spLocks noGrp="1"/>
          </p:cNvSpPr>
          <p:nvPr>
            <p:ph type="title"/>
          </p:nvPr>
        </p:nvSpPr>
        <p:spPr>
          <a:xfrm>
            <a:off x="346512" y="12220"/>
            <a:ext cx="8274691" cy="994172"/>
          </a:xfrm>
        </p:spPr>
        <p:txBody>
          <a:bodyPr>
            <a:normAutofit/>
          </a:bodyPr>
          <a:lstStyle/>
          <a:p>
            <a:r>
              <a:rPr lang="en-US" sz="2800" b="1" u="sng" dirty="0">
                <a:solidFill>
                  <a:schemeClr val="bg2">
                    <a:lumMod val="75000"/>
                  </a:schemeClr>
                </a:solidFill>
              </a:rPr>
              <a:t>MontanaWorks Dashboard</a:t>
            </a:r>
          </a:p>
        </p:txBody>
      </p:sp>
      <p:sp>
        <p:nvSpPr>
          <p:cNvPr id="3" name="Content Placeholder 2">
            <a:extLst>
              <a:ext uri="{FF2B5EF4-FFF2-40B4-BE49-F238E27FC236}">
                <a16:creationId xmlns:a16="http://schemas.microsoft.com/office/drawing/2014/main" id="{AE8D3634-15D2-4063-B3A1-67B6F04382CE}"/>
              </a:ext>
            </a:extLst>
          </p:cNvPr>
          <p:cNvSpPr>
            <a:spLocks noGrp="1"/>
          </p:cNvSpPr>
          <p:nvPr>
            <p:ph idx="1"/>
          </p:nvPr>
        </p:nvSpPr>
        <p:spPr>
          <a:xfrm>
            <a:off x="284757" y="1283517"/>
            <a:ext cx="8336446" cy="4500072"/>
          </a:xfrm>
        </p:spPr>
        <p:txBody>
          <a:bodyPr>
            <a:normAutofit/>
          </a:bodyPr>
          <a:lstStyle/>
          <a:p>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DC7F28EE-38FB-40F9-9168-5DCEA00E6B69}"/>
              </a:ext>
            </a:extLst>
          </p:cNvPr>
          <p:cNvPicPr/>
          <p:nvPr/>
        </p:nvPicPr>
        <p:blipFill>
          <a:blip r:embed="rId2"/>
          <a:stretch>
            <a:fillRect/>
          </a:stretch>
        </p:blipFill>
        <p:spPr>
          <a:xfrm>
            <a:off x="1417320" y="1012684"/>
            <a:ext cx="6309360" cy="5212080"/>
          </a:xfrm>
          <a:prstGeom prst="rect">
            <a:avLst/>
          </a:prstGeom>
        </p:spPr>
      </p:pic>
    </p:spTree>
    <p:extLst>
      <p:ext uri="{BB962C8B-B14F-4D97-AF65-F5344CB8AC3E}">
        <p14:creationId xmlns:p14="http://schemas.microsoft.com/office/powerpoint/2010/main" val="4215470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8D3634-15D2-4063-B3A1-67B6F04382CE}"/>
              </a:ext>
            </a:extLst>
          </p:cNvPr>
          <p:cNvSpPr>
            <a:spLocks noGrp="1"/>
          </p:cNvSpPr>
          <p:nvPr>
            <p:ph idx="1"/>
          </p:nvPr>
        </p:nvSpPr>
        <p:spPr>
          <a:xfrm>
            <a:off x="284757" y="1283517"/>
            <a:ext cx="8336446" cy="4500072"/>
          </a:xfrm>
        </p:spPr>
        <p:txBody>
          <a:bodyPr>
            <a:normAutofit/>
          </a:bodyPr>
          <a:lstStyle/>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7BCCD846-EECD-4FA1-B213-9F2C908B8CA7}"/>
              </a:ext>
            </a:extLst>
          </p:cNvPr>
          <p:cNvPicPr/>
          <p:nvPr/>
        </p:nvPicPr>
        <p:blipFill>
          <a:blip r:embed="rId2"/>
          <a:stretch>
            <a:fillRect/>
          </a:stretch>
        </p:blipFill>
        <p:spPr>
          <a:xfrm>
            <a:off x="2259172" y="293328"/>
            <a:ext cx="4206240" cy="5760720"/>
          </a:xfrm>
          <a:prstGeom prst="rect">
            <a:avLst/>
          </a:prstGeom>
        </p:spPr>
      </p:pic>
    </p:spTree>
    <p:extLst>
      <p:ext uri="{BB962C8B-B14F-4D97-AF65-F5344CB8AC3E}">
        <p14:creationId xmlns:p14="http://schemas.microsoft.com/office/powerpoint/2010/main" val="33701884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LI 2016">
  <a:themeElements>
    <a:clrScheme name="NEW DLI 2016">
      <a:dk1>
        <a:srgbClr val="003E74"/>
      </a:dk1>
      <a:lt1>
        <a:srgbClr val="FFFFFF"/>
      </a:lt1>
      <a:dk2>
        <a:srgbClr val="A70E13"/>
      </a:dk2>
      <a:lt2>
        <a:srgbClr val="80ADD2"/>
      </a:lt2>
      <a:accent1>
        <a:srgbClr val="808080"/>
      </a:accent1>
      <a:accent2>
        <a:srgbClr val="839219"/>
      </a:accent2>
      <a:accent3>
        <a:srgbClr val="F1931C"/>
      </a:accent3>
      <a:accent4>
        <a:srgbClr val="A70E13"/>
      </a:accent4>
      <a:accent5>
        <a:srgbClr val="FFC835"/>
      </a:accent5>
      <a:accent6>
        <a:srgbClr val="F1931C"/>
      </a:accent6>
      <a:hlink>
        <a:srgbClr val="FFC835"/>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DLI-2016-PPT-Template" id="{F192C244-756F-5F46-94B3-890A24CFB83E}" vid="{CE11C91E-B8BF-6743-ADB0-98C673A925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Division_x002d_Unit xmlns="c02cd0ec-ee8b-4772-97f1-1d296669be74">DLI</Division_x002d_Unit>
    <Type_x0020_of_x0020_Template xmlns="c02cd0ec-ee8b-4772-97f1-1d296669be74">PowerPoint</Type_x0020_of_x0020_Template>
    <_dlc_DocId xmlns="e2d724ec-33df-4f46-bbf6-b55fd8cc6dff">FDAHU42UHHJQ-1049580985-47</_dlc_DocId>
    <_dlc_DocIdUrl xmlns="e2d724ec-33df-4f46-bbf6-b55fd8cc6dff">
      <Url>http://hub.dli.mt.gov/_layouts/15/DocIdRedir.aspx?ID=FDAHU42UHHJQ-1049580985-47</Url>
      <Description>FDAHU42UHHJQ-1049580985-47</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B2B26EAD2A488409562A1D54420202E" ma:contentTypeVersion="2" ma:contentTypeDescription="Create a new document." ma:contentTypeScope="" ma:versionID="1134cb429c34f53207ad92be416960c0">
  <xsd:schema xmlns:xsd="http://www.w3.org/2001/XMLSchema" xmlns:xs="http://www.w3.org/2001/XMLSchema" xmlns:p="http://schemas.microsoft.com/office/2006/metadata/properties" xmlns:ns2="e2d724ec-33df-4f46-bbf6-b55fd8cc6dff" xmlns:ns3="c02cd0ec-ee8b-4772-97f1-1d296669be74" targetNamespace="http://schemas.microsoft.com/office/2006/metadata/properties" ma:root="true" ma:fieldsID="ef3614e3da4d894f9267e4e151ef4775" ns2:_="" ns3:_="">
    <xsd:import namespace="e2d724ec-33df-4f46-bbf6-b55fd8cc6dff"/>
    <xsd:import namespace="c02cd0ec-ee8b-4772-97f1-1d296669be74"/>
    <xsd:element name="properties">
      <xsd:complexType>
        <xsd:sequence>
          <xsd:element name="documentManagement">
            <xsd:complexType>
              <xsd:all>
                <xsd:element ref="ns2:_dlc_DocId" minOccurs="0"/>
                <xsd:element ref="ns2:_dlc_DocIdUrl" minOccurs="0"/>
                <xsd:element ref="ns2:_dlc_DocIdPersistId" minOccurs="0"/>
                <xsd:element ref="ns3:Division_x002d_Unit"/>
                <xsd:element ref="ns3:Type_x0020_of_x0020_Template"/>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d724ec-33df-4f46-bbf6-b55fd8cc6df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02cd0ec-ee8b-4772-97f1-1d296669be74" elementFormDefault="qualified">
    <xsd:import namespace="http://schemas.microsoft.com/office/2006/documentManagement/types"/>
    <xsd:import namespace="http://schemas.microsoft.com/office/infopath/2007/PartnerControls"/>
    <xsd:element name="Division_x002d_Unit" ma:index="11" ma:displayName="Division-Unit" ma:description="Use this column to sort the documents by division" ma:format="Dropdown" ma:internalName="Division_x002d_Unit">
      <xsd:simpleType>
        <xsd:restriction base="dms:Choice">
          <xsd:enumeration value="Assistance for Business Clinic"/>
          <xsd:enumeration value="BSD"/>
          <xsd:enumeration value="BSD-Boards"/>
          <xsd:enumeration value="Building Codes Conference"/>
          <xsd:enumeration value="Commissioner"/>
          <xsd:enumeration value="Communications Office"/>
          <xsd:enumeration value="CSD"/>
          <xsd:enumeration value="DLI"/>
          <xsd:enumeration value="ERD"/>
          <xsd:enumeration value="Governor's Conference"/>
          <xsd:enumeration value="HealthCARE MT"/>
          <xsd:enumeration value="HELP-link"/>
          <xsd:enumeration value="Job Service Montana"/>
          <xsd:enumeration value="JMG"/>
          <xsd:enumeration value="Legal"/>
          <xsd:enumeration value="Legislative"/>
          <xsd:enumeration value="MPDR"/>
          <xsd:enumeration value="MSEC/JSEC"/>
          <xsd:enumeration value="MT Registered Apprenticeship"/>
          <xsd:enumeration value="OAH"/>
          <xsd:enumeration value="OCS"/>
          <xsd:enumeration value="OHR"/>
          <xsd:enumeration value="Research &amp; Analysis"/>
          <xsd:enumeration value="SafetyFest"/>
          <xsd:enumeration value="SWIB"/>
          <xsd:enumeration value="TSD"/>
          <xsd:enumeration value="UID"/>
          <xsd:enumeration value="WCC"/>
          <xsd:enumeration value="WIOA"/>
          <xsd:enumeration value="WSD"/>
        </xsd:restriction>
      </xsd:simpleType>
    </xsd:element>
    <xsd:element name="Type_x0020_of_x0020_Template" ma:index="12" ma:displayName="Type of Template" ma:format="Dropdown" ma:internalName="Type_x0020_of_x0020_Template">
      <xsd:simpleType>
        <xsd:restriction base="dms:Choice">
          <xsd:enumeration value="Letterhead"/>
          <xsd:enumeration value="Memo"/>
          <xsd:enumeration value="Fax Cover Sheet"/>
          <xsd:enumeration value="Other"/>
          <xsd:enumeration value="PowerPoint"/>
          <xsd:enumeration value="Envelope"/>
          <xsd:enumeration value="Newsletter"/>
          <xsd:enumeration value="Logo"/>
          <xsd:enumeration value="Email"/>
          <xsd:enumeration value="Zoom"/>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40A45E9-EC75-4CDE-B53A-F3B5FA5D6F45}">
  <ds:schemaRefs>
    <ds:schemaRef ds:uri="http://purl.org/dc/elements/1.1/"/>
    <ds:schemaRef ds:uri="http://schemas.microsoft.com/office/2006/metadata/properties"/>
    <ds:schemaRef ds:uri="c02cd0ec-ee8b-4772-97f1-1d296669be74"/>
    <ds:schemaRef ds:uri="http://purl.org/dc/terms/"/>
    <ds:schemaRef ds:uri="e2d724ec-33df-4f46-bbf6-b55fd8cc6dff"/>
    <ds:schemaRef ds:uri="http://schemas.microsoft.com/office/2006/documentManagement/types"/>
    <ds:schemaRef ds:uri="http://purl.org/dc/dcmitype/"/>
    <ds:schemaRef ds:uri="http://schemas.openxmlformats.org/package/2006/metadata/core-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3CC8F34B-4CCF-4F26-9BD0-122113E4E9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d724ec-33df-4f46-bbf6-b55fd8cc6dff"/>
    <ds:schemaRef ds:uri="c02cd0ec-ee8b-4772-97f1-1d296669be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D902B1D-73FB-4897-985A-54E65A3E7006}">
  <ds:schemaRefs>
    <ds:schemaRef ds:uri="http://schemas.microsoft.com/sharepoint/v3/contenttype/forms"/>
  </ds:schemaRefs>
</ds:datastoreItem>
</file>

<file path=customXml/itemProps4.xml><?xml version="1.0" encoding="utf-8"?>
<ds:datastoreItem xmlns:ds="http://schemas.openxmlformats.org/officeDocument/2006/customXml" ds:itemID="{7D969916-07F5-447C-956A-52966A85B045}">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DLI-2016-PPT-Template</Template>
  <TotalTime>302</TotalTime>
  <Words>1096</Words>
  <Application>Microsoft Office PowerPoint</Application>
  <PresentationFormat>On-screen Show (4:3)</PresentationFormat>
  <Paragraphs>127</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Franklin Gothic Book</vt:lpstr>
      <vt:lpstr>Franklin Gothic Medium</vt:lpstr>
      <vt:lpstr>DLI 2016</vt:lpstr>
      <vt:lpstr>PowerPoint Presentation</vt:lpstr>
      <vt:lpstr>COVID Programs Ending June 26, 2021</vt:lpstr>
      <vt:lpstr>Federal Pandemic Unemployment Compensation (FPUC)</vt:lpstr>
      <vt:lpstr>Pandemic Unemployment Assistance (PUA)</vt:lpstr>
      <vt:lpstr>Pandemic Emergency Unemployment Compensation (PEUC)</vt:lpstr>
      <vt:lpstr>Mixed Earners Unemployment Compensation (MEUC)</vt:lpstr>
      <vt:lpstr>Filing for the Week of June 26th</vt:lpstr>
      <vt:lpstr>MontanaWorks Dashboard</vt:lpstr>
      <vt:lpstr>PowerPoint Presentation</vt:lpstr>
      <vt:lpstr>PowerPoint Presentation</vt:lpstr>
      <vt:lpstr>Able, Available &amp; Actively Seeking Employment</vt:lpstr>
      <vt:lpstr>Job Attachment</vt:lpstr>
      <vt:lpstr>What is considered a work search:</vt:lpstr>
      <vt:lpstr>Work Search Examples</vt:lpstr>
      <vt:lpstr>Work Search Examples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Passage, Abigail</dc:creator>
  <cp:lastModifiedBy>Passage, Abigail</cp:lastModifiedBy>
  <cp:revision>28</cp:revision>
  <cp:lastPrinted>2018-02-06T16:29:53Z</cp:lastPrinted>
  <dcterms:created xsi:type="dcterms:W3CDTF">2021-05-28T16:18:22Z</dcterms:created>
  <dcterms:modified xsi:type="dcterms:W3CDTF">2021-06-15T13:58:40Z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0x0101007B2B26EAD2A488409562A1D54420202E</vt:lpwstr>
  </property>
  <property fmtid="{D5CDD505-2E9C-101B-9397-08002B2CF9AE}" pid="3" name="_dlc_DocIdItemGuid">
    <vt:lpwstr>3448bd73-1024-466d-9bc9-6402f92d34bd</vt:lpwstr>
  </property>
</Properties>
</file>