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6" r:id="rId5"/>
    <p:sldMasterId id="2147483768" r:id="rId6"/>
  </p:sldMasterIdLst>
  <p:notesMasterIdLst>
    <p:notesMasterId r:id="rId11"/>
  </p:notesMasterIdLst>
  <p:sldIdLst>
    <p:sldId id="478" r:id="rId7"/>
    <p:sldId id="283" r:id="rId8"/>
    <p:sldId id="466" r:id="rId9"/>
    <p:sldId id="47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E74"/>
    <a:srgbClr val="C02030"/>
    <a:srgbClr val="C0223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74"/>
  </p:normalViewPr>
  <p:slideViewPr>
    <p:cSldViewPr snapToGrid="0" snapToObjects="1">
      <p:cViewPr varScale="1">
        <p:scale>
          <a:sx n="114" d="100"/>
          <a:sy n="114" d="100"/>
        </p:scale>
        <p:origin x="150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486AE3-783E-5A41-A6FB-D8F5FF779B64}" type="datetimeFigureOut">
              <a:rPr lang="en-US" smtClean="0"/>
              <a:t>5/19/2021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F3DB66-4081-6846-ADC0-BBFA4CA3D2DD}" type="slidenum">
              <a:rPr lang="en-US" smtClean="0"/>
              <a:t>‹#›</a:t>
            </a:fld>
            <a:endParaRPr lang="en-US"/>
          </a:p>
        </p:txBody>
      </p:sp>
    </p:spTree>
    <p:extLst>
      <p:ext uri="{BB962C8B-B14F-4D97-AF65-F5344CB8AC3E}">
        <p14:creationId xmlns:p14="http://schemas.microsoft.com/office/powerpoint/2010/main" val="15887711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Human Rights Bureau is the state agency charged with enforcement of the Montana Human Rights Act and the Governmental Code of Fair Practice. Through a contract with the federal government, the Bureau also processes employment discrimination claims filed under Title VII of the Civil Rights Act of 1964, the Americans with Disabilities Act, and the Age Discrimination in Employment Act.  We are the first step in a multi-level administrative process that handles complaints of discrimination.  Someone who is considering suing for discrimination must exhaust the administrative process before a court will hear their case.</a:t>
            </a:r>
            <a:r>
              <a:rPr lang="en-US" dirty="0"/>
              <a:t> The Bureau is a NEUTRAL ENTITY  - it does not represent Charging Parties nor does it defend Respondents, the Bureau’s fidelity is to the law it is charged to enforce</a:t>
            </a:r>
            <a:endParaRPr lang="en-US" sz="1200" dirty="0"/>
          </a:p>
          <a:p>
            <a:pPr eaLnBrk="1" hangingPunct="1"/>
            <a:endParaRPr lang="en-US" sz="1200" dirty="0"/>
          </a:p>
          <a:p>
            <a:pPr eaLnBrk="1" hangingPunct="1"/>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Bureau’s main function is to conduct independent and neutral investigations into complaints of discrimination. </a:t>
            </a:r>
            <a:r>
              <a:rPr lang="en-US" dirty="0"/>
              <a:t>It is important to understand that the Bureau does not get to turn away a complaint that is filed, we are obligated by statute to conduct an investigation.  (I’ll talk more about our investigations in a minute.)  Complaints come to our Bureau in three ways:  (1) the Bureau’s intake process, which is an hour long telephone appointment with an investigator to discuss whether or not a caller’s situation falls within the laws enforced by the Bureau; (2) a self-drafted complaint; or (3) attorney drafted complaint.</a:t>
            </a:r>
          </a:p>
          <a:p>
            <a:pPr eaLnBrk="1" hangingPunct="1"/>
            <a:endParaRPr lang="en-US" sz="1200" dirty="0"/>
          </a:p>
          <a:p>
            <a:pPr eaLnBrk="1" hangingPunct="1"/>
            <a:r>
              <a:rPr lang="en-US" sz="1200" dirty="0"/>
              <a:t>HRB also provides mediation services –voluntary and confidential. </a:t>
            </a:r>
          </a:p>
          <a:p>
            <a:pPr eaLnBrk="1" hangingPunct="1"/>
            <a:endParaRPr lang="en-US" sz="1200" dirty="0"/>
          </a:p>
          <a:p>
            <a:pPr eaLnBrk="1" hangingPunct="1"/>
            <a:r>
              <a:rPr lang="en-US" sz="1200" dirty="0"/>
              <a:t>Lastly, HRB offers education to the public: employers, employees, students, tenants, housing providers and other interested parties throughout the state. This is a preventative effort to further awareness of nondiscrimination laws.</a:t>
            </a:r>
          </a:p>
          <a:p>
            <a:pPr eaLnBrk="1" hangingPunct="1"/>
            <a:endParaRPr lang="en-US" sz="1200"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29DFBBD-4684-44B5-B6A7-EC85750CACE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08878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 name="Picture 10" descr="DLIHorLogo_Snowflake.png"/>
          <p:cNvPicPr>
            <a:picLocks noChangeAspect="1"/>
          </p:cNvPicPr>
          <p:nvPr userDrawn="1"/>
        </p:nvPicPr>
        <p:blipFill>
          <a:blip r:embed="rId2" cstate="print">
            <a:alphaModFix amt="5000"/>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29424" y="1180950"/>
            <a:ext cx="4343400" cy="4343400"/>
          </a:xfrm>
          <a:prstGeom prst="rect">
            <a:avLst/>
          </a:prstGeom>
        </p:spPr>
      </p:pic>
      <p:sp>
        <p:nvSpPr>
          <p:cNvPr id="2" name="Title 1"/>
          <p:cNvSpPr>
            <a:spLocks noGrp="1"/>
          </p:cNvSpPr>
          <p:nvPr>
            <p:ph type="ctrTitle" hasCustomPrompt="1"/>
          </p:nvPr>
        </p:nvSpPr>
        <p:spPr>
          <a:xfrm>
            <a:off x="457200" y="1045006"/>
            <a:ext cx="7772400" cy="3028769"/>
          </a:xfrm>
        </p:spPr>
        <p:txBody>
          <a:bodyPr anchor="ctr">
            <a:noAutofit/>
          </a:bodyPr>
          <a:lstStyle>
            <a:lvl1pPr>
              <a:lnSpc>
                <a:spcPct val="100000"/>
              </a:lnSpc>
              <a:defRPr sz="6600" cap="none" spc="-80" baseline="0">
                <a:solidFill>
                  <a:schemeClr val="tx1"/>
                </a:solidFill>
              </a:defRPr>
            </a:lvl1pPr>
          </a:lstStyle>
          <a:p>
            <a:r>
              <a:rPr lang="en-US" dirty="0"/>
              <a:t>Title of Presentation</a:t>
            </a:r>
          </a:p>
        </p:txBody>
      </p:sp>
      <p:sp>
        <p:nvSpPr>
          <p:cNvPr id="3" name="Subtitle 2"/>
          <p:cNvSpPr>
            <a:spLocks noGrp="1"/>
          </p:cNvSpPr>
          <p:nvPr>
            <p:ph type="subTitle" idx="1" hasCustomPrompt="1"/>
          </p:nvPr>
        </p:nvSpPr>
        <p:spPr>
          <a:xfrm>
            <a:off x="457200" y="4083155"/>
            <a:ext cx="6858000" cy="914400"/>
          </a:xfrm>
        </p:spPr>
        <p:txBody>
          <a:bodyPr/>
          <a:lstStyle>
            <a:lvl1pPr marL="0" indent="0" algn="l">
              <a:buNone/>
              <a:defRPr b="0" cap="all" spc="120" baseline="0">
                <a:solidFill>
                  <a:srgbClr val="80ADD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Name, title</a:t>
            </a:r>
          </a:p>
        </p:txBody>
      </p:sp>
      <p:sp>
        <p:nvSpPr>
          <p:cNvPr id="9" name="Rectangle 8"/>
          <p:cNvSpPr/>
          <p:nvPr/>
        </p:nvSpPr>
        <p:spPr>
          <a:xfrm>
            <a:off x="9001124" y="4846320"/>
            <a:ext cx="142876" cy="20116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80AD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3"/>
          <a:stretch>
            <a:fillRect/>
          </a:stretch>
        </p:blipFill>
        <p:spPr>
          <a:xfrm>
            <a:off x="4987456" y="5850280"/>
            <a:ext cx="3311452" cy="63075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 name="Picture 10" descr="DLIHorLogo_Snowflake.png"/>
          <p:cNvPicPr>
            <a:picLocks noChangeAspect="1"/>
          </p:cNvPicPr>
          <p:nvPr userDrawn="1"/>
        </p:nvPicPr>
        <p:blipFill>
          <a:blip r:embed="rId2" cstate="print">
            <a:alphaModFix amt="5000"/>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29424" y="1180950"/>
            <a:ext cx="4343400" cy="4343400"/>
          </a:xfrm>
          <a:prstGeom prst="rect">
            <a:avLst/>
          </a:prstGeom>
        </p:spPr>
      </p:pic>
      <p:sp>
        <p:nvSpPr>
          <p:cNvPr id="2" name="Title 1"/>
          <p:cNvSpPr>
            <a:spLocks noGrp="1"/>
          </p:cNvSpPr>
          <p:nvPr>
            <p:ph type="ctrTitle" hasCustomPrompt="1"/>
          </p:nvPr>
        </p:nvSpPr>
        <p:spPr>
          <a:xfrm>
            <a:off x="457200" y="1045006"/>
            <a:ext cx="7772400" cy="3028769"/>
          </a:xfrm>
        </p:spPr>
        <p:txBody>
          <a:bodyPr anchor="ctr">
            <a:noAutofit/>
          </a:bodyPr>
          <a:lstStyle>
            <a:lvl1pPr>
              <a:lnSpc>
                <a:spcPct val="100000"/>
              </a:lnSpc>
              <a:defRPr sz="6600" cap="none" spc="-80" baseline="0">
                <a:solidFill>
                  <a:schemeClr val="tx1"/>
                </a:solidFill>
              </a:defRPr>
            </a:lvl1pPr>
          </a:lstStyle>
          <a:p>
            <a:r>
              <a:rPr lang="en-US" dirty="0"/>
              <a:t>Title of Presentation</a:t>
            </a:r>
          </a:p>
        </p:txBody>
      </p:sp>
      <p:sp>
        <p:nvSpPr>
          <p:cNvPr id="3" name="Subtitle 2"/>
          <p:cNvSpPr>
            <a:spLocks noGrp="1"/>
          </p:cNvSpPr>
          <p:nvPr>
            <p:ph type="subTitle" idx="1" hasCustomPrompt="1"/>
          </p:nvPr>
        </p:nvSpPr>
        <p:spPr>
          <a:xfrm>
            <a:off x="457200" y="4083155"/>
            <a:ext cx="6858000" cy="914400"/>
          </a:xfrm>
        </p:spPr>
        <p:txBody>
          <a:bodyPr/>
          <a:lstStyle>
            <a:lvl1pPr marL="0" indent="0" algn="l">
              <a:buNone/>
              <a:defRPr b="0" cap="all" spc="120" baseline="0">
                <a:solidFill>
                  <a:srgbClr val="80ADD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Name, title</a:t>
            </a:r>
          </a:p>
        </p:txBody>
      </p:sp>
      <p:sp>
        <p:nvSpPr>
          <p:cNvPr id="9" name="Rectangle 8"/>
          <p:cNvSpPr/>
          <p:nvPr/>
        </p:nvSpPr>
        <p:spPr>
          <a:xfrm>
            <a:off x="9001124" y="4846320"/>
            <a:ext cx="142876" cy="20116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80AD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3"/>
          <a:stretch>
            <a:fillRect/>
          </a:stretch>
        </p:blipFill>
        <p:spPr>
          <a:xfrm>
            <a:off x="4987456" y="5850280"/>
            <a:ext cx="3311452" cy="630752"/>
          </a:xfrm>
          <a:prstGeom prst="rect">
            <a:avLst/>
          </a:prstGeom>
        </p:spPr>
      </p:pic>
    </p:spTree>
    <p:extLst>
      <p:ext uri="{BB962C8B-B14F-4D97-AF65-F5344CB8AC3E}">
        <p14:creationId xmlns:p14="http://schemas.microsoft.com/office/powerpoint/2010/main" val="2193761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accent1">
                    <a:lumMod val="50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474522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447800"/>
            <a:ext cx="7772400" cy="4321175"/>
          </a:xfrm>
        </p:spPr>
        <p:txBody>
          <a:bodyPr anchor="ctr">
            <a:noAutofit/>
          </a:bodyPr>
          <a:lstStyle>
            <a:lvl1pPr algn="l">
              <a:lnSpc>
                <a:spcPct val="100000"/>
              </a:lnSpc>
              <a:defRPr sz="5400" b="0" cap="none" spc="-80"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rgbClr val="80ADD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593584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solidFill>
                  <a:schemeClr val="accent1">
                    <a:lumMod val="50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solidFill>
                  <a:srgbClr val="404040"/>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20614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solidFill>
                  <a:schemeClr val="accent1">
                    <a:lumMod val="50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rgbClr val="839219"/>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solidFill>
                  <a:schemeClr val="accent1">
                    <a:lumMod val="50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17851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377796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16744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84820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accent1">
                    <a:lumMod val="50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rgbClr val="80AD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hasCustomPrompt="1"/>
          </p:nvPr>
        </p:nvSpPr>
        <p:spPr>
          <a:xfrm>
            <a:off x="457200" y="5715000"/>
            <a:ext cx="8153400" cy="457200"/>
          </a:xfrm>
        </p:spPr>
        <p:txBody>
          <a:bodyPr/>
          <a:lstStyle>
            <a:lvl1pPr marL="0" indent="0">
              <a:buNone/>
              <a:defRPr sz="16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31054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09763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40569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pic>
        <p:nvPicPr>
          <p:cNvPr id="11" name="Picture 10" descr="DLIHorLogo_Snowflake.png"/>
          <p:cNvPicPr>
            <a:picLocks noChangeAspect="1"/>
          </p:cNvPicPr>
          <p:nvPr/>
        </p:nvPicPr>
        <p:blipFill>
          <a:blip r:embed="rId2" cstate="print">
            <a:alphaModFix amt="5000"/>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829424" y="1180950"/>
            <a:ext cx="4343400" cy="4343400"/>
          </a:xfrm>
          <a:prstGeom prst="rect">
            <a:avLst/>
          </a:prstGeom>
        </p:spPr>
      </p:pic>
      <p:sp>
        <p:nvSpPr>
          <p:cNvPr id="3" name="Subtitle 2"/>
          <p:cNvSpPr>
            <a:spLocks noGrp="1"/>
          </p:cNvSpPr>
          <p:nvPr>
            <p:ph type="subTitle" idx="1" hasCustomPrompt="1"/>
          </p:nvPr>
        </p:nvSpPr>
        <p:spPr>
          <a:xfrm>
            <a:off x="457200" y="4083155"/>
            <a:ext cx="6858000" cy="914400"/>
          </a:xfrm>
        </p:spPr>
        <p:txBody>
          <a:bodyPr/>
          <a:lstStyle>
            <a:lvl1pPr marL="0" indent="0" algn="l">
              <a:buNone/>
              <a:defRPr b="0" cap="all" spc="90" baseline="0">
                <a:solidFill>
                  <a:srgbClr val="80ADD2"/>
                </a:solidFill>
                <a:latin typeface="+mj-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Name, title</a:t>
            </a:r>
          </a:p>
        </p:txBody>
      </p:sp>
      <p:sp>
        <p:nvSpPr>
          <p:cNvPr id="9" name="Rectangle 8"/>
          <p:cNvSpPr/>
          <p:nvPr/>
        </p:nvSpPr>
        <p:spPr>
          <a:xfrm>
            <a:off x="9001125" y="4846320"/>
            <a:ext cx="142876" cy="20116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p:nvSpPr>
        <p:spPr>
          <a:xfrm>
            <a:off x="9001125" y="0"/>
            <a:ext cx="142876" cy="4846320"/>
          </a:xfrm>
          <a:prstGeom prst="rect">
            <a:avLst/>
          </a:prstGeom>
          <a:solidFill>
            <a:srgbClr val="80AD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p:cNvPicPr>
            <a:picLocks noChangeAspect="1"/>
          </p:cNvPicPr>
          <p:nvPr/>
        </p:nvPicPr>
        <p:blipFill>
          <a:blip r:embed="rId3"/>
          <a:stretch>
            <a:fillRect/>
          </a:stretch>
        </p:blipFill>
        <p:spPr>
          <a:xfrm>
            <a:off x="4987457" y="5850280"/>
            <a:ext cx="3311452" cy="630752"/>
          </a:xfrm>
          <a:prstGeom prst="rect">
            <a:avLst/>
          </a:prstGeom>
        </p:spPr>
      </p:pic>
      <p:sp>
        <p:nvSpPr>
          <p:cNvPr id="14" name="Slide Number Placeholder 4">
            <a:extLst>
              <a:ext uri="{FF2B5EF4-FFF2-40B4-BE49-F238E27FC236}">
                <a16:creationId xmlns:a16="http://schemas.microsoft.com/office/drawing/2014/main" id="{740EA4CE-D996-4D27-88AC-95A6F15D7FE0}"/>
              </a:ext>
            </a:extLst>
          </p:cNvPr>
          <p:cNvSpPr>
            <a:spLocks noGrp="1"/>
          </p:cNvSpPr>
          <p:nvPr>
            <p:ph type="sldNum" sz="quarter" idx="4"/>
          </p:nvPr>
        </p:nvSpPr>
        <p:spPr>
          <a:xfrm>
            <a:off x="457200" y="6268723"/>
            <a:ext cx="2057400" cy="365125"/>
          </a:xfrm>
          <a:prstGeom prst="rect">
            <a:avLst/>
          </a:prstGeom>
          <a:solidFill>
            <a:schemeClr val="bg1"/>
          </a:solidFill>
        </p:spPr>
        <p:txBody>
          <a:bodyPr vert="horz" lIns="91440" tIns="45720" rIns="91440" bIns="45720" rtlCol="0" anchor="ctr"/>
          <a:lstStyle>
            <a:lvl1pPr algn="l">
              <a:defRPr sz="900">
                <a:solidFill>
                  <a:schemeClr val="bg1">
                    <a:lumMod val="50000"/>
                  </a:schemeClr>
                </a:solidFill>
              </a:defRPr>
            </a:lvl1pPr>
          </a:lstStyle>
          <a:p>
            <a:r>
              <a:rPr lang="en-US"/>
              <a:t>Page </a:t>
            </a:r>
            <a:fld id="{5B1F56CA-8A84-43E9-B219-4D94BA1E6BE1}" type="slidenum">
              <a:rPr lang="en-US" smtClean="0"/>
              <a:pPr/>
              <a:t>‹#›</a:t>
            </a:fld>
            <a:endParaRPr lang="en-US"/>
          </a:p>
        </p:txBody>
      </p:sp>
    </p:spTree>
    <p:extLst>
      <p:ext uri="{BB962C8B-B14F-4D97-AF65-F5344CB8AC3E}">
        <p14:creationId xmlns:p14="http://schemas.microsoft.com/office/powerpoint/2010/main" val="112165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447800"/>
            <a:ext cx="7772400" cy="4321175"/>
          </a:xfrm>
        </p:spPr>
        <p:txBody>
          <a:bodyPr anchor="ctr">
            <a:noAutofit/>
          </a:bodyPr>
          <a:lstStyle>
            <a:lvl1pPr algn="l">
              <a:lnSpc>
                <a:spcPct val="100000"/>
              </a:lnSpc>
              <a:defRPr sz="5400" b="0" cap="none" spc="-80"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rgbClr val="80ADD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solidFill>
                  <a:schemeClr val="accent1">
                    <a:lumMod val="50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solidFill>
                  <a:srgbClr val="404040"/>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solidFill>
                  <a:schemeClr val="accent1">
                    <a:lumMod val="50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rgbClr val="839219"/>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solidFill>
                  <a:schemeClr val="accent1">
                    <a:lumMod val="50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rgbClr val="80AD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hasCustomPrompt="1"/>
          </p:nvPr>
        </p:nvSpPr>
        <p:spPr>
          <a:xfrm>
            <a:off x="457200" y="5715000"/>
            <a:ext cx="8153400" cy="457200"/>
          </a:xfrm>
        </p:spPr>
        <p:txBody>
          <a:bodyPr/>
          <a:lstStyle>
            <a:lvl1pPr marL="0" indent="0">
              <a:buNone/>
              <a:defRPr sz="16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7620000" cy="91187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371600"/>
            <a:ext cx="7620000" cy="4754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9001124" y="0"/>
            <a:ext cx="142876" cy="1371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13"/>
          <a:stretch>
            <a:fillRect/>
          </a:stretch>
        </p:blipFill>
        <p:spPr>
          <a:xfrm>
            <a:off x="6477000" y="6268721"/>
            <a:ext cx="2171700" cy="413657"/>
          </a:xfrm>
          <a:prstGeom prst="rect">
            <a:avLst/>
          </a:prstGeom>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000" kern="1200" cap="none" spc="-60" baseline="0">
          <a:solidFill>
            <a:srgbClr val="184173"/>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7620000" cy="91187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371600"/>
            <a:ext cx="7620000" cy="47545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9001124" y="0"/>
            <a:ext cx="142876" cy="1371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14"/>
          <a:stretch>
            <a:fillRect/>
          </a:stretch>
        </p:blipFill>
        <p:spPr>
          <a:xfrm>
            <a:off x="6477000" y="6268721"/>
            <a:ext cx="2171700" cy="413657"/>
          </a:xfrm>
          <a:prstGeom prst="rect">
            <a:avLst/>
          </a:prstGeom>
        </p:spPr>
      </p:pic>
    </p:spTree>
    <p:extLst>
      <p:ext uri="{BB962C8B-B14F-4D97-AF65-F5344CB8AC3E}">
        <p14:creationId xmlns:p14="http://schemas.microsoft.com/office/powerpoint/2010/main" val="366407648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algn="l" defTabSz="914400" rtl="0" eaLnBrk="1" latinLnBrk="0" hangingPunct="1">
        <a:spcBef>
          <a:spcPct val="0"/>
        </a:spcBef>
        <a:buNone/>
        <a:defRPr sz="4000" kern="1200" cap="none" spc="-60" baseline="0">
          <a:solidFill>
            <a:srgbClr val="184173"/>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03261-5B98-4655-BB1D-4717994ACCE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83CBF0-1E41-4F9C-BAE3-686F699E3BD1}"/>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90834D53-2DD1-4AF3-9BB1-7E20227D15EF}"/>
              </a:ext>
            </a:extLst>
          </p:cNvPr>
          <p:cNvSpPr>
            <a:spLocks noGrp="1"/>
          </p:cNvSpPr>
          <p:nvPr>
            <p:ph sz="half" idx="2"/>
          </p:nvPr>
        </p:nvSpPr>
        <p:spPr/>
        <p:txBody>
          <a:bodyPr/>
          <a:lstStyle/>
          <a:p>
            <a:endParaRPr lang="en-US"/>
          </a:p>
        </p:txBody>
      </p:sp>
      <p:pic>
        <p:nvPicPr>
          <p:cNvPr id="1026" name="Picture 3">
            <a:extLst>
              <a:ext uri="{FF2B5EF4-FFF2-40B4-BE49-F238E27FC236}">
                <a16:creationId xmlns:a16="http://schemas.microsoft.com/office/drawing/2014/main" id="{6DE47C12-B8C8-467B-B458-5671EA511D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2431"/>
            <a:ext cx="9144000" cy="6910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6173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Graphical user interface, text, application, email&#10;&#10;Description automatically generated">
            <a:extLst>
              <a:ext uri="{FF2B5EF4-FFF2-40B4-BE49-F238E27FC236}">
                <a16:creationId xmlns:a16="http://schemas.microsoft.com/office/drawing/2014/main" id="{9A0DD13C-D45E-4DD9-80AA-743170073D52}"/>
              </a:ext>
            </a:extLst>
          </p:cNvPr>
          <p:cNvPicPr>
            <a:picLocks noChangeAspect="1"/>
          </p:cNvPicPr>
          <p:nvPr/>
        </p:nvPicPr>
        <p:blipFill>
          <a:blip r:embed="rId2"/>
          <a:stretch>
            <a:fillRect/>
          </a:stretch>
        </p:blipFill>
        <p:spPr>
          <a:xfrm>
            <a:off x="293203" y="167779"/>
            <a:ext cx="6635575" cy="55954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extBox 9">
            <a:extLst>
              <a:ext uri="{FF2B5EF4-FFF2-40B4-BE49-F238E27FC236}">
                <a16:creationId xmlns:a16="http://schemas.microsoft.com/office/drawing/2014/main" id="{FD19906B-867A-4218-B63D-025824625DFC}"/>
              </a:ext>
            </a:extLst>
          </p:cNvPr>
          <p:cNvSpPr txBox="1"/>
          <p:nvPr/>
        </p:nvSpPr>
        <p:spPr>
          <a:xfrm>
            <a:off x="3800212" y="2713839"/>
            <a:ext cx="4479722" cy="252377"/>
          </a:xfrm>
          <a:prstGeom prst="rect">
            <a:avLst/>
          </a:prstGeom>
          <a:solidFill>
            <a:schemeClr val="bg1"/>
          </a:solidFill>
          <a:ln w="28575">
            <a:solidFill>
              <a:schemeClr val="tx1">
                <a:lumMod val="50000"/>
              </a:schemeClr>
            </a:solidFill>
          </a:ln>
        </p:spPr>
        <p:txBody>
          <a:bodyPr wrap="square" rtlCol="0">
            <a:spAutoFit/>
          </a:bodyPr>
          <a:lstStyle/>
          <a:p>
            <a:pPr defTabSz="914400">
              <a:lnSpc>
                <a:spcPct val="80000"/>
              </a:lnSpc>
              <a:spcBef>
                <a:spcPct val="20000"/>
              </a:spcBef>
              <a:spcAft>
                <a:spcPts val="600"/>
              </a:spcAft>
            </a:pPr>
            <a:r>
              <a:rPr lang="en-US" sz="1300" cap="all" spc="90" dirty="0">
                <a:solidFill>
                  <a:srgbClr val="80ADD2"/>
                </a:solidFill>
                <a:latin typeface="Century" panose="02040604050505020304" pitchFamily="18" charset="0"/>
                <a:cs typeface="Arial" panose="020B0604020202020204" pitchFamily="34" charset="0"/>
              </a:rPr>
              <a:t>https://dli.mt.gov/covid-19/town-halls/</a:t>
            </a:r>
          </a:p>
        </p:txBody>
      </p:sp>
    </p:spTree>
    <p:extLst>
      <p:ext uri="{BB962C8B-B14F-4D97-AF65-F5344CB8AC3E}">
        <p14:creationId xmlns:p14="http://schemas.microsoft.com/office/powerpoint/2010/main" val="2822832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CE9AE-87C1-4AB2-8733-A64096F80CA0}"/>
              </a:ext>
            </a:extLst>
          </p:cNvPr>
          <p:cNvSpPr>
            <a:spLocks noGrp="1"/>
          </p:cNvSpPr>
          <p:nvPr>
            <p:ph type="title"/>
          </p:nvPr>
        </p:nvSpPr>
        <p:spPr/>
        <p:txBody>
          <a:bodyPr/>
          <a:lstStyle/>
          <a:p>
            <a:r>
              <a:rPr lang="en-US" dirty="0"/>
              <a:t>DLI Workforce Resources</a:t>
            </a:r>
          </a:p>
        </p:txBody>
      </p:sp>
      <p:sp>
        <p:nvSpPr>
          <p:cNvPr id="3" name="Content Placeholder 2">
            <a:extLst>
              <a:ext uri="{FF2B5EF4-FFF2-40B4-BE49-F238E27FC236}">
                <a16:creationId xmlns:a16="http://schemas.microsoft.com/office/drawing/2014/main" id="{ADBA4F80-6FD9-4BD7-9BE4-62F65F085D05}"/>
              </a:ext>
            </a:extLst>
          </p:cNvPr>
          <p:cNvSpPr>
            <a:spLocks noGrp="1"/>
          </p:cNvSpPr>
          <p:nvPr>
            <p:ph idx="1"/>
          </p:nvPr>
        </p:nvSpPr>
        <p:spPr/>
        <p:txBody>
          <a:bodyPr>
            <a:normAutofit/>
          </a:bodyPr>
          <a:lstStyle/>
          <a:p>
            <a:pPr marL="257175" indent="-257175">
              <a:buFont typeface="Arial" panose="020B0604020202020204" pitchFamily="34" charset="0"/>
              <a:buChar char="•"/>
            </a:pPr>
            <a:r>
              <a:rPr lang="en-US" sz="1800" dirty="0"/>
              <a:t>For all employment and training questions</a:t>
            </a:r>
          </a:p>
          <a:p>
            <a:pPr marL="600075" lvl="1" indent="-257175"/>
            <a:r>
              <a:rPr lang="en-US" sz="1800" dirty="0"/>
              <a:t>Email DLI.JobServiceMT@mt.gov</a:t>
            </a:r>
          </a:p>
          <a:p>
            <a:pPr marL="1114425" lvl="2" indent="-257175"/>
            <a:r>
              <a:rPr lang="en-US" sz="1650" u="sng" dirty="0"/>
              <a:t>Employers</a:t>
            </a:r>
            <a:r>
              <a:rPr lang="en-US" sz="1650" dirty="0"/>
              <a:t> can get help with recruiting, hiring, and staff training</a:t>
            </a:r>
          </a:p>
          <a:p>
            <a:pPr marL="1114425" lvl="2" indent="-257175"/>
            <a:r>
              <a:rPr lang="en-US" sz="1650" u="sng" dirty="0"/>
              <a:t>Workers</a:t>
            </a:r>
            <a:r>
              <a:rPr lang="en-US" sz="1650" dirty="0"/>
              <a:t> can get help with job prep, job search, training, and more </a:t>
            </a:r>
          </a:p>
          <a:p>
            <a:pPr marL="600075" lvl="1" indent="-257175"/>
            <a:endParaRPr lang="en-US" sz="1800" dirty="0"/>
          </a:p>
          <a:p>
            <a:pPr marL="257175" indent="-257175">
              <a:buFont typeface="Arial" panose="020B0604020202020204" pitchFamily="34" charset="0"/>
              <a:buChar char="•"/>
            </a:pPr>
            <a:r>
              <a:rPr lang="en-US" sz="1800" dirty="0"/>
              <a:t>Tools</a:t>
            </a:r>
          </a:p>
          <a:p>
            <a:pPr marL="600075" lvl="1" indent="-257175"/>
            <a:r>
              <a:rPr lang="en-US" sz="1800" u="sng" dirty="0"/>
              <a:t>Employers POST jobs</a:t>
            </a:r>
            <a:r>
              <a:rPr lang="en-US" sz="1800" dirty="0"/>
              <a:t> at </a:t>
            </a:r>
          </a:p>
          <a:p>
            <a:pPr marL="1114425" lvl="2" indent="-257175"/>
            <a:r>
              <a:rPr lang="en-US" sz="1650" dirty="0"/>
              <a:t>https://bit.ly/3u4ijWK</a:t>
            </a:r>
          </a:p>
          <a:p>
            <a:pPr marL="600075" lvl="1" indent="-257175"/>
            <a:r>
              <a:rPr lang="en-US" sz="1800" u="sng" dirty="0"/>
              <a:t>Workers SEARCH jobs</a:t>
            </a:r>
            <a:r>
              <a:rPr lang="en-US" sz="1800" dirty="0"/>
              <a:t> at </a:t>
            </a:r>
          </a:p>
          <a:p>
            <a:pPr marL="1114425" lvl="2" indent="-257175"/>
            <a:r>
              <a:rPr lang="en-US" sz="1650" dirty="0"/>
              <a:t>https://montanaworks.gov/job-search?keyword=&amp;location=</a:t>
            </a:r>
          </a:p>
          <a:p>
            <a:pPr marL="600075" lvl="1" indent="-257175"/>
            <a:endParaRPr lang="en-US" sz="1800" dirty="0"/>
          </a:p>
          <a:p>
            <a:pPr marL="257175" indent="-257175">
              <a:buFont typeface="Arial" panose="020B0604020202020204" pitchFamily="34" charset="0"/>
              <a:buChar char="•"/>
            </a:pPr>
            <a:r>
              <a:rPr lang="en-US" sz="1800" dirty="0"/>
              <a:t>Job Service Montana: https://montanaworks.gov/job-service-montana</a:t>
            </a:r>
          </a:p>
        </p:txBody>
      </p:sp>
    </p:spTree>
    <p:extLst>
      <p:ext uri="{BB962C8B-B14F-4D97-AF65-F5344CB8AC3E}">
        <p14:creationId xmlns:p14="http://schemas.microsoft.com/office/powerpoint/2010/main" val="214977617"/>
      </p:ext>
    </p:extLst>
  </p:cSld>
  <p:clrMapOvr>
    <a:masterClrMapping/>
  </p:clrMapOvr>
  <mc:AlternateContent xmlns:mc="http://schemas.openxmlformats.org/markup-compatibility/2006" xmlns:p14="http://schemas.microsoft.com/office/powerpoint/2010/main">
    <mc:Choice Requires="p14">
      <p:transition spd="slow" p14:dur="2000" advTm="56305">
        <p14:reveal/>
      </p:transition>
    </mc:Choice>
    <mc:Fallback xmlns="">
      <p:transition spd="slow" advTm="56305">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40D54-D688-415A-9B33-6367C9B7CC7F}"/>
              </a:ext>
            </a:extLst>
          </p:cNvPr>
          <p:cNvSpPr>
            <a:spLocks noGrp="1"/>
          </p:cNvSpPr>
          <p:nvPr>
            <p:ph type="title"/>
          </p:nvPr>
        </p:nvSpPr>
        <p:spPr>
          <a:xfrm>
            <a:off x="546612" y="381837"/>
            <a:ext cx="7886700" cy="994172"/>
          </a:xfrm>
        </p:spPr>
        <p:txBody>
          <a:bodyPr/>
          <a:lstStyle/>
          <a:p>
            <a:r>
              <a:rPr lang="en-US" b="1" dirty="0">
                <a:solidFill>
                  <a:srgbClr val="003E74"/>
                </a:solidFill>
                <a:latin typeface="Franklin Gothic Book" panose="020B0503020102020204" pitchFamily="34" charset="0"/>
              </a:rPr>
              <a:t>Learn More Here</a:t>
            </a:r>
          </a:p>
        </p:txBody>
      </p:sp>
      <p:sp>
        <p:nvSpPr>
          <p:cNvPr id="3" name="Content Placeholder 2">
            <a:extLst>
              <a:ext uri="{FF2B5EF4-FFF2-40B4-BE49-F238E27FC236}">
                <a16:creationId xmlns:a16="http://schemas.microsoft.com/office/drawing/2014/main" id="{27278595-A304-4F4B-A660-F54404FFD13A}"/>
              </a:ext>
            </a:extLst>
          </p:cNvPr>
          <p:cNvSpPr>
            <a:spLocks noGrp="1"/>
          </p:cNvSpPr>
          <p:nvPr>
            <p:ph idx="1"/>
          </p:nvPr>
        </p:nvSpPr>
        <p:spPr>
          <a:xfrm>
            <a:off x="464574" y="1476462"/>
            <a:ext cx="8050776" cy="4748169"/>
          </a:xfrm>
        </p:spPr>
        <p:txBody>
          <a:bodyPr>
            <a:normAutofit/>
          </a:bodyPr>
          <a:lstStyle/>
          <a:p>
            <a:pPr lvl="1" indent="0">
              <a:buNone/>
            </a:pPr>
            <a:r>
              <a:rPr lang="en-US" sz="1600" b="1" u="sng" dirty="0"/>
              <a:t>Montana Labor Market Information</a:t>
            </a:r>
          </a:p>
          <a:p>
            <a:pPr marL="342900" lvl="1" indent="0">
              <a:buNone/>
            </a:pPr>
            <a:r>
              <a:rPr lang="en-US" sz="1600" dirty="0"/>
              <a:t>   https://lmi.mt.gov/</a:t>
            </a:r>
          </a:p>
          <a:p>
            <a:pPr lvl="1" indent="0">
              <a:buNone/>
            </a:pPr>
            <a:endParaRPr lang="en-US" sz="1600" b="1" u="sng" dirty="0"/>
          </a:p>
          <a:p>
            <a:pPr lvl="1" indent="0">
              <a:buNone/>
            </a:pPr>
            <a:r>
              <a:rPr lang="en-US" sz="1600" b="1" u="sng" dirty="0"/>
              <a:t>Research and Analysis Bureau</a:t>
            </a:r>
          </a:p>
          <a:p>
            <a:pPr lvl="1" indent="0">
              <a:buNone/>
            </a:pPr>
            <a:r>
              <a:rPr lang="en-US" sz="1600" dirty="0"/>
              <a:t> </a:t>
            </a:r>
            <a:endParaRPr lang="en-US" sz="1600" b="1" i="1" dirty="0"/>
          </a:p>
          <a:p>
            <a:pPr marL="600075" lvl="1" indent="-257175"/>
            <a:r>
              <a:rPr lang="en-US" sz="1600" b="1" i="1" dirty="0"/>
              <a:t>Barbara Wagner –Economist </a:t>
            </a:r>
          </a:p>
          <a:p>
            <a:pPr lvl="1" indent="0">
              <a:buNone/>
            </a:pPr>
            <a:r>
              <a:rPr lang="en-US" sz="1600" dirty="0"/>
              <a:t>	bwagner@mt.gov</a:t>
            </a:r>
          </a:p>
          <a:p>
            <a:pPr lvl="1" indent="0">
              <a:buNone/>
            </a:pPr>
            <a:r>
              <a:rPr lang="en-US" sz="1600" dirty="0"/>
              <a:t>	406-444-5474</a:t>
            </a:r>
          </a:p>
          <a:p>
            <a:pPr marL="600075" lvl="1" indent="-257175"/>
            <a:endParaRPr lang="en-US" sz="1600" dirty="0"/>
          </a:p>
          <a:p>
            <a:pPr marL="600075" lvl="1" indent="-257175"/>
            <a:r>
              <a:rPr lang="en-US" sz="1600" dirty="0"/>
              <a:t> </a:t>
            </a:r>
            <a:r>
              <a:rPr lang="en-US" sz="1600" b="1" i="1" dirty="0"/>
              <a:t>Nicholas Holom – Economist </a:t>
            </a:r>
          </a:p>
          <a:p>
            <a:pPr lvl="1" indent="0">
              <a:buNone/>
            </a:pPr>
            <a:r>
              <a:rPr lang="en-US" sz="1600" dirty="0"/>
              <a:t>	nicholas.holom@mt.gov</a:t>
            </a:r>
          </a:p>
          <a:p>
            <a:pPr lvl="1" indent="0">
              <a:buNone/>
            </a:pPr>
            <a:r>
              <a:rPr lang="en-US" sz="1600" dirty="0"/>
              <a:t>	406-444-4125</a:t>
            </a:r>
          </a:p>
          <a:p>
            <a:pPr marL="600075" lvl="1" indent="-257175"/>
            <a:endParaRPr lang="en-US" sz="1600" b="1" i="1" dirty="0"/>
          </a:p>
          <a:p>
            <a:pPr marL="600075" lvl="1" indent="-257175"/>
            <a:r>
              <a:rPr lang="en-US" sz="1600" b="1" i="1" dirty="0"/>
              <a:t>Amy Watson – Economist </a:t>
            </a:r>
          </a:p>
          <a:p>
            <a:pPr lvl="1" indent="0">
              <a:buNone/>
            </a:pPr>
            <a:r>
              <a:rPr lang="en-US" sz="1600" dirty="0"/>
              <a:t>	awatson@mt.gov</a:t>
            </a:r>
          </a:p>
          <a:p>
            <a:pPr lvl="1" indent="0">
              <a:buNone/>
            </a:pPr>
            <a:r>
              <a:rPr lang="en-US" sz="1600" dirty="0"/>
              <a:t>	406-444-3245</a:t>
            </a:r>
          </a:p>
        </p:txBody>
      </p:sp>
    </p:spTree>
    <p:extLst>
      <p:ext uri="{BB962C8B-B14F-4D97-AF65-F5344CB8AC3E}">
        <p14:creationId xmlns:p14="http://schemas.microsoft.com/office/powerpoint/2010/main" val="6108570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LI 2016">
  <a:themeElements>
    <a:clrScheme name="NEW DLI 2016">
      <a:dk1>
        <a:srgbClr val="003E74"/>
      </a:dk1>
      <a:lt1>
        <a:srgbClr val="FFFFFF"/>
      </a:lt1>
      <a:dk2>
        <a:srgbClr val="A70E13"/>
      </a:dk2>
      <a:lt2>
        <a:srgbClr val="80ADD2"/>
      </a:lt2>
      <a:accent1>
        <a:srgbClr val="808080"/>
      </a:accent1>
      <a:accent2>
        <a:srgbClr val="839219"/>
      </a:accent2>
      <a:accent3>
        <a:srgbClr val="F1931C"/>
      </a:accent3>
      <a:accent4>
        <a:srgbClr val="A70E13"/>
      </a:accent4>
      <a:accent5>
        <a:srgbClr val="FFC835"/>
      </a:accent5>
      <a:accent6>
        <a:srgbClr val="F1931C"/>
      </a:accent6>
      <a:hlink>
        <a:srgbClr val="FFC835"/>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DLI-2016-PPT-Template" id="{F192C244-756F-5F46-94B3-890A24CFB83E}" vid="{CE11C91E-B8BF-6743-ADB0-98C673A9256F}"/>
    </a:ext>
  </a:extLst>
</a:theme>
</file>

<file path=ppt/theme/theme2.xml><?xml version="1.0" encoding="utf-8"?>
<a:theme xmlns:a="http://schemas.openxmlformats.org/drawingml/2006/main" name="1_DLI 2016">
  <a:themeElements>
    <a:clrScheme name="NEW DLI 2016">
      <a:dk1>
        <a:srgbClr val="003E74"/>
      </a:dk1>
      <a:lt1>
        <a:srgbClr val="FFFFFF"/>
      </a:lt1>
      <a:dk2>
        <a:srgbClr val="A70E13"/>
      </a:dk2>
      <a:lt2>
        <a:srgbClr val="80ADD2"/>
      </a:lt2>
      <a:accent1>
        <a:srgbClr val="808080"/>
      </a:accent1>
      <a:accent2>
        <a:srgbClr val="839219"/>
      </a:accent2>
      <a:accent3>
        <a:srgbClr val="F1931C"/>
      </a:accent3>
      <a:accent4>
        <a:srgbClr val="A70E13"/>
      </a:accent4>
      <a:accent5>
        <a:srgbClr val="FFC835"/>
      </a:accent5>
      <a:accent6>
        <a:srgbClr val="F1931C"/>
      </a:accent6>
      <a:hlink>
        <a:srgbClr val="FFC835"/>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DLI-2016-PPT-Template" id="{F192C244-756F-5F46-94B3-890A24CFB83E}" vid="{CE11C91E-B8BF-6743-ADB0-98C673A9256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B26EAD2A488409562A1D54420202E" ma:contentTypeVersion="2" ma:contentTypeDescription="Create a new document." ma:contentTypeScope="" ma:versionID="1134cb429c34f53207ad92be416960c0">
  <xsd:schema xmlns:xsd="http://www.w3.org/2001/XMLSchema" xmlns:xs="http://www.w3.org/2001/XMLSchema" xmlns:p="http://schemas.microsoft.com/office/2006/metadata/properties" xmlns:ns2="e2d724ec-33df-4f46-bbf6-b55fd8cc6dff" xmlns:ns3="c02cd0ec-ee8b-4772-97f1-1d296669be74" targetNamespace="http://schemas.microsoft.com/office/2006/metadata/properties" ma:root="true" ma:fieldsID="ef3614e3da4d894f9267e4e151ef4775" ns2:_="" ns3:_="">
    <xsd:import namespace="e2d724ec-33df-4f46-bbf6-b55fd8cc6dff"/>
    <xsd:import namespace="c02cd0ec-ee8b-4772-97f1-1d296669be74"/>
    <xsd:element name="properties">
      <xsd:complexType>
        <xsd:sequence>
          <xsd:element name="documentManagement">
            <xsd:complexType>
              <xsd:all>
                <xsd:element ref="ns2:_dlc_DocId" minOccurs="0"/>
                <xsd:element ref="ns2:_dlc_DocIdUrl" minOccurs="0"/>
                <xsd:element ref="ns2:_dlc_DocIdPersistId" minOccurs="0"/>
                <xsd:element ref="ns3:Division_x002d_Unit"/>
                <xsd:element ref="ns3:Type_x0020_of_x0020_Templat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d724ec-33df-4f46-bbf6-b55fd8cc6df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02cd0ec-ee8b-4772-97f1-1d296669be74" elementFormDefault="qualified">
    <xsd:import namespace="http://schemas.microsoft.com/office/2006/documentManagement/types"/>
    <xsd:import namespace="http://schemas.microsoft.com/office/infopath/2007/PartnerControls"/>
    <xsd:element name="Division_x002d_Unit" ma:index="11" ma:displayName="Division-Unit" ma:description="Use this column to sort the documents by division" ma:format="Dropdown" ma:internalName="Division_x002d_Unit">
      <xsd:simpleType>
        <xsd:restriction base="dms:Choice">
          <xsd:enumeration value="Assistance for Business Clinic"/>
          <xsd:enumeration value="BSD"/>
          <xsd:enumeration value="BSD-Boards"/>
          <xsd:enumeration value="Building Codes Conference"/>
          <xsd:enumeration value="Commissioner"/>
          <xsd:enumeration value="Communications Office"/>
          <xsd:enumeration value="CSD"/>
          <xsd:enumeration value="DLI"/>
          <xsd:enumeration value="ERD"/>
          <xsd:enumeration value="Governor's Conference"/>
          <xsd:enumeration value="HealthCARE MT"/>
          <xsd:enumeration value="HELP-link"/>
          <xsd:enumeration value="Job Service Montana"/>
          <xsd:enumeration value="JMG"/>
          <xsd:enumeration value="Legal"/>
          <xsd:enumeration value="Legislative"/>
          <xsd:enumeration value="MPDR"/>
          <xsd:enumeration value="MSEC/JSEC"/>
          <xsd:enumeration value="MT Registered Apprenticeship"/>
          <xsd:enumeration value="OAH"/>
          <xsd:enumeration value="OCS"/>
          <xsd:enumeration value="OHR"/>
          <xsd:enumeration value="Research &amp; Analysis"/>
          <xsd:enumeration value="SafetyFest"/>
          <xsd:enumeration value="SWIB"/>
          <xsd:enumeration value="TSD"/>
          <xsd:enumeration value="UID"/>
          <xsd:enumeration value="WCC"/>
          <xsd:enumeration value="WIOA"/>
          <xsd:enumeration value="WSD"/>
        </xsd:restriction>
      </xsd:simpleType>
    </xsd:element>
    <xsd:element name="Type_x0020_of_x0020_Template" ma:index="12" ma:displayName="Type of Template" ma:format="Dropdown" ma:internalName="Type_x0020_of_x0020_Template">
      <xsd:simpleType>
        <xsd:restriction base="dms:Choice">
          <xsd:enumeration value="Letterhead"/>
          <xsd:enumeration value="Memo"/>
          <xsd:enumeration value="Fax Cover Sheet"/>
          <xsd:enumeration value="Other"/>
          <xsd:enumeration value="PowerPoint"/>
          <xsd:enumeration value="Envelope"/>
          <xsd:enumeration value="Newsletter"/>
          <xsd:enumeration value="Logo"/>
          <xsd:enumeration value="Email"/>
          <xsd:enumeration value="Zoom"/>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ivision_x002d_Unit xmlns="c02cd0ec-ee8b-4772-97f1-1d296669be74">DLI</Division_x002d_Unit>
    <Type_x0020_of_x0020_Template xmlns="c02cd0ec-ee8b-4772-97f1-1d296669be74">PowerPoint</Type_x0020_of_x0020_Template>
    <_dlc_DocId xmlns="e2d724ec-33df-4f46-bbf6-b55fd8cc6dff">FDAHU42UHHJQ-1049580985-47</_dlc_DocId>
    <_dlc_DocIdUrl xmlns="e2d724ec-33df-4f46-bbf6-b55fd8cc6dff">
      <Url>http://hub.dli.mt.gov/_layouts/15/DocIdRedir.aspx?ID=FDAHU42UHHJQ-1049580985-47</Url>
      <Description>FDAHU42UHHJQ-1049580985-47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C8F34B-4CCF-4F26-9BD0-122113E4E9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d724ec-33df-4f46-bbf6-b55fd8cc6dff"/>
    <ds:schemaRef ds:uri="c02cd0ec-ee8b-4772-97f1-1d296669b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40A45E9-EC75-4CDE-B53A-F3B5FA5D6F45}">
  <ds:schemaRefs>
    <ds:schemaRef ds:uri="http://schemas.microsoft.com/office/2006/metadata/properties"/>
    <ds:schemaRef ds:uri="http://schemas.microsoft.com/office/infopath/2007/PartnerControls"/>
    <ds:schemaRef ds:uri="c02cd0ec-ee8b-4772-97f1-1d296669be74"/>
    <ds:schemaRef ds:uri="e2d724ec-33df-4f46-bbf6-b55fd8cc6dff"/>
  </ds:schemaRefs>
</ds:datastoreItem>
</file>

<file path=customXml/itemProps3.xml><?xml version="1.0" encoding="utf-8"?>
<ds:datastoreItem xmlns:ds="http://schemas.openxmlformats.org/officeDocument/2006/customXml" ds:itemID="{7D969916-07F5-447C-956A-52966A85B045}">
  <ds:schemaRefs>
    <ds:schemaRef ds:uri="http://schemas.microsoft.com/sharepoint/events"/>
  </ds:schemaRefs>
</ds:datastoreItem>
</file>

<file path=customXml/itemProps4.xml><?xml version="1.0" encoding="utf-8"?>
<ds:datastoreItem xmlns:ds="http://schemas.openxmlformats.org/officeDocument/2006/customXml" ds:itemID="{FD902B1D-73FB-4897-985A-54E65A3E70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DLI-2016-PPT-Template</Template>
  <TotalTime>77</TotalTime>
  <Words>454</Words>
  <Application>Microsoft Office PowerPoint</Application>
  <PresentationFormat>On-screen Show (4:3)</PresentationFormat>
  <Paragraphs>40</Paragraphs>
  <Slides>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Century</vt:lpstr>
      <vt:lpstr>Franklin Gothic Book</vt:lpstr>
      <vt:lpstr>Franklin Gothic Medium</vt:lpstr>
      <vt:lpstr>DLI 2016</vt:lpstr>
      <vt:lpstr>1_DLI 2016</vt:lpstr>
      <vt:lpstr>PowerPoint Presentation</vt:lpstr>
      <vt:lpstr>PowerPoint Presentation</vt:lpstr>
      <vt:lpstr>DLI Workforce Resources</vt:lpstr>
      <vt:lpstr>Learn More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Montana Research &amp; Analysis Bureau</dc:title>
  <dc:creator>Passage, Abigail</dc:creator>
  <cp:lastModifiedBy>Passage, Abigail</cp:lastModifiedBy>
  <cp:revision>9</cp:revision>
  <cp:lastPrinted>2018-02-06T16:29:53Z</cp:lastPrinted>
  <dcterms:created xsi:type="dcterms:W3CDTF">2021-05-19T14:52:21Z</dcterms:created>
  <dcterms:modified xsi:type="dcterms:W3CDTF">2021-05-19T18:32:17Z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0x0101007B2B26EAD2A488409562A1D54420202E</vt:lpwstr>
  </property>
  <property fmtid="{D5CDD505-2E9C-101B-9397-08002B2CF9AE}" pid="3" name="_dlc_DocIdItemGuid">
    <vt:lpwstr>3448bd73-1024-466d-9bc9-6402f92d34bd</vt:lpwstr>
  </property>
</Properties>
</file>