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16"/>
  </p:notesMasterIdLst>
  <p:sldIdLst>
    <p:sldId id="258" r:id="rId5"/>
    <p:sldId id="256" r:id="rId6"/>
    <p:sldId id="262" r:id="rId7"/>
    <p:sldId id="257" r:id="rId8"/>
    <p:sldId id="259" r:id="rId9"/>
    <p:sldId id="261" r:id="rId10"/>
    <p:sldId id="267" r:id="rId11"/>
    <p:sldId id="263" r:id="rId12"/>
    <p:sldId id="266" r:id="rId13"/>
    <p:sldId id="265"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4"/>
    <a:srgbClr val="C02030"/>
    <a:srgbClr val="C022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p:normalViewPr>
  <p:slideViewPr>
    <p:cSldViewPr snapToGrid="0" snapToObjects="1">
      <p:cViewPr varScale="1">
        <p:scale>
          <a:sx n="62" d="100"/>
          <a:sy n="62" d="100"/>
        </p:scale>
        <p:origin x="12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86AE3-783E-5A41-A6FB-D8F5FF779B64}" type="datetimeFigureOut">
              <a:rPr lang="en-US" smtClean="0"/>
              <a:t>11/18/2020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3DB66-4081-6846-ADC0-BBFA4CA3D2DD}" type="slidenum">
              <a:rPr lang="en-US" smtClean="0"/>
              <a:t>‹#›</a:t>
            </a:fld>
            <a:endParaRPr lang="en-US"/>
          </a:p>
        </p:txBody>
      </p:sp>
    </p:spTree>
    <p:extLst>
      <p:ext uri="{BB962C8B-B14F-4D97-AF65-F5344CB8AC3E}">
        <p14:creationId xmlns:p14="http://schemas.microsoft.com/office/powerpoint/2010/main" val="1588771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DLIHorLogo_Snowflake.png"/>
          <p:cNvPicPr>
            <a:picLocks noChangeAspect="1"/>
          </p:cNvPicPr>
          <p:nvPr userDrawn="1"/>
        </p:nvPicPr>
        <p:blipFill>
          <a:blip r:embed="rId2" cstate="print">
            <a:alphaModFix amt="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9424" y="1180950"/>
            <a:ext cx="4343400" cy="4343400"/>
          </a:xfrm>
          <a:prstGeom prst="rect">
            <a:avLst/>
          </a:prstGeom>
        </p:spPr>
      </p:pic>
      <p:sp>
        <p:nvSpPr>
          <p:cNvPr id="2" name="Title 1"/>
          <p:cNvSpPr>
            <a:spLocks noGrp="1"/>
          </p:cNvSpPr>
          <p:nvPr>
            <p:ph type="ctrTitle" hasCustomPrompt="1"/>
          </p:nvPr>
        </p:nvSpPr>
        <p:spPr>
          <a:xfrm>
            <a:off x="457200" y="1045006"/>
            <a:ext cx="7772400" cy="3028769"/>
          </a:xfrm>
        </p:spPr>
        <p:txBody>
          <a:bodyPr anchor="ctr">
            <a:noAutofit/>
          </a:bodyPr>
          <a:lstStyle>
            <a:lvl1pPr>
              <a:lnSpc>
                <a:spcPct val="100000"/>
              </a:lnSpc>
              <a:defRPr sz="6600" cap="none" spc="-80" baseline="0">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457200" y="4083155"/>
            <a:ext cx="6858000" cy="914400"/>
          </a:xfrm>
        </p:spPr>
        <p:txBody>
          <a:bodyPr/>
          <a:lstStyle>
            <a:lvl1pPr marL="0" indent="0" algn="l">
              <a:buNone/>
              <a:defRPr b="0" cap="all" spc="120" baseline="0">
                <a:solidFill>
                  <a:srgbClr val="80ADD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a:t>
            </a:r>
          </a:p>
        </p:txBody>
      </p:sp>
      <p:sp>
        <p:nvSpPr>
          <p:cNvPr id="9" name="Rectangle 8"/>
          <p:cNvSpPr/>
          <p:nvPr/>
        </p:nvSpPr>
        <p:spPr>
          <a:xfrm>
            <a:off x="9001124" y="4846320"/>
            <a:ext cx="142876" cy="201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rgbClr val="80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stretch>
            <a:fillRect/>
          </a:stretch>
        </p:blipFill>
        <p:spPr>
          <a:xfrm>
            <a:off x="4987456" y="5850280"/>
            <a:ext cx="3311452" cy="630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7772400" cy="4321175"/>
          </a:xfrm>
        </p:spPr>
        <p:txBody>
          <a:bodyPr anchor="ctr">
            <a:noAutofit/>
          </a:bodyPr>
          <a:lstStyle>
            <a:lvl1pPr algn="l">
              <a:lnSpc>
                <a:spcPct val="100000"/>
              </a:lnSpc>
              <a:defRPr sz="5400" b="0" cap="none" spc="-8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rgbClr val="80ADD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solidFill>
                  <a:schemeClr val="accent1">
                    <a:lumMod val="50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solidFill>
                  <a:srgbClr val="404040"/>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rgbClr val="839219"/>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80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457200" y="5715000"/>
            <a:ext cx="8153400" cy="457200"/>
          </a:xfrm>
        </p:spPr>
        <p:txBody>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9118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7620000" cy="4754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001124" y="0"/>
            <a:ext cx="142876"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a:stretch>
            <a:fillRect/>
          </a:stretch>
        </p:blipFill>
        <p:spPr>
          <a:xfrm>
            <a:off x="6477000" y="6268721"/>
            <a:ext cx="2171700" cy="41365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cap="none" spc="-60" baseline="0">
          <a:solidFill>
            <a:srgbClr val="184173"/>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apprenticeship.mt.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tbcabinets.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facebook.com/Eurekapitsto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hsbodyshop.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mi.mt.gov/Publications/registered-apprenticeship-program-data-report-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1B989-0CDE-4A77-93B5-D7157D3BC24C}"/>
              </a:ext>
            </a:extLst>
          </p:cNvPr>
          <p:cNvPicPr>
            <a:picLocks noChangeAspect="1"/>
          </p:cNvPicPr>
          <p:nvPr/>
        </p:nvPicPr>
        <p:blipFill>
          <a:blip r:embed="rId2"/>
          <a:stretch>
            <a:fillRect/>
          </a:stretch>
        </p:blipFill>
        <p:spPr>
          <a:xfrm>
            <a:off x="0" y="-205740"/>
            <a:ext cx="9144000" cy="7063740"/>
          </a:xfrm>
          <a:prstGeom prst="rect">
            <a:avLst/>
          </a:prstGeom>
        </p:spPr>
      </p:pic>
    </p:spTree>
    <p:extLst>
      <p:ext uri="{BB962C8B-B14F-4D97-AF65-F5344CB8AC3E}">
        <p14:creationId xmlns:p14="http://schemas.microsoft.com/office/powerpoint/2010/main" val="350818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DF49EB-6E2A-411B-9F6D-203BB8F9E2C9}"/>
              </a:ext>
            </a:extLst>
          </p:cNvPr>
          <p:cNvPicPr>
            <a:picLocks noChangeAspect="1"/>
          </p:cNvPicPr>
          <p:nvPr/>
        </p:nvPicPr>
        <p:blipFill>
          <a:blip r:embed="rId2"/>
          <a:stretch>
            <a:fillRect/>
          </a:stretch>
        </p:blipFill>
        <p:spPr>
          <a:xfrm>
            <a:off x="390290" y="851630"/>
            <a:ext cx="8363419" cy="4984128"/>
          </a:xfrm>
          <a:prstGeom prst="rect">
            <a:avLst/>
          </a:prstGeom>
        </p:spPr>
      </p:pic>
    </p:spTree>
    <p:extLst>
      <p:ext uri="{BB962C8B-B14F-4D97-AF65-F5344CB8AC3E}">
        <p14:creationId xmlns:p14="http://schemas.microsoft.com/office/powerpoint/2010/main" val="113635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E363A1-5AF4-4B0A-A693-46678CB873DF}"/>
              </a:ext>
            </a:extLst>
          </p:cNvPr>
          <p:cNvSpPr>
            <a:spLocks noGrp="1"/>
          </p:cNvSpPr>
          <p:nvPr>
            <p:ph idx="1"/>
          </p:nvPr>
        </p:nvSpPr>
        <p:spPr>
          <a:xfrm>
            <a:off x="176170" y="121641"/>
            <a:ext cx="8690993" cy="6824443"/>
          </a:xfrm>
        </p:spPr>
        <p:txBody>
          <a:bodyPr>
            <a:normAutofit/>
          </a:bodyPr>
          <a:lstStyle/>
          <a:p>
            <a:r>
              <a:rPr lang="en-US" dirty="0"/>
              <a:t>Highlights include:</a:t>
            </a:r>
          </a:p>
          <a:p>
            <a:pPr marL="342900" indent="-342900">
              <a:buFont typeface="Arial" panose="020B0604020202020204" pitchFamily="34" charset="0"/>
              <a:buChar char="•"/>
            </a:pPr>
            <a:r>
              <a:rPr lang="en-US" dirty="0"/>
              <a:t>Apprenticeships contribute to the economic success of Montana’s workers. A year after graduation, apprentices had an average wage of $58,086, nearly $11,600 higher than the statewide average wage.</a:t>
            </a:r>
          </a:p>
          <a:p>
            <a:pPr marL="342900" indent="-342900">
              <a:buFont typeface="Arial" panose="020B0604020202020204" pitchFamily="34" charset="0"/>
              <a:buChar char="•"/>
            </a:pPr>
            <a:r>
              <a:rPr lang="en-US" dirty="0"/>
              <a:t>Apprenticeships help retain skilled workers in Montana. Approximately 84% of apprentices who graduated before 2015 were still working for a Montana employer five years later.</a:t>
            </a:r>
          </a:p>
          <a:p>
            <a:pPr marL="342900" indent="-342900">
              <a:buFont typeface="Arial" panose="020B0604020202020204" pitchFamily="34" charset="0"/>
              <a:buChar char="•"/>
            </a:pPr>
            <a:r>
              <a:rPr lang="en-US" dirty="0"/>
              <a:t>Apprentices were trained in 82 different occupations in 2019, and over 110 occupations have been apprenticed in Montana. Montana Registered Apprenticeship staff assists interested employers in establishing apprenticeships in new fields.</a:t>
            </a:r>
          </a:p>
          <a:p>
            <a:pPr marL="342900" indent="-342900">
              <a:buFont typeface="Arial" panose="020B0604020202020204" pitchFamily="34" charset="0"/>
              <a:buChar char="•"/>
            </a:pPr>
            <a:r>
              <a:rPr lang="en-US" dirty="0"/>
              <a:t>In 2019, 77% of apprentices were between the ages of 16 and 34, suggesting that work-based learning in the form of apprenticeship is becoming a well-known option for young adults to pursue directly after high school.</a:t>
            </a:r>
          </a:p>
          <a:p>
            <a:pPr marL="342900" indent="-342900">
              <a:buFont typeface="Arial" panose="020B0604020202020204" pitchFamily="34" charset="0"/>
              <a:buChar char="•"/>
            </a:pPr>
            <a:r>
              <a:rPr lang="en-US" dirty="0"/>
              <a:t>The share of women in apprenticeships has increased over the past five years, from 4.4% in 2015 to21.3% in 2019. Most of this growth has occurred in apprenticeships for certified nursing assistants, medical coding, and child care workers. </a:t>
            </a:r>
          </a:p>
        </p:txBody>
      </p:sp>
    </p:spTree>
    <p:extLst>
      <p:ext uri="{BB962C8B-B14F-4D97-AF65-F5344CB8AC3E}">
        <p14:creationId xmlns:p14="http://schemas.microsoft.com/office/powerpoint/2010/main" val="261177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91283"/>
            <a:ext cx="8611299" cy="3028769"/>
          </a:xfrm>
        </p:spPr>
        <p:txBody>
          <a:bodyPr/>
          <a:lstStyle/>
          <a:p>
            <a:r>
              <a:rPr lang="en-US" dirty="0"/>
              <a:t>Employer Town Hall</a:t>
            </a:r>
            <a:br>
              <a:rPr lang="en-US" dirty="0"/>
            </a:br>
            <a:r>
              <a:rPr lang="en-US" dirty="0"/>
              <a:t>	</a:t>
            </a:r>
            <a:r>
              <a:rPr lang="en-US" sz="4400" dirty="0"/>
              <a:t>Learn how Registered 	Apprenticeship can work for you</a:t>
            </a:r>
            <a:endParaRPr lang="en-US" dirty="0"/>
          </a:p>
        </p:txBody>
      </p:sp>
      <p:sp>
        <p:nvSpPr>
          <p:cNvPr id="3" name="Subtitle 2"/>
          <p:cNvSpPr>
            <a:spLocks noGrp="1"/>
          </p:cNvSpPr>
          <p:nvPr>
            <p:ph type="subTitle" idx="1"/>
          </p:nvPr>
        </p:nvSpPr>
        <p:spPr>
          <a:xfrm>
            <a:off x="457200" y="3820052"/>
            <a:ext cx="6760887" cy="2775820"/>
          </a:xfrm>
        </p:spPr>
        <p:txBody>
          <a:bodyPr>
            <a:normAutofit/>
          </a:bodyPr>
          <a:lstStyle/>
          <a:p>
            <a:r>
              <a:rPr lang="en-US" dirty="0">
                <a:solidFill>
                  <a:srgbClr val="003E74"/>
                </a:solidFill>
              </a:rPr>
              <a:t>Kathleen </a:t>
            </a:r>
            <a:r>
              <a:rPr lang="en-US" dirty="0" err="1">
                <a:solidFill>
                  <a:srgbClr val="003E74"/>
                </a:solidFill>
              </a:rPr>
              <a:t>o’leary</a:t>
            </a:r>
            <a:endParaRPr lang="en-US" dirty="0">
              <a:solidFill>
                <a:srgbClr val="003E74"/>
              </a:solidFill>
            </a:endParaRPr>
          </a:p>
          <a:p>
            <a:r>
              <a:rPr lang="en-US" b="0" dirty="0">
                <a:solidFill>
                  <a:srgbClr val="003E74"/>
                </a:solidFill>
              </a:rPr>
              <a:t>	</a:t>
            </a:r>
            <a:r>
              <a:rPr lang="en-US" sz="1800" b="0" dirty="0">
                <a:solidFill>
                  <a:srgbClr val="003E74"/>
                </a:solidFill>
              </a:rPr>
              <a:t>Kristy Ferguson</a:t>
            </a:r>
          </a:p>
          <a:p>
            <a:r>
              <a:rPr lang="en-US" sz="1800" dirty="0">
                <a:solidFill>
                  <a:srgbClr val="003E74"/>
                </a:solidFill>
              </a:rPr>
              <a:t>	Myles Hickman</a:t>
            </a:r>
          </a:p>
          <a:p>
            <a:r>
              <a:rPr lang="en-US" sz="1800" b="0" dirty="0">
                <a:solidFill>
                  <a:srgbClr val="003E74"/>
                </a:solidFill>
              </a:rPr>
              <a:t>	James Lane</a:t>
            </a:r>
          </a:p>
          <a:p>
            <a:r>
              <a:rPr lang="en-US" sz="1800" dirty="0">
                <a:solidFill>
                  <a:srgbClr val="003E74"/>
                </a:solidFill>
              </a:rPr>
              <a:t>	Mark Lillrose</a:t>
            </a:r>
            <a:endParaRPr lang="en-US" b="0" dirty="0">
              <a:solidFill>
                <a:srgbClr val="003E74"/>
              </a:solidFill>
            </a:endParaRPr>
          </a:p>
        </p:txBody>
      </p:sp>
    </p:spTree>
    <p:extLst>
      <p:ext uri="{BB962C8B-B14F-4D97-AF65-F5344CB8AC3E}">
        <p14:creationId xmlns:p14="http://schemas.microsoft.com/office/powerpoint/2010/main" val="251615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CBCD96-018F-43C3-B1A2-7BFE31E99FBC}"/>
              </a:ext>
            </a:extLst>
          </p:cNvPr>
          <p:cNvSpPr/>
          <p:nvPr/>
        </p:nvSpPr>
        <p:spPr>
          <a:xfrm>
            <a:off x="327470" y="2667611"/>
            <a:ext cx="7994048" cy="2431435"/>
          </a:xfrm>
          <a:prstGeom prst="rect">
            <a:avLst/>
          </a:prstGeom>
        </p:spPr>
        <p:txBody>
          <a:bodyPr wrap="none">
            <a:spAutoFit/>
          </a:bodyPr>
          <a:lstStyle/>
          <a:p>
            <a:r>
              <a:rPr lang="en-US" sz="4400" b="1" dirty="0">
                <a:solidFill>
                  <a:srgbClr val="003E74"/>
                </a:solidFill>
                <a:latin typeface="+mj-lt"/>
              </a:rPr>
              <a:t>Mark Lillrose</a:t>
            </a:r>
          </a:p>
          <a:p>
            <a:r>
              <a:rPr lang="en-US" sz="3600" b="1" dirty="0">
                <a:solidFill>
                  <a:srgbClr val="003E74"/>
                </a:solidFill>
                <a:latin typeface="+mj-lt"/>
              </a:rPr>
              <a:t>DLI Registered Apprenticeship Program</a:t>
            </a:r>
          </a:p>
          <a:p>
            <a:r>
              <a:rPr lang="en-US" sz="3600" dirty="0">
                <a:solidFill>
                  <a:srgbClr val="003E74"/>
                </a:solidFill>
              </a:rPr>
              <a:t>(406) 444-1641</a:t>
            </a:r>
          </a:p>
          <a:p>
            <a:r>
              <a:rPr lang="en-US" sz="3600" dirty="0">
                <a:solidFill>
                  <a:srgbClr val="003E74"/>
                </a:solidFill>
              </a:rPr>
              <a:t>mlillrose@mt.gov</a:t>
            </a:r>
            <a:endParaRPr lang="en-US" sz="3600" dirty="0"/>
          </a:p>
        </p:txBody>
      </p:sp>
      <p:sp>
        <p:nvSpPr>
          <p:cNvPr id="7" name="Rectangle 6">
            <a:extLst>
              <a:ext uri="{FF2B5EF4-FFF2-40B4-BE49-F238E27FC236}">
                <a16:creationId xmlns:a16="http://schemas.microsoft.com/office/drawing/2014/main" id="{A57CD242-FC8C-4FE6-B0B4-0D55B9D9ABF9}"/>
              </a:ext>
            </a:extLst>
          </p:cNvPr>
          <p:cNvSpPr/>
          <p:nvPr/>
        </p:nvSpPr>
        <p:spPr>
          <a:xfrm>
            <a:off x="1918670" y="5292804"/>
            <a:ext cx="5306657" cy="584775"/>
          </a:xfrm>
          <a:prstGeom prst="rect">
            <a:avLst/>
          </a:prstGeom>
        </p:spPr>
        <p:txBody>
          <a:bodyPr wrap="square">
            <a:spAutoFit/>
          </a:bodyPr>
          <a:lstStyle/>
          <a:p>
            <a:pPr algn="ctr"/>
            <a:r>
              <a:rPr lang="en-US" sz="3200" u="sng" dirty="0">
                <a:hlinkClick r:id="rId2"/>
              </a:rPr>
              <a:t>http://apprenticeship.mt.gov</a:t>
            </a:r>
            <a:r>
              <a:rPr lang="en-US" sz="3200" dirty="0"/>
              <a:t> </a:t>
            </a:r>
          </a:p>
        </p:txBody>
      </p:sp>
      <p:pic>
        <p:nvPicPr>
          <p:cNvPr id="5" name="Picture 4">
            <a:extLst>
              <a:ext uri="{FF2B5EF4-FFF2-40B4-BE49-F238E27FC236}">
                <a16:creationId xmlns:a16="http://schemas.microsoft.com/office/drawing/2014/main" id="{E265376A-5632-480C-99B6-B5D2673D2F4D}"/>
              </a:ext>
            </a:extLst>
          </p:cNvPr>
          <p:cNvPicPr>
            <a:picLocks noChangeAspect="1"/>
          </p:cNvPicPr>
          <p:nvPr/>
        </p:nvPicPr>
        <p:blipFill>
          <a:blip r:embed="rId3"/>
          <a:stretch>
            <a:fillRect/>
          </a:stretch>
        </p:blipFill>
        <p:spPr>
          <a:xfrm>
            <a:off x="2151775" y="104862"/>
            <a:ext cx="4840450" cy="2016854"/>
          </a:xfrm>
          <a:prstGeom prst="rect">
            <a:avLst/>
          </a:prstGeom>
        </p:spPr>
      </p:pic>
    </p:spTree>
    <p:extLst>
      <p:ext uri="{BB962C8B-B14F-4D97-AF65-F5344CB8AC3E}">
        <p14:creationId xmlns:p14="http://schemas.microsoft.com/office/powerpoint/2010/main" val="230651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CBCD96-018F-43C3-B1A2-7BFE31E99FBC}"/>
              </a:ext>
            </a:extLst>
          </p:cNvPr>
          <p:cNvSpPr/>
          <p:nvPr/>
        </p:nvSpPr>
        <p:spPr>
          <a:xfrm>
            <a:off x="327470" y="2667611"/>
            <a:ext cx="4811895" cy="2554545"/>
          </a:xfrm>
          <a:prstGeom prst="rect">
            <a:avLst/>
          </a:prstGeom>
        </p:spPr>
        <p:txBody>
          <a:bodyPr wrap="none">
            <a:spAutoFit/>
          </a:bodyPr>
          <a:lstStyle/>
          <a:p>
            <a:r>
              <a:rPr lang="en-US" sz="4400" b="1" dirty="0">
                <a:solidFill>
                  <a:srgbClr val="003E74"/>
                </a:solidFill>
                <a:latin typeface="+mj-lt"/>
              </a:rPr>
              <a:t>Kristy Ferguson</a:t>
            </a:r>
          </a:p>
          <a:p>
            <a:r>
              <a:rPr lang="en-US" sz="4400" b="1" dirty="0">
                <a:solidFill>
                  <a:srgbClr val="003E74"/>
                </a:solidFill>
                <a:latin typeface="+mj-lt"/>
              </a:rPr>
              <a:t>Beyond the Box</a:t>
            </a:r>
          </a:p>
          <a:p>
            <a:r>
              <a:rPr lang="en-US" sz="3600" dirty="0">
                <a:solidFill>
                  <a:srgbClr val="003E74"/>
                </a:solidFill>
              </a:rPr>
              <a:t>(406) 245-6981</a:t>
            </a:r>
          </a:p>
          <a:p>
            <a:r>
              <a:rPr lang="en-US" sz="3600" dirty="0">
                <a:solidFill>
                  <a:srgbClr val="003E74"/>
                </a:solidFill>
              </a:rPr>
              <a:t>kristy@btbcabinets.com</a:t>
            </a:r>
            <a:endParaRPr lang="en-US" sz="3600" dirty="0"/>
          </a:p>
        </p:txBody>
      </p:sp>
      <p:pic>
        <p:nvPicPr>
          <p:cNvPr id="6" name="Picture 5">
            <a:extLst>
              <a:ext uri="{FF2B5EF4-FFF2-40B4-BE49-F238E27FC236}">
                <a16:creationId xmlns:a16="http://schemas.microsoft.com/office/drawing/2014/main" id="{6C16A50C-C587-4884-8F52-4C9B4CBE56E3}"/>
              </a:ext>
            </a:extLst>
          </p:cNvPr>
          <p:cNvPicPr>
            <a:picLocks noChangeAspect="1"/>
          </p:cNvPicPr>
          <p:nvPr/>
        </p:nvPicPr>
        <p:blipFill>
          <a:blip r:embed="rId2"/>
          <a:stretch>
            <a:fillRect/>
          </a:stretch>
        </p:blipFill>
        <p:spPr>
          <a:xfrm>
            <a:off x="2733418" y="286468"/>
            <a:ext cx="3677163" cy="1819529"/>
          </a:xfrm>
          <a:prstGeom prst="rect">
            <a:avLst/>
          </a:prstGeom>
        </p:spPr>
      </p:pic>
      <p:sp>
        <p:nvSpPr>
          <p:cNvPr id="7" name="Rectangle 6">
            <a:extLst>
              <a:ext uri="{FF2B5EF4-FFF2-40B4-BE49-F238E27FC236}">
                <a16:creationId xmlns:a16="http://schemas.microsoft.com/office/drawing/2014/main" id="{A57CD242-FC8C-4FE6-B0B4-0D55B9D9ABF9}"/>
              </a:ext>
            </a:extLst>
          </p:cNvPr>
          <p:cNvSpPr/>
          <p:nvPr/>
        </p:nvSpPr>
        <p:spPr>
          <a:xfrm>
            <a:off x="1918670" y="5292804"/>
            <a:ext cx="5306657" cy="584775"/>
          </a:xfrm>
          <a:prstGeom prst="rect">
            <a:avLst/>
          </a:prstGeom>
        </p:spPr>
        <p:txBody>
          <a:bodyPr wrap="square">
            <a:spAutoFit/>
          </a:bodyPr>
          <a:lstStyle/>
          <a:p>
            <a:pPr algn="ctr"/>
            <a:r>
              <a:rPr lang="en-US" sz="3200" u="sng" dirty="0">
                <a:solidFill>
                  <a:srgbClr val="0563C1"/>
                </a:solidFill>
                <a:latin typeface="Franklin Gothic Book" panose="020B0503020102020204" pitchFamily="34" charset="0"/>
                <a:ea typeface="Calibri" panose="020F0502020204030204" pitchFamily="34" charset="0"/>
                <a:hlinkClick r:id="rId3"/>
              </a:rPr>
              <a:t>https://www.btbcabinets.com</a:t>
            </a:r>
            <a:r>
              <a:rPr lang="en-US" sz="3200" dirty="0">
                <a:latin typeface="Franklin Gothic Book" panose="020B0503020102020204" pitchFamily="34"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466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EF071D-0676-421B-BFBD-AD553C7075C3}"/>
              </a:ext>
            </a:extLst>
          </p:cNvPr>
          <p:cNvSpPr/>
          <p:nvPr/>
        </p:nvSpPr>
        <p:spPr>
          <a:xfrm>
            <a:off x="327470" y="3103785"/>
            <a:ext cx="5833648" cy="2554545"/>
          </a:xfrm>
          <a:prstGeom prst="rect">
            <a:avLst/>
          </a:prstGeom>
        </p:spPr>
        <p:txBody>
          <a:bodyPr wrap="none">
            <a:spAutoFit/>
          </a:bodyPr>
          <a:lstStyle/>
          <a:p>
            <a:r>
              <a:rPr lang="en-US" sz="4400" b="1" dirty="0">
                <a:solidFill>
                  <a:srgbClr val="003E74"/>
                </a:solidFill>
                <a:latin typeface="+mj-lt"/>
              </a:rPr>
              <a:t>Myles Hickman</a:t>
            </a:r>
          </a:p>
          <a:p>
            <a:r>
              <a:rPr lang="en-US" sz="4400" b="1" dirty="0">
                <a:solidFill>
                  <a:srgbClr val="003E74"/>
                </a:solidFill>
                <a:latin typeface="+mj-lt"/>
              </a:rPr>
              <a:t>The Pit Quick Lube, Inc.</a:t>
            </a:r>
          </a:p>
          <a:p>
            <a:r>
              <a:rPr lang="en-US" sz="3600" dirty="0">
                <a:solidFill>
                  <a:srgbClr val="003E74"/>
                </a:solidFill>
              </a:rPr>
              <a:t>(406) 291-1071</a:t>
            </a:r>
          </a:p>
          <a:p>
            <a:r>
              <a:rPr lang="en-US" sz="3600" dirty="0">
                <a:solidFill>
                  <a:srgbClr val="003E74"/>
                </a:solidFill>
              </a:rPr>
              <a:t>mhickman@interbel.com</a:t>
            </a:r>
            <a:endParaRPr lang="en-US" sz="3600" dirty="0"/>
          </a:p>
        </p:txBody>
      </p:sp>
      <p:pic>
        <p:nvPicPr>
          <p:cNvPr id="3" name="Picture 2">
            <a:extLst>
              <a:ext uri="{FF2B5EF4-FFF2-40B4-BE49-F238E27FC236}">
                <a16:creationId xmlns:a16="http://schemas.microsoft.com/office/drawing/2014/main" id="{0EE32B20-3A41-4303-AC30-02A761314351}"/>
              </a:ext>
            </a:extLst>
          </p:cNvPr>
          <p:cNvPicPr>
            <a:picLocks noChangeAspect="1"/>
          </p:cNvPicPr>
          <p:nvPr/>
        </p:nvPicPr>
        <p:blipFill>
          <a:blip r:embed="rId2"/>
          <a:stretch>
            <a:fillRect/>
          </a:stretch>
        </p:blipFill>
        <p:spPr>
          <a:xfrm>
            <a:off x="6953775" y="2883488"/>
            <a:ext cx="2041917" cy="1158788"/>
          </a:xfrm>
          <a:prstGeom prst="rect">
            <a:avLst/>
          </a:prstGeom>
        </p:spPr>
      </p:pic>
      <p:pic>
        <p:nvPicPr>
          <p:cNvPr id="6" name="Picture 5">
            <a:extLst>
              <a:ext uri="{FF2B5EF4-FFF2-40B4-BE49-F238E27FC236}">
                <a16:creationId xmlns:a16="http://schemas.microsoft.com/office/drawing/2014/main" id="{B38B8ACD-1EB8-4012-B11B-5ECDB4E6045F}"/>
              </a:ext>
            </a:extLst>
          </p:cNvPr>
          <p:cNvPicPr>
            <a:picLocks noChangeAspect="1"/>
          </p:cNvPicPr>
          <p:nvPr/>
        </p:nvPicPr>
        <p:blipFill rotWithShape="1">
          <a:blip r:embed="rId3"/>
          <a:srcRect l="849" t="30270" r="-849" b="2983"/>
          <a:stretch/>
        </p:blipFill>
        <p:spPr>
          <a:xfrm>
            <a:off x="1716784" y="0"/>
            <a:ext cx="5710431" cy="2862397"/>
          </a:xfrm>
          <a:prstGeom prst="rect">
            <a:avLst/>
          </a:prstGeom>
        </p:spPr>
      </p:pic>
      <p:sp>
        <p:nvSpPr>
          <p:cNvPr id="2" name="Rectangle 1">
            <a:extLst>
              <a:ext uri="{FF2B5EF4-FFF2-40B4-BE49-F238E27FC236}">
                <a16:creationId xmlns:a16="http://schemas.microsoft.com/office/drawing/2014/main" id="{55E64ECB-F218-447E-99C9-6D84512FFF27}"/>
              </a:ext>
            </a:extLst>
          </p:cNvPr>
          <p:cNvSpPr/>
          <p:nvPr/>
        </p:nvSpPr>
        <p:spPr>
          <a:xfrm>
            <a:off x="2431541" y="5715052"/>
            <a:ext cx="4280916" cy="369332"/>
          </a:xfrm>
          <a:prstGeom prst="rect">
            <a:avLst/>
          </a:prstGeom>
        </p:spPr>
        <p:txBody>
          <a:bodyPr wrap="none">
            <a:spAutoFit/>
          </a:bodyPr>
          <a:lstStyle/>
          <a:p>
            <a:pPr algn="ctr"/>
            <a:r>
              <a:rPr lang="en-US" dirty="0">
                <a:hlinkClick r:id="rId4"/>
              </a:rPr>
              <a:t>https://www.facebook.com/Eurekapitstop</a:t>
            </a:r>
            <a:endParaRPr lang="en-US" dirty="0"/>
          </a:p>
        </p:txBody>
      </p:sp>
    </p:spTree>
    <p:extLst>
      <p:ext uri="{BB962C8B-B14F-4D97-AF65-F5344CB8AC3E}">
        <p14:creationId xmlns:p14="http://schemas.microsoft.com/office/powerpoint/2010/main" val="155989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CBCD96-018F-43C3-B1A2-7BFE31E99FBC}"/>
              </a:ext>
            </a:extLst>
          </p:cNvPr>
          <p:cNvSpPr/>
          <p:nvPr/>
        </p:nvSpPr>
        <p:spPr>
          <a:xfrm>
            <a:off x="327470" y="2667611"/>
            <a:ext cx="4896020" cy="2554545"/>
          </a:xfrm>
          <a:prstGeom prst="rect">
            <a:avLst/>
          </a:prstGeom>
        </p:spPr>
        <p:txBody>
          <a:bodyPr wrap="none">
            <a:spAutoFit/>
          </a:bodyPr>
          <a:lstStyle/>
          <a:p>
            <a:r>
              <a:rPr lang="en-US" sz="4400" b="1" dirty="0">
                <a:solidFill>
                  <a:srgbClr val="003E74"/>
                </a:solidFill>
                <a:latin typeface="+mj-lt"/>
              </a:rPr>
              <a:t>James Lane</a:t>
            </a:r>
          </a:p>
          <a:p>
            <a:r>
              <a:rPr lang="en-US" sz="4400" b="1" dirty="0">
                <a:solidFill>
                  <a:srgbClr val="003E74"/>
                </a:solidFill>
                <a:latin typeface="+mj-lt"/>
              </a:rPr>
              <a:t>OHS’ Body Shop</a:t>
            </a:r>
            <a:endParaRPr lang="en-US" sz="3600" dirty="0">
              <a:solidFill>
                <a:srgbClr val="003E74"/>
              </a:solidFill>
            </a:endParaRPr>
          </a:p>
          <a:p>
            <a:r>
              <a:rPr lang="en-US" sz="3600" dirty="0">
                <a:solidFill>
                  <a:srgbClr val="003E74"/>
                </a:solidFill>
              </a:rPr>
              <a:t>(406)752-8202 </a:t>
            </a:r>
            <a:r>
              <a:rPr lang="en-US" sz="3600" dirty="0" err="1">
                <a:solidFill>
                  <a:srgbClr val="003E74"/>
                </a:solidFill>
              </a:rPr>
              <a:t>ext</a:t>
            </a:r>
            <a:r>
              <a:rPr lang="en-US" sz="3600" dirty="0">
                <a:solidFill>
                  <a:srgbClr val="003E74"/>
                </a:solidFill>
              </a:rPr>
              <a:t> 233</a:t>
            </a:r>
          </a:p>
          <a:p>
            <a:r>
              <a:rPr lang="en-US" sz="3600" dirty="0">
                <a:solidFill>
                  <a:srgbClr val="003E74"/>
                </a:solidFill>
              </a:rPr>
              <a:t>vp@ohsbody.com</a:t>
            </a:r>
            <a:endParaRPr lang="en-US" sz="3600" dirty="0"/>
          </a:p>
        </p:txBody>
      </p:sp>
      <p:sp>
        <p:nvSpPr>
          <p:cNvPr id="7" name="Rectangle 6">
            <a:extLst>
              <a:ext uri="{FF2B5EF4-FFF2-40B4-BE49-F238E27FC236}">
                <a16:creationId xmlns:a16="http://schemas.microsoft.com/office/drawing/2014/main" id="{A57CD242-FC8C-4FE6-B0B4-0D55B9D9ABF9}"/>
              </a:ext>
            </a:extLst>
          </p:cNvPr>
          <p:cNvSpPr/>
          <p:nvPr/>
        </p:nvSpPr>
        <p:spPr>
          <a:xfrm>
            <a:off x="1918670" y="5292804"/>
            <a:ext cx="5306657" cy="646331"/>
          </a:xfrm>
          <a:prstGeom prst="rect">
            <a:avLst/>
          </a:prstGeom>
        </p:spPr>
        <p:txBody>
          <a:bodyPr wrap="square">
            <a:spAutoFit/>
          </a:bodyPr>
          <a:lstStyle/>
          <a:p>
            <a:pPr algn="ctr"/>
            <a:r>
              <a:rPr lang="en-US" sz="3600" u="sng" dirty="0">
                <a:hlinkClick r:id="rId2"/>
              </a:rPr>
              <a:t>https://ohsbodyshop.com</a:t>
            </a:r>
            <a:r>
              <a:rPr lang="en-US" sz="3600" dirty="0"/>
              <a:t> </a:t>
            </a:r>
          </a:p>
        </p:txBody>
      </p:sp>
      <p:pic>
        <p:nvPicPr>
          <p:cNvPr id="3" name="Picture 2">
            <a:extLst>
              <a:ext uri="{FF2B5EF4-FFF2-40B4-BE49-F238E27FC236}">
                <a16:creationId xmlns:a16="http://schemas.microsoft.com/office/drawing/2014/main" id="{7B511104-3036-480F-AE90-4556A9702F41}"/>
              </a:ext>
            </a:extLst>
          </p:cNvPr>
          <p:cNvPicPr>
            <a:picLocks noChangeAspect="1"/>
          </p:cNvPicPr>
          <p:nvPr/>
        </p:nvPicPr>
        <p:blipFill>
          <a:blip r:embed="rId3"/>
          <a:stretch>
            <a:fillRect/>
          </a:stretch>
        </p:blipFill>
        <p:spPr>
          <a:xfrm>
            <a:off x="2483332" y="-892920"/>
            <a:ext cx="4177332" cy="4177332"/>
          </a:xfrm>
          <a:prstGeom prst="rect">
            <a:avLst/>
          </a:prstGeom>
        </p:spPr>
      </p:pic>
    </p:spTree>
    <p:extLst>
      <p:ext uri="{BB962C8B-B14F-4D97-AF65-F5344CB8AC3E}">
        <p14:creationId xmlns:p14="http://schemas.microsoft.com/office/powerpoint/2010/main" val="220878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EFCD9A-4EEC-4697-8B22-D22FBB8EFBA3}"/>
              </a:ext>
            </a:extLst>
          </p:cNvPr>
          <p:cNvPicPr>
            <a:picLocks noChangeAspect="1"/>
          </p:cNvPicPr>
          <p:nvPr/>
        </p:nvPicPr>
        <p:blipFill rotWithShape="1">
          <a:blip r:embed="rId2"/>
          <a:srcRect t="47798"/>
          <a:stretch/>
        </p:blipFill>
        <p:spPr>
          <a:xfrm>
            <a:off x="0" y="192946"/>
            <a:ext cx="9144000" cy="3580001"/>
          </a:xfrm>
          <a:prstGeom prst="rect">
            <a:avLst/>
          </a:prstGeom>
        </p:spPr>
      </p:pic>
      <p:pic>
        <p:nvPicPr>
          <p:cNvPr id="7" name="Picture 6">
            <a:extLst>
              <a:ext uri="{FF2B5EF4-FFF2-40B4-BE49-F238E27FC236}">
                <a16:creationId xmlns:a16="http://schemas.microsoft.com/office/drawing/2014/main" id="{5240BDFF-6AB3-4268-AE08-B35AEE289C44}"/>
              </a:ext>
            </a:extLst>
          </p:cNvPr>
          <p:cNvPicPr>
            <a:picLocks noChangeAspect="1"/>
          </p:cNvPicPr>
          <p:nvPr/>
        </p:nvPicPr>
        <p:blipFill>
          <a:blip r:embed="rId3"/>
          <a:stretch>
            <a:fillRect/>
          </a:stretch>
        </p:blipFill>
        <p:spPr>
          <a:xfrm>
            <a:off x="1500575" y="3355597"/>
            <a:ext cx="6142850" cy="2649032"/>
          </a:xfrm>
          <a:prstGeom prst="rect">
            <a:avLst/>
          </a:prstGeom>
        </p:spPr>
      </p:pic>
    </p:spTree>
    <p:extLst>
      <p:ext uri="{BB962C8B-B14F-4D97-AF65-F5344CB8AC3E}">
        <p14:creationId xmlns:p14="http://schemas.microsoft.com/office/powerpoint/2010/main" val="302185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B650C-3BC8-42B8-B5CC-20035E87088C}"/>
              </a:ext>
            </a:extLst>
          </p:cNvPr>
          <p:cNvSpPr/>
          <p:nvPr/>
        </p:nvSpPr>
        <p:spPr>
          <a:xfrm>
            <a:off x="366305" y="394790"/>
            <a:ext cx="7939496" cy="646331"/>
          </a:xfrm>
          <a:prstGeom prst="rect">
            <a:avLst/>
          </a:prstGeom>
        </p:spPr>
        <p:txBody>
          <a:bodyPr wrap="square">
            <a:spAutoFit/>
          </a:bodyPr>
          <a:lstStyle/>
          <a:p>
            <a:r>
              <a:rPr lang="en-US" dirty="0">
                <a:latin typeface="+mj-lt"/>
              </a:rPr>
              <a:t>Registered Apprenticeship Program Data Report: </a:t>
            </a:r>
            <a:r>
              <a:rPr lang="en-US" dirty="0">
                <a:hlinkClick r:id="rId2"/>
              </a:rPr>
              <a:t>http://lmi.mt.gov/Publications/registered-apprenticeship-program-data-report-1</a:t>
            </a:r>
            <a:endParaRPr lang="en-US" dirty="0"/>
          </a:p>
        </p:txBody>
      </p:sp>
      <p:pic>
        <p:nvPicPr>
          <p:cNvPr id="3" name="Picture 2">
            <a:extLst>
              <a:ext uri="{FF2B5EF4-FFF2-40B4-BE49-F238E27FC236}">
                <a16:creationId xmlns:a16="http://schemas.microsoft.com/office/drawing/2014/main" id="{270372F5-A610-42A1-B9BC-BD39A090DDAF}"/>
              </a:ext>
            </a:extLst>
          </p:cNvPr>
          <p:cNvPicPr>
            <a:picLocks noChangeAspect="1"/>
          </p:cNvPicPr>
          <p:nvPr/>
        </p:nvPicPr>
        <p:blipFill>
          <a:blip r:embed="rId3"/>
          <a:stretch>
            <a:fillRect/>
          </a:stretch>
        </p:blipFill>
        <p:spPr>
          <a:xfrm>
            <a:off x="1342238" y="1193377"/>
            <a:ext cx="6459523" cy="4471245"/>
          </a:xfrm>
          <a:prstGeom prst="rect">
            <a:avLst/>
          </a:prstGeom>
        </p:spPr>
      </p:pic>
    </p:spTree>
    <p:extLst>
      <p:ext uri="{BB962C8B-B14F-4D97-AF65-F5344CB8AC3E}">
        <p14:creationId xmlns:p14="http://schemas.microsoft.com/office/powerpoint/2010/main" val="372875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2EBE817-91B5-415C-948D-10450D95C520}"/>
              </a:ext>
            </a:extLst>
          </p:cNvPr>
          <p:cNvSpPr>
            <a:spLocks noGrp="1"/>
          </p:cNvSpPr>
          <p:nvPr>
            <p:ph idx="1"/>
          </p:nvPr>
        </p:nvSpPr>
        <p:spPr>
          <a:xfrm>
            <a:off x="457200" y="780176"/>
            <a:ext cx="7620000" cy="5345987"/>
          </a:xfrm>
        </p:spPr>
        <p:txBody>
          <a:bodyPr/>
          <a:lstStyle/>
          <a:p>
            <a:endParaRPr lang="en-US" dirty="0"/>
          </a:p>
        </p:txBody>
      </p:sp>
      <p:pic>
        <p:nvPicPr>
          <p:cNvPr id="12" name="Picture 11">
            <a:extLst>
              <a:ext uri="{FF2B5EF4-FFF2-40B4-BE49-F238E27FC236}">
                <a16:creationId xmlns:a16="http://schemas.microsoft.com/office/drawing/2014/main" id="{7F2AC125-87F6-4E2D-8AC0-3CBCBED9BF7B}"/>
              </a:ext>
            </a:extLst>
          </p:cNvPr>
          <p:cNvPicPr>
            <a:picLocks noChangeAspect="1"/>
          </p:cNvPicPr>
          <p:nvPr/>
        </p:nvPicPr>
        <p:blipFill>
          <a:blip r:embed="rId2"/>
          <a:stretch>
            <a:fillRect/>
          </a:stretch>
        </p:blipFill>
        <p:spPr>
          <a:xfrm>
            <a:off x="457200" y="780176"/>
            <a:ext cx="7278333" cy="5161020"/>
          </a:xfrm>
          <a:prstGeom prst="rect">
            <a:avLst/>
          </a:prstGeom>
        </p:spPr>
      </p:pic>
    </p:spTree>
    <p:extLst>
      <p:ext uri="{BB962C8B-B14F-4D97-AF65-F5344CB8AC3E}">
        <p14:creationId xmlns:p14="http://schemas.microsoft.com/office/powerpoint/2010/main" val="2228659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LI 2016">
  <a:themeElements>
    <a:clrScheme name="NEW DLI 2016">
      <a:dk1>
        <a:srgbClr val="003E74"/>
      </a:dk1>
      <a:lt1>
        <a:srgbClr val="FFFFFF"/>
      </a:lt1>
      <a:dk2>
        <a:srgbClr val="A70E13"/>
      </a:dk2>
      <a:lt2>
        <a:srgbClr val="80ADD2"/>
      </a:lt2>
      <a:accent1>
        <a:srgbClr val="808080"/>
      </a:accent1>
      <a:accent2>
        <a:srgbClr val="839219"/>
      </a:accent2>
      <a:accent3>
        <a:srgbClr val="F1931C"/>
      </a:accent3>
      <a:accent4>
        <a:srgbClr val="A70E13"/>
      </a:accent4>
      <a:accent5>
        <a:srgbClr val="FFC835"/>
      </a:accent5>
      <a:accent6>
        <a:srgbClr val="F1931C"/>
      </a:accent6>
      <a:hlink>
        <a:srgbClr val="FFC835"/>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DLI-2016-PPT-Template" id="{F192C244-756F-5F46-94B3-890A24CFB83E}" vid="{CE11C91E-B8BF-6743-ADB0-98C673A92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38CEDF493CC748B4725B435F159C49" ma:contentTypeVersion="15" ma:contentTypeDescription="Create a new document." ma:contentTypeScope="" ma:versionID="a03eb9403c0db61bf78aac0004f49036">
  <xsd:schema xmlns:xsd="http://www.w3.org/2001/XMLSchema" xmlns:xs="http://www.w3.org/2001/XMLSchema" xmlns:p="http://schemas.microsoft.com/office/2006/metadata/properties" xmlns:ns1="http://schemas.microsoft.com/sharepoint/v3" xmlns:ns3="139f5430-c13e-4b1b-9ae6-8729962f6dd1" xmlns:ns4="b4735f16-632a-49f4-8716-20b21e7733d6" targetNamespace="http://schemas.microsoft.com/office/2006/metadata/properties" ma:root="true" ma:fieldsID="db7381625a52eec93b2c339d6beec809" ns1:_="" ns3:_="" ns4:_="">
    <xsd:import namespace="http://schemas.microsoft.com/sharepoint/v3"/>
    <xsd:import namespace="139f5430-c13e-4b1b-9ae6-8729962f6dd1"/>
    <xsd:import namespace="b4735f16-632a-49f4-8716-20b21e7733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9f5430-c13e-4b1b-9ae6-8729962f6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735f16-632a-49f4-8716-20b21e7733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0A45E9-EC75-4CDE-B53A-F3B5FA5D6F45}">
  <ds:schemaRefs>
    <ds:schemaRef ds:uri="http://purl.org/dc/terms/"/>
    <ds:schemaRef ds:uri="http://purl.org/dc/elements/1.1/"/>
    <ds:schemaRef ds:uri="http://schemas.microsoft.com/office/infopath/2007/PartnerControls"/>
    <ds:schemaRef ds:uri="139f5430-c13e-4b1b-9ae6-8729962f6dd1"/>
    <ds:schemaRef ds:uri="http://schemas.openxmlformats.org/package/2006/metadata/core-properties"/>
    <ds:schemaRef ds:uri="http://schemas.microsoft.com/office/2006/documentManagement/types"/>
    <ds:schemaRef ds:uri="b4735f16-632a-49f4-8716-20b21e7733d6"/>
    <ds:schemaRef ds:uri="http://www.w3.org/XML/1998/namespace"/>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D902B1D-73FB-4897-985A-54E65A3E7006}">
  <ds:schemaRefs>
    <ds:schemaRef ds:uri="http://schemas.microsoft.com/sharepoint/v3/contenttype/forms"/>
  </ds:schemaRefs>
</ds:datastoreItem>
</file>

<file path=customXml/itemProps3.xml><?xml version="1.0" encoding="utf-8"?>
<ds:datastoreItem xmlns:ds="http://schemas.openxmlformats.org/officeDocument/2006/customXml" ds:itemID="{9D5904A0-F753-4432-A70F-BA9C33856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9f5430-c13e-4b1b-9ae6-8729962f6dd1"/>
    <ds:schemaRef ds:uri="b4735f16-632a-49f4-8716-20b21e773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DLI-2016-PPT-Template</Template>
  <TotalTime>137</TotalTime>
  <Words>296</Words>
  <Application>Microsoft Office PowerPoint</Application>
  <PresentationFormat>On-screen Show (4:3)</PresentationFormat>
  <Paragraphs>33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Franklin Gothic Medium</vt:lpstr>
      <vt:lpstr>DLI 2016</vt:lpstr>
      <vt:lpstr>PowerPoint Presentation</vt:lpstr>
      <vt:lpstr>Employer Town Hall  Learn how Registered  Apprenticeship can work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Rebecca</dc:creator>
  <cp:lastModifiedBy>Haskins, Chalary</cp:lastModifiedBy>
  <cp:revision>17</cp:revision>
  <cp:lastPrinted>2018-02-06T16:29:53Z</cp:lastPrinted>
  <dcterms:created xsi:type="dcterms:W3CDTF">2020-11-16T19:54:01Z</dcterms:created>
  <dcterms:modified xsi:type="dcterms:W3CDTF">2020-11-18T23:18:31Z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0x0101009F38CEDF493CC748B4725B435F159C49</vt:lpwstr>
  </property>
  <property fmtid="{D5CDD505-2E9C-101B-9397-08002B2CF9AE}" pid="3" name="_dlc_DocIdItemGuid">
    <vt:lpwstr>3448bd73-1024-466d-9bc9-6402f92d34bd</vt:lpwstr>
  </property>
</Properties>
</file>