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526" r:id="rId2"/>
    <p:sldId id="498" r:id="rId3"/>
    <p:sldId id="532" r:id="rId4"/>
    <p:sldId id="503" r:id="rId5"/>
    <p:sldId id="529" r:id="rId6"/>
    <p:sldId id="528" r:id="rId7"/>
    <p:sldId id="531" r:id="rId8"/>
    <p:sldId id="3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E"/>
    <a:srgbClr val="5B9BD5"/>
    <a:srgbClr val="DEE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2560" autoAdjust="0"/>
  </p:normalViewPr>
  <p:slideViewPr>
    <p:cSldViewPr snapToGrid="0">
      <p:cViewPr varScale="1">
        <p:scale>
          <a:sx n="85" d="100"/>
          <a:sy n="85" d="100"/>
        </p:scale>
        <p:origin x="84" y="2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1E74D-DC4C-45EF-80FD-8D7A494EF9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C5C799F-6509-42C0-B8C5-494CEC41D563}">
      <dgm:prSet/>
      <dgm:spPr/>
      <dgm:t>
        <a:bodyPr/>
        <a:lstStyle/>
        <a:p>
          <a:r>
            <a:rPr lang="en-US" b="1" dirty="0"/>
            <a:t>Flexible Work Arrangements (75%)</a:t>
          </a:r>
          <a:endParaRPr lang="en-US" dirty="0"/>
        </a:p>
      </dgm:t>
    </dgm:pt>
    <dgm:pt modelId="{A331646B-4941-489E-8DB2-D21AF9C65E34}" type="parTrans" cxnId="{35BA138A-3CFD-4D18-93BC-32287FD45A70}">
      <dgm:prSet/>
      <dgm:spPr/>
      <dgm:t>
        <a:bodyPr/>
        <a:lstStyle/>
        <a:p>
          <a:endParaRPr lang="en-US"/>
        </a:p>
      </dgm:t>
    </dgm:pt>
    <dgm:pt modelId="{A1D22A3A-B88F-4240-8796-07EC5E1AE1EA}" type="sibTrans" cxnId="{35BA138A-3CFD-4D18-93BC-32287FD45A70}">
      <dgm:prSet/>
      <dgm:spPr/>
      <dgm:t>
        <a:bodyPr/>
        <a:lstStyle/>
        <a:p>
          <a:endParaRPr lang="en-US"/>
        </a:p>
      </dgm:t>
    </dgm:pt>
    <dgm:pt modelId="{72F31227-D6F5-46B4-9D78-A00B4460E37E}">
      <dgm:prSet/>
      <dgm:spPr/>
      <dgm:t>
        <a:bodyPr/>
        <a:lstStyle/>
        <a:p>
          <a:r>
            <a:rPr lang="en-US" b="1"/>
            <a:t>Paid Parental Leave (13%)</a:t>
          </a:r>
          <a:endParaRPr lang="en-US"/>
        </a:p>
      </dgm:t>
    </dgm:pt>
    <dgm:pt modelId="{D1EC3CB2-A8A9-42AF-BBF6-5B2B36F4C3BC}" type="parTrans" cxnId="{7E0EE430-3909-4B9B-9F89-CD9A23C1710D}">
      <dgm:prSet/>
      <dgm:spPr/>
      <dgm:t>
        <a:bodyPr/>
        <a:lstStyle/>
        <a:p>
          <a:endParaRPr lang="en-US"/>
        </a:p>
      </dgm:t>
    </dgm:pt>
    <dgm:pt modelId="{46167577-941D-4A7D-8794-8C37E8A8D294}" type="sibTrans" cxnId="{7E0EE430-3909-4B9B-9F89-CD9A23C1710D}">
      <dgm:prSet/>
      <dgm:spPr/>
      <dgm:t>
        <a:bodyPr/>
        <a:lstStyle/>
        <a:p>
          <a:endParaRPr lang="en-US"/>
        </a:p>
      </dgm:t>
    </dgm:pt>
    <dgm:pt modelId="{1576BDAA-14BE-40A6-A995-BDE43F3A22A5}">
      <dgm:prSet/>
      <dgm:spPr/>
      <dgm:t>
        <a:bodyPr/>
        <a:lstStyle/>
        <a:p>
          <a:r>
            <a:rPr lang="en-US" dirty="0"/>
            <a:t>Mothers (7 weeks) have more leave than fathers (4 weeks)</a:t>
          </a:r>
        </a:p>
      </dgm:t>
    </dgm:pt>
    <dgm:pt modelId="{B3326090-01F2-4C25-9D5C-F2B11174C049}" type="parTrans" cxnId="{836F53D8-68C1-4898-8D97-E844A415B159}">
      <dgm:prSet/>
      <dgm:spPr/>
      <dgm:t>
        <a:bodyPr/>
        <a:lstStyle/>
        <a:p>
          <a:endParaRPr lang="en-US"/>
        </a:p>
      </dgm:t>
    </dgm:pt>
    <dgm:pt modelId="{4F65DB86-0DE5-48F6-A3B8-CB9514D43E3D}" type="sibTrans" cxnId="{836F53D8-68C1-4898-8D97-E844A415B159}">
      <dgm:prSet/>
      <dgm:spPr/>
      <dgm:t>
        <a:bodyPr/>
        <a:lstStyle/>
        <a:p>
          <a:endParaRPr lang="en-US"/>
        </a:p>
      </dgm:t>
    </dgm:pt>
    <dgm:pt modelId="{704F258E-D108-4BCC-B731-7B0BD61BEC5E}">
      <dgm:prSet/>
      <dgm:spPr/>
      <dgm:t>
        <a:bodyPr/>
        <a:lstStyle/>
        <a:p>
          <a:r>
            <a:rPr lang="en-US" b="1" dirty="0"/>
            <a:t>Dependent Care Assistance Plans (15%)</a:t>
          </a:r>
          <a:endParaRPr lang="en-US" dirty="0"/>
        </a:p>
      </dgm:t>
    </dgm:pt>
    <dgm:pt modelId="{39D03E90-E03C-4D3D-A0C6-22090D57B317}" type="parTrans" cxnId="{1A3A0C35-942F-4C31-8398-A64C02BC1D46}">
      <dgm:prSet/>
      <dgm:spPr/>
      <dgm:t>
        <a:bodyPr/>
        <a:lstStyle/>
        <a:p>
          <a:endParaRPr lang="en-US"/>
        </a:p>
      </dgm:t>
    </dgm:pt>
    <dgm:pt modelId="{CA2CC978-F043-42C8-88D3-00C6231A4CD5}" type="sibTrans" cxnId="{1A3A0C35-942F-4C31-8398-A64C02BC1D46}">
      <dgm:prSet/>
      <dgm:spPr/>
      <dgm:t>
        <a:bodyPr/>
        <a:lstStyle/>
        <a:p>
          <a:endParaRPr lang="en-US"/>
        </a:p>
      </dgm:t>
    </dgm:pt>
    <dgm:pt modelId="{536683EE-4A01-44E0-A113-08A9856088FC}">
      <dgm:prSet/>
      <dgm:spPr/>
      <dgm:t>
        <a:bodyPr/>
        <a:lstStyle/>
        <a:p>
          <a:r>
            <a:rPr lang="en-US" b="1"/>
            <a:t>Increased Access to Care</a:t>
          </a:r>
          <a:endParaRPr lang="en-US"/>
        </a:p>
      </dgm:t>
    </dgm:pt>
    <dgm:pt modelId="{96DD914A-F1F6-45F8-B8D4-C52491BDA577}" type="parTrans" cxnId="{5442C49F-2AE9-4D52-90D9-98234213CF44}">
      <dgm:prSet/>
      <dgm:spPr/>
      <dgm:t>
        <a:bodyPr/>
        <a:lstStyle/>
        <a:p>
          <a:endParaRPr lang="en-US"/>
        </a:p>
      </dgm:t>
    </dgm:pt>
    <dgm:pt modelId="{EF76503C-90CF-4587-AE09-E5A41AD5F6A8}" type="sibTrans" cxnId="{5442C49F-2AE9-4D52-90D9-98234213CF44}">
      <dgm:prSet/>
      <dgm:spPr/>
      <dgm:t>
        <a:bodyPr/>
        <a:lstStyle/>
        <a:p>
          <a:endParaRPr lang="en-US"/>
        </a:p>
      </dgm:t>
    </dgm:pt>
    <dgm:pt modelId="{8DE3339C-1012-47E1-9367-99BBFF7D88D8}">
      <dgm:prSet/>
      <dgm:spPr/>
      <dgm:t>
        <a:bodyPr/>
        <a:lstStyle/>
        <a:p>
          <a:r>
            <a:rPr lang="en-US"/>
            <a:t>HR policies (3.8%) </a:t>
          </a:r>
        </a:p>
      </dgm:t>
    </dgm:pt>
    <dgm:pt modelId="{50C9A398-45E0-4E6F-88C7-27111D7C5994}" type="parTrans" cxnId="{B4A1D861-449A-477D-B0FD-174C151BEB17}">
      <dgm:prSet/>
      <dgm:spPr/>
      <dgm:t>
        <a:bodyPr/>
        <a:lstStyle/>
        <a:p>
          <a:endParaRPr lang="en-US"/>
        </a:p>
      </dgm:t>
    </dgm:pt>
    <dgm:pt modelId="{98D4F56F-5BBF-4E25-A806-0067D3791802}" type="sibTrans" cxnId="{B4A1D861-449A-477D-B0FD-174C151BEB17}">
      <dgm:prSet/>
      <dgm:spPr/>
      <dgm:t>
        <a:bodyPr/>
        <a:lstStyle/>
        <a:p>
          <a:endParaRPr lang="en-US"/>
        </a:p>
      </dgm:t>
    </dgm:pt>
    <dgm:pt modelId="{87AB9550-627C-471E-8A27-263884EAE879}">
      <dgm:prSet/>
      <dgm:spPr/>
      <dgm:t>
        <a:bodyPr/>
        <a:lstStyle/>
        <a:p>
          <a:r>
            <a:rPr lang="en-US" dirty="0"/>
            <a:t>onsite child care (2.6%) </a:t>
          </a:r>
        </a:p>
      </dgm:t>
    </dgm:pt>
    <dgm:pt modelId="{35EC1130-30C7-4334-935A-099BAF7B7B70}" type="parTrans" cxnId="{09949DAA-F359-4087-A446-1E46D35F531C}">
      <dgm:prSet/>
      <dgm:spPr/>
      <dgm:t>
        <a:bodyPr/>
        <a:lstStyle/>
        <a:p>
          <a:endParaRPr lang="en-US"/>
        </a:p>
      </dgm:t>
    </dgm:pt>
    <dgm:pt modelId="{9FC3A16A-016A-495D-B993-DB827AF7314A}" type="sibTrans" cxnId="{09949DAA-F359-4087-A446-1E46D35F531C}">
      <dgm:prSet/>
      <dgm:spPr/>
      <dgm:t>
        <a:bodyPr/>
        <a:lstStyle/>
        <a:p>
          <a:endParaRPr lang="en-US"/>
        </a:p>
      </dgm:t>
    </dgm:pt>
    <dgm:pt modelId="{4211155C-EDA9-42B8-ACDF-98E3424CCDE7}">
      <dgm:prSet/>
      <dgm:spPr/>
      <dgm:t>
        <a:bodyPr/>
        <a:lstStyle/>
        <a:p>
          <a:r>
            <a:rPr lang="en-US"/>
            <a:t>backup child care (1.3%) </a:t>
          </a:r>
        </a:p>
      </dgm:t>
    </dgm:pt>
    <dgm:pt modelId="{BD71B9DA-687F-4210-8247-86EE9FB60E9D}" type="parTrans" cxnId="{A9924434-0DE3-4116-A2CD-41B9EB30395F}">
      <dgm:prSet/>
      <dgm:spPr/>
      <dgm:t>
        <a:bodyPr/>
        <a:lstStyle/>
        <a:p>
          <a:endParaRPr lang="en-US"/>
        </a:p>
      </dgm:t>
    </dgm:pt>
    <dgm:pt modelId="{86768BB0-721B-48CD-97DB-9F2BAD517A36}" type="sibTrans" cxnId="{A9924434-0DE3-4116-A2CD-41B9EB30395F}">
      <dgm:prSet/>
      <dgm:spPr/>
      <dgm:t>
        <a:bodyPr/>
        <a:lstStyle/>
        <a:p>
          <a:endParaRPr lang="en-US"/>
        </a:p>
      </dgm:t>
    </dgm:pt>
    <dgm:pt modelId="{6FF4A4F8-1BC7-488E-84BB-AD69D3504CBD}">
      <dgm:prSet/>
      <dgm:spPr/>
      <dgm:t>
        <a:bodyPr/>
        <a:lstStyle/>
        <a:p>
          <a:r>
            <a:rPr lang="en-US" dirty="0"/>
            <a:t>subsidized child care, coop, and reserve spaces (&lt;1%)</a:t>
          </a:r>
        </a:p>
      </dgm:t>
    </dgm:pt>
    <dgm:pt modelId="{0FC0CF90-2266-455A-A860-8468799938F5}" type="parTrans" cxnId="{0B499462-5CFB-4A04-9BE4-71FA0F4AA9D7}">
      <dgm:prSet/>
      <dgm:spPr/>
      <dgm:t>
        <a:bodyPr/>
        <a:lstStyle/>
        <a:p>
          <a:endParaRPr lang="en-US"/>
        </a:p>
      </dgm:t>
    </dgm:pt>
    <dgm:pt modelId="{9F6D96B6-257A-4B0F-8283-C2F463381540}" type="sibTrans" cxnId="{0B499462-5CFB-4A04-9BE4-71FA0F4AA9D7}">
      <dgm:prSet/>
      <dgm:spPr/>
      <dgm:t>
        <a:bodyPr/>
        <a:lstStyle/>
        <a:p>
          <a:endParaRPr lang="en-US"/>
        </a:p>
      </dgm:t>
    </dgm:pt>
    <dgm:pt modelId="{F096EA96-8346-4DAC-8727-E61A7BC866F4}" type="pres">
      <dgm:prSet presAssocID="{BCA1E74D-DC4C-45EF-80FD-8D7A494EF92A}" presName="linear" presStyleCnt="0">
        <dgm:presLayoutVars>
          <dgm:animLvl val="lvl"/>
          <dgm:resizeHandles val="exact"/>
        </dgm:presLayoutVars>
      </dgm:prSet>
      <dgm:spPr/>
    </dgm:pt>
    <dgm:pt modelId="{FACD0089-6748-4E0B-AE69-32C65525E431}" type="pres">
      <dgm:prSet presAssocID="{0C5C799F-6509-42C0-B8C5-494CEC41D563}" presName="parentText" presStyleLbl="node1" presStyleIdx="0" presStyleCnt="4" custLinFactNeighborX="643" custLinFactNeighborY="-25918">
        <dgm:presLayoutVars>
          <dgm:chMax val="0"/>
          <dgm:bulletEnabled val="1"/>
        </dgm:presLayoutVars>
      </dgm:prSet>
      <dgm:spPr/>
    </dgm:pt>
    <dgm:pt modelId="{2E4F06AC-2246-4200-93FD-855C0C0441C6}" type="pres">
      <dgm:prSet presAssocID="{A1D22A3A-B88F-4240-8796-07EC5E1AE1EA}" presName="spacer" presStyleCnt="0"/>
      <dgm:spPr/>
    </dgm:pt>
    <dgm:pt modelId="{2810FB45-F963-46CB-A716-FC2BDA3E5B2F}" type="pres">
      <dgm:prSet presAssocID="{72F31227-D6F5-46B4-9D78-A00B4460E37E}" presName="parentText" presStyleLbl="node1" presStyleIdx="1" presStyleCnt="4">
        <dgm:presLayoutVars>
          <dgm:chMax val="0"/>
          <dgm:bulletEnabled val="1"/>
        </dgm:presLayoutVars>
      </dgm:prSet>
      <dgm:spPr/>
    </dgm:pt>
    <dgm:pt modelId="{3CF8DCE3-EA86-413E-BE83-F2200A58910A}" type="pres">
      <dgm:prSet presAssocID="{72F31227-D6F5-46B4-9D78-A00B4460E37E}" presName="childText" presStyleLbl="revTx" presStyleIdx="0" presStyleCnt="2" custLinFactNeighborX="-261" custLinFactNeighborY="-4668">
        <dgm:presLayoutVars>
          <dgm:bulletEnabled val="1"/>
        </dgm:presLayoutVars>
      </dgm:prSet>
      <dgm:spPr/>
    </dgm:pt>
    <dgm:pt modelId="{0D5A4494-4233-4479-B7E4-7B5FEFFB6779}" type="pres">
      <dgm:prSet presAssocID="{704F258E-D108-4BCC-B731-7B0BD61BEC5E}" presName="parentText" presStyleLbl="node1" presStyleIdx="2" presStyleCnt="4">
        <dgm:presLayoutVars>
          <dgm:chMax val="0"/>
          <dgm:bulletEnabled val="1"/>
        </dgm:presLayoutVars>
      </dgm:prSet>
      <dgm:spPr/>
    </dgm:pt>
    <dgm:pt modelId="{21A9912A-3204-4503-A551-2EFB471A351B}" type="pres">
      <dgm:prSet presAssocID="{CA2CC978-F043-42C8-88D3-00C6231A4CD5}" presName="spacer" presStyleCnt="0"/>
      <dgm:spPr/>
    </dgm:pt>
    <dgm:pt modelId="{C0F3305D-72D1-4155-AB6B-328D881D2E71}" type="pres">
      <dgm:prSet presAssocID="{536683EE-4A01-44E0-A113-08A9856088FC}" presName="parentText" presStyleLbl="node1" presStyleIdx="3" presStyleCnt="4">
        <dgm:presLayoutVars>
          <dgm:chMax val="0"/>
          <dgm:bulletEnabled val="1"/>
        </dgm:presLayoutVars>
      </dgm:prSet>
      <dgm:spPr/>
    </dgm:pt>
    <dgm:pt modelId="{654B6933-E539-402B-8EE6-162BFE7EB839}" type="pres">
      <dgm:prSet presAssocID="{536683EE-4A01-44E0-A113-08A9856088FC}" presName="childText" presStyleLbl="revTx" presStyleIdx="1" presStyleCnt="2">
        <dgm:presLayoutVars>
          <dgm:bulletEnabled val="1"/>
        </dgm:presLayoutVars>
      </dgm:prSet>
      <dgm:spPr/>
    </dgm:pt>
  </dgm:ptLst>
  <dgm:cxnLst>
    <dgm:cxn modelId="{EB24560A-6F03-4BEF-9CF1-030284EE05A4}" type="presOf" srcId="{6FF4A4F8-1BC7-488E-84BB-AD69D3504CBD}" destId="{654B6933-E539-402B-8EE6-162BFE7EB839}" srcOrd="0" destOrd="3" presId="urn:microsoft.com/office/officeart/2005/8/layout/vList2"/>
    <dgm:cxn modelId="{B760110B-2833-4DE6-872A-64B85EFA8D78}" type="presOf" srcId="{0C5C799F-6509-42C0-B8C5-494CEC41D563}" destId="{FACD0089-6748-4E0B-AE69-32C65525E431}" srcOrd="0" destOrd="0" presId="urn:microsoft.com/office/officeart/2005/8/layout/vList2"/>
    <dgm:cxn modelId="{4004031F-AC24-4347-A3FE-D4B679BD2C55}" type="presOf" srcId="{BCA1E74D-DC4C-45EF-80FD-8D7A494EF92A}" destId="{F096EA96-8346-4DAC-8727-E61A7BC866F4}" srcOrd="0" destOrd="0" presId="urn:microsoft.com/office/officeart/2005/8/layout/vList2"/>
    <dgm:cxn modelId="{77127A1F-17E7-4EC7-96D2-D8697D8044EE}" type="presOf" srcId="{8DE3339C-1012-47E1-9367-99BBFF7D88D8}" destId="{654B6933-E539-402B-8EE6-162BFE7EB839}" srcOrd="0" destOrd="0" presId="urn:microsoft.com/office/officeart/2005/8/layout/vList2"/>
    <dgm:cxn modelId="{7E0EE430-3909-4B9B-9F89-CD9A23C1710D}" srcId="{BCA1E74D-DC4C-45EF-80FD-8D7A494EF92A}" destId="{72F31227-D6F5-46B4-9D78-A00B4460E37E}" srcOrd="1" destOrd="0" parTransId="{D1EC3CB2-A8A9-42AF-BBF6-5B2B36F4C3BC}" sibTransId="{46167577-941D-4A7D-8794-8C37E8A8D294}"/>
    <dgm:cxn modelId="{A9924434-0DE3-4116-A2CD-41B9EB30395F}" srcId="{536683EE-4A01-44E0-A113-08A9856088FC}" destId="{4211155C-EDA9-42B8-ACDF-98E3424CCDE7}" srcOrd="2" destOrd="0" parTransId="{BD71B9DA-687F-4210-8247-86EE9FB60E9D}" sibTransId="{86768BB0-721B-48CD-97DB-9F2BAD517A36}"/>
    <dgm:cxn modelId="{1A3A0C35-942F-4C31-8398-A64C02BC1D46}" srcId="{BCA1E74D-DC4C-45EF-80FD-8D7A494EF92A}" destId="{704F258E-D108-4BCC-B731-7B0BD61BEC5E}" srcOrd="2" destOrd="0" parTransId="{39D03E90-E03C-4D3D-A0C6-22090D57B317}" sibTransId="{CA2CC978-F043-42C8-88D3-00C6231A4CD5}"/>
    <dgm:cxn modelId="{BE006935-5799-49E3-B0B8-74A26CF0E2D9}" type="presOf" srcId="{72F31227-D6F5-46B4-9D78-A00B4460E37E}" destId="{2810FB45-F963-46CB-A716-FC2BDA3E5B2F}" srcOrd="0" destOrd="0" presId="urn:microsoft.com/office/officeart/2005/8/layout/vList2"/>
    <dgm:cxn modelId="{B4A1D861-449A-477D-B0FD-174C151BEB17}" srcId="{536683EE-4A01-44E0-A113-08A9856088FC}" destId="{8DE3339C-1012-47E1-9367-99BBFF7D88D8}" srcOrd="0" destOrd="0" parTransId="{50C9A398-45E0-4E6F-88C7-27111D7C5994}" sibTransId="{98D4F56F-5BBF-4E25-A806-0067D3791802}"/>
    <dgm:cxn modelId="{0B499462-5CFB-4A04-9BE4-71FA0F4AA9D7}" srcId="{536683EE-4A01-44E0-A113-08A9856088FC}" destId="{6FF4A4F8-1BC7-488E-84BB-AD69D3504CBD}" srcOrd="3" destOrd="0" parTransId="{0FC0CF90-2266-455A-A860-8468799938F5}" sibTransId="{9F6D96B6-257A-4B0F-8283-C2F463381540}"/>
    <dgm:cxn modelId="{38024246-C92F-481B-90F6-7253165F045F}" type="presOf" srcId="{1576BDAA-14BE-40A6-A995-BDE43F3A22A5}" destId="{3CF8DCE3-EA86-413E-BE83-F2200A58910A}" srcOrd="0" destOrd="0" presId="urn:microsoft.com/office/officeart/2005/8/layout/vList2"/>
    <dgm:cxn modelId="{E14B9150-14B3-4A24-89B5-9E941E20712E}" type="presOf" srcId="{704F258E-D108-4BCC-B731-7B0BD61BEC5E}" destId="{0D5A4494-4233-4479-B7E4-7B5FEFFB6779}" srcOrd="0" destOrd="0" presId="urn:microsoft.com/office/officeart/2005/8/layout/vList2"/>
    <dgm:cxn modelId="{1CF59254-E9C5-4885-A52E-9092CF75AC26}" type="presOf" srcId="{87AB9550-627C-471E-8A27-263884EAE879}" destId="{654B6933-E539-402B-8EE6-162BFE7EB839}" srcOrd="0" destOrd="1" presId="urn:microsoft.com/office/officeart/2005/8/layout/vList2"/>
    <dgm:cxn modelId="{35BA138A-3CFD-4D18-93BC-32287FD45A70}" srcId="{BCA1E74D-DC4C-45EF-80FD-8D7A494EF92A}" destId="{0C5C799F-6509-42C0-B8C5-494CEC41D563}" srcOrd="0" destOrd="0" parTransId="{A331646B-4941-489E-8DB2-D21AF9C65E34}" sibTransId="{A1D22A3A-B88F-4240-8796-07EC5E1AE1EA}"/>
    <dgm:cxn modelId="{5442C49F-2AE9-4D52-90D9-98234213CF44}" srcId="{BCA1E74D-DC4C-45EF-80FD-8D7A494EF92A}" destId="{536683EE-4A01-44E0-A113-08A9856088FC}" srcOrd="3" destOrd="0" parTransId="{96DD914A-F1F6-45F8-B8D4-C52491BDA577}" sibTransId="{EF76503C-90CF-4587-AE09-E5A41AD5F6A8}"/>
    <dgm:cxn modelId="{09949DAA-F359-4087-A446-1E46D35F531C}" srcId="{536683EE-4A01-44E0-A113-08A9856088FC}" destId="{87AB9550-627C-471E-8A27-263884EAE879}" srcOrd="1" destOrd="0" parTransId="{35EC1130-30C7-4334-935A-099BAF7B7B70}" sibTransId="{9FC3A16A-016A-495D-B993-DB827AF7314A}"/>
    <dgm:cxn modelId="{F1C556C4-68EC-42FC-B4C2-5EB1031F215B}" type="presOf" srcId="{4211155C-EDA9-42B8-ACDF-98E3424CCDE7}" destId="{654B6933-E539-402B-8EE6-162BFE7EB839}" srcOrd="0" destOrd="2" presId="urn:microsoft.com/office/officeart/2005/8/layout/vList2"/>
    <dgm:cxn modelId="{836F53D8-68C1-4898-8D97-E844A415B159}" srcId="{72F31227-D6F5-46B4-9D78-A00B4460E37E}" destId="{1576BDAA-14BE-40A6-A995-BDE43F3A22A5}" srcOrd="0" destOrd="0" parTransId="{B3326090-01F2-4C25-9D5C-F2B11174C049}" sibTransId="{4F65DB86-0DE5-48F6-A3B8-CB9514D43E3D}"/>
    <dgm:cxn modelId="{AE52CEDC-D852-4AA0-9394-650FAA40EC26}" type="presOf" srcId="{536683EE-4A01-44E0-A113-08A9856088FC}" destId="{C0F3305D-72D1-4155-AB6B-328D881D2E71}" srcOrd="0" destOrd="0" presId="urn:microsoft.com/office/officeart/2005/8/layout/vList2"/>
    <dgm:cxn modelId="{724C1AAA-1F2A-4EDE-9C58-307FB96B1499}" type="presParOf" srcId="{F096EA96-8346-4DAC-8727-E61A7BC866F4}" destId="{FACD0089-6748-4E0B-AE69-32C65525E431}" srcOrd="0" destOrd="0" presId="urn:microsoft.com/office/officeart/2005/8/layout/vList2"/>
    <dgm:cxn modelId="{97C9E3F9-4F68-4A0C-A1B6-C7FF5803307E}" type="presParOf" srcId="{F096EA96-8346-4DAC-8727-E61A7BC866F4}" destId="{2E4F06AC-2246-4200-93FD-855C0C0441C6}" srcOrd="1" destOrd="0" presId="urn:microsoft.com/office/officeart/2005/8/layout/vList2"/>
    <dgm:cxn modelId="{1DBB2630-7F08-4CC6-A633-7DFA1B0D2862}" type="presParOf" srcId="{F096EA96-8346-4DAC-8727-E61A7BC866F4}" destId="{2810FB45-F963-46CB-A716-FC2BDA3E5B2F}" srcOrd="2" destOrd="0" presId="urn:microsoft.com/office/officeart/2005/8/layout/vList2"/>
    <dgm:cxn modelId="{ED7C2BAB-5E46-45A2-B9D5-D152CD83592A}" type="presParOf" srcId="{F096EA96-8346-4DAC-8727-E61A7BC866F4}" destId="{3CF8DCE3-EA86-413E-BE83-F2200A58910A}" srcOrd="3" destOrd="0" presId="urn:microsoft.com/office/officeart/2005/8/layout/vList2"/>
    <dgm:cxn modelId="{772BD6C9-2A05-4419-9F0C-AF18C4634981}" type="presParOf" srcId="{F096EA96-8346-4DAC-8727-E61A7BC866F4}" destId="{0D5A4494-4233-4479-B7E4-7B5FEFFB6779}" srcOrd="4" destOrd="0" presId="urn:microsoft.com/office/officeart/2005/8/layout/vList2"/>
    <dgm:cxn modelId="{FD876389-B87C-4776-AB4C-7E7EE6C149F1}" type="presParOf" srcId="{F096EA96-8346-4DAC-8727-E61A7BC866F4}" destId="{21A9912A-3204-4503-A551-2EFB471A351B}" srcOrd="5" destOrd="0" presId="urn:microsoft.com/office/officeart/2005/8/layout/vList2"/>
    <dgm:cxn modelId="{FDEB5DE5-2B3E-4D62-9819-3427B1A62392}" type="presParOf" srcId="{F096EA96-8346-4DAC-8727-E61A7BC866F4}" destId="{C0F3305D-72D1-4155-AB6B-328D881D2E71}" srcOrd="6" destOrd="0" presId="urn:microsoft.com/office/officeart/2005/8/layout/vList2"/>
    <dgm:cxn modelId="{39F6CCB7-30B7-413C-9376-05D9D32645DA}" type="presParOf" srcId="{F096EA96-8346-4DAC-8727-E61A7BC866F4}" destId="{654B6933-E539-402B-8EE6-162BFE7EB83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D0089-6748-4E0B-AE69-32C65525E431}">
      <dsp:nvSpPr>
        <dsp:cNvPr id="0" name=""/>
        <dsp:cNvSpPr/>
      </dsp:nvSpPr>
      <dsp:spPr>
        <a:xfrm>
          <a:off x="0" y="33422"/>
          <a:ext cx="7145816" cy="5996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Flexible Work Arrangements (75%)</a:t>
          </a:r>
          <a:endParaRPr lang="en-US" sz="2500" kern="1200" dirty="0"/>
        </a:p>
      </dsp:txBody>
      <dsp:txXfrm>
        <a:off x="29271" y="62693"/>
        <a:ext cx="7087274" cy="541083"/>
      </dsp:txXfrm>
    </dsp:sp>
    <dsp:sp modelId="{2810FB45-F963-46CB-A716-FC2BDA3E5B2F}">
      <dsp:nvSpPr>
        <dsp:cNvPr id="0" name=""/>
        <dsp:cNvSpPr/>
      </dsp:nvSpPr>
      <dsp:spPr>
        <a:xfrm>
          <a:off x="0" y="723708"/>
          <a:ext cx="7145816" cy="599625"/>
        </a:xfrm>
        <a:prstGeom prst="roundRect">
          <a:avLst/>
        </a:prstGeom>
        <a:solidFill>
          <a:schemeClr val="accent5">
            <a:hueOff val="3933756"/>
            <a:satOff val="-19964"/>
            <a:lumOff val="-6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Paid Parental Leave (13%)</a:t>
          </a:r>
          <a:endParaRPr lang="en-US" sz="2500" kern="1200"/>
        </a:p>
      </dsp:txBody>
      <dsp:txXfrm>
        <a:off x="29271" y="752979"/>
        <a:ext cx="7087274" cy="541083"/>
      </dsp:txXfrm>
    </dsp:sp>
    <dsp:sp modelId="{3CF8DCE3-EA86-413E-BE83-F2200A58910A}">
      <dsp:nvSpPr>
        <dsp:cNvPr id="0" name=""/>
        <dsp:cNvSpPr/>
      </dsp:nvSpPr>
      <dsp:spPr>
        <a:xfrm>
          <a:off x="0" y="1295342"/>
          <a:ext cx="7145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8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Mothers (7 weeks) have more leave than fathers (4 weeks)</a:t>
          </a:r>
        </a:p>
      </dsp:txBody>
      <dsp:txXfrm>
        <a:off x="0" y="1295342"/>
        <a:ext cx="7145816" cy="414000"/>
      </dsp:txXfrm>
    </dsp:sp>
    <dsp:sp modelId="{0D5A4494-4233-4479-B7E4-7B5FEFFB6779}">
      <dsp:nvSpPr>
        <dsp:cNvPr id="0" name=""/>
        <dsp:cNvSpPr/>
      </dsp:nvSpPr>
      <dsp:spPr>
        <a:xfrm>
          <a:off x="0" y="1737333"/>
          <a:ext cx="7145816" cy="599625"/>
        </a:xfrm>
        <a:prstGeom prst="roundRect">
          <a:avLst/>
        </a:prstGeom>
        <a:solidFill>
          <a:schemeClr val="accent5">
            <a:hueOff val="7867513"/>
            <a:satOff val="-39928"/>
            <a:lumOff val="-12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Dependent Care Assistance Plans (15%)</a:t>
          </a:r>
          <a:endParaRPr lang="en-US" sz="2500" kern="1200" dirty="0"/>
        </a:p>
      </dsp:txBody>
      <dsp:txXfrm>
        <a:off x="29271" y="1766604"/>
        <a:ext cx="7087274" cy="541083"/>
      </dsp:txXfrm>
    </dsp:sp>
    <dsp:sp modelId="{C0F3305D-72D1-4155-AB6B-328D881D2E71}">
      <dsp:nvSpPr>
        <dsp:cNvPr id="0" name=""/>
        <dsp:cNvSpPr/>
      </dsp:nvSpPr>
      <dsp:spPr>
        <a:xfrm>
          <a:off x="0" y="2408958"/>
          <a:ext cx="7145816" cy="599625"/>
        </a:xfrm>
        <a:prstGeom prst="roundRect">
          <a:avLst/>
        </a:prstGeom>
        <a:solidFill>
          <a:schemeClr val="accent5">
            <a:hueOff val="11801269"/>
            <a:satOff val="-59892"/>
            <a:lumOff val="-180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Increased Access to Care</a:t>
          </a:r>
          <a:endParaRPr lang="en-US" sz="2500" kern="1200"/>
        </a:p>
      </dsp:txBody>
      <dsp:txXfrm>
        <a:off x="29271" y="2438229"/>
        <a:ext cx="7087274" cy="541083"/>
      </dsp:txXfrm>
    </dsp:sp>
    <dsp:sp modelId="{654B6933-E539-402B-8EE6-162BFE7EB839}">
      <dsp:nvSpPr>
        <dsp:cNvPr id="0" name=""/>
        <dsp:cNvSpPr/>
      </dsp:nvSpPr>
      <dsp:spPr>
        <a:xfrm>
          <a:off x="0" y="3008583"/>
          <a:ext cx="7145816" cy="137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8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HR policies (3.8%) </a:t>
          </a:r>
        </a:p>
        <a:p>
          <a:pPr marL="228600" lvl="1" indent="-228600" algn="l" defTabSz="889000">
            <a:lnSpc>
              <a:spcPct val="90000"/>
            </a:lnSpc>
            <a:spcBef>
              <a:spcPct val="0"/>
            </a:spcBef>
            <a:spcAft>
              <a:spcPct val="20000"/>
            </a:spcAft>
            <a:buChar char="•"/>
          </a:pPr>
          <a:r>
            <a:rPr lang="en-US" sz="2000" kern="1200" dirty="0"/>
            <a:t>onsite child care (2.6%) </a:t>
          </a:r>
        </a:p>
        <a:p>
          <a:pPr marL="228600" lvl="1" indent="-228600" algn="l" defTabSz="889000">
            <a:lnSpc>
              <a:spcPct val="90000"/>
            </a:lnSpc>
            <a:spcBef>
              <a:spcPct val="0"/>
            </a:spcBef>
            <a:spcAft>
              <a:spcPct val="20000"/>
            </a:spcAft>
            <a:buChar char="•"/>
          </a:pPr>
          <a:r>
            <a:rPr lang="en-US" sz="2000" kern="1200"/>
            <a:t>backup child care (1.3%) </a:t>
          </a:r>
        </a:p>
        <a:p>
          <a:pPr marL="228600" lvl="1" indent="-228600" algn="l" defTabSz="889000">
            <a:lnSpc>
              <a:spcPct val="90000"/>
            </a:lnSpc>
            <a:spcBef>
              <a:spcPct val="0"/>
            </a:spcBef>
            <a:spcAft>
              <a:spcPct val="20000"/>
            </a:spcAft>
            <a:buChar char="•"/>
          </a:pPr>
          <a:r>
            <a:rPr lang="en-US" sz="2000" kern="1200" dirty="0"/>
            <a:t>subsidized child care, coop, and reserve spaces (&lt;1%)</a:t>
          </a:r>
        </a:p>
      </dsp:txBody>
      <dsp:txXfrm>
        <a:off x="0" y="3008583"/>
        <a:ext cx="7145816" cy="13713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42125-7A0C-4E4D-8FB3-FCF5A7AD6F6A}" type="datetimeFigureOut">
              <a:rPr lang="en-US" smtClean="0"/>
              <a:t>5/19/2021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16AF3-4126-4AF4-B16D-E761D42CCAA6}" type="slidenum">
              <a:rPr lang="en-US" smtClean="0"/>
              <a:t>‹#›</a:t>
            </a:fld>
            <a:endParaRPr lang="en-US"/>
          </a:p>
        </p:txBody>
      </p:sp>
    </p:spTree>
    <p:extLst>
      <p:ext uri="{BB962C8B-B14F-4D97-AF65-F5344CB8AC3E}">
        <p14:creationId xmlns:p14="http://schemas.microsoft.com/office/powerpoint/2010/main" val="21501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Childcare capacity varies significantly by county, with urban counties generally having greater access to licensed care. Eight of Montana’s counties do not have a single licensed provider and 77% are considered childcare deserts, where supply meets less than a third of estimated demand (as of July 2020). </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3</a:t>
            </a:fld>
            <a:endParaRPr lang="en-US"/>
          </a:p>
        </p:txBody>
      </p:sp>
    </p:spTree>
    <p:extLst>
      <p:ext uri="{BB962C8B-B14F-4D97-AF65-F5344CB8AC3E}">
        <p14:creationId xmlns:p14="http://schemas.microsoft.com/office/powerpoint/2010/main" val="327942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state’s childcare shortage was dramatically impacted by the COVID pandemic. In April 43% of providers closed as an immediate response to the pandemic and the public health guidelines aimed at limiting the spread of COVID-19. However, many providers were able to adapt and reopen within a few months. By June only 14% of providers remained closed. However, many of the providers were opened at limited capacity, leaving many Montana parents without reliable childcare. </a:t>
            </a:r>
          </a:p>
          <a:p>
            <a:endParaRPr lang="en-US" dirty="0"/>
          </a:p>
          <a:p>
            <a:r>
              <a:rPr lang="en-US" dirty="0"/>
              <a:t>Estimated 25,000 Montana parents are unable to return to work, are working part-time, or missed work in the last week due to a lack of childcare. Additionally, about 55,000 parents are working reduced hours. This could mean working 30 instead of 40hr weeks, or taking entire weeks off work intermittently (using leave, etc.) to care for children or monitor remote learning. For example, if there is a positive COVID case at a childcare facility the provider will likely close for 2 weeks. With limited advanced noticed, many parents are unable to arrange backup care. </a:t>
            </a:r>
          </a:p>
          <a:p>
            <a:endParaRPr lang="en-US" dirty="0"/>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4</a:t>
            </a:fld>
            <a:endParaRPr lang="en-US"/>
          </a:p>
        </p:txBody>
      </p:sp>
    </p:spTree>
    <p:extLst>
      <p:ext uri="{BB962C8B-B14F-4D97-AF65-F5344CB8AC3E}">
        <p14:creationId xmlns:p14="http://schemas.microsoft.com/office/powerpoint/2010/main" val="260821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come from the business survey conducted in the first quarter of 2020 in partnership with the Federal Reserve Bank of Minneapolis. Thank you to all the employers who complete the survey. The results have been instrumental in better understanding the workforce impacts of childcare in Montana. </a:t>
            </a:r>
          </a:p>
        </p:txBody>
      </p:sp>
      <p:sp>
        <p:nvSpPr>
          <p:cNvPr id="4" name="Slide Number Placeholder 3"/>
          <p:cNvSpPr>
            <a:spLocks noGrp="1"/>
          </p:cNvSpPr>
          <p:nvPr>
            <p:ph type="sldNum" sz="quarter" idx="5"/>
          </p:nvPr>
        </p:nvSpPr>
        <p:spPr/>
        <p:txBody>
          <a:bodyPr/>
          <a:lstStyle/>
          <a:p>
            <a:fld id="{BB216AF3-4126-4AF4-B16D-E761D42CCAA6}" type="slidenum">
              <a:rPr lang="en-US" smtClean="0"/>
              <a:t>5</a:t>
            </a:fld>
            <a:endParaRPr lang="en-US"/>
          </a:p>
        </p:txBody>
      </p:sp>
    </p:spTree>
    <p:extLst>
      <p:ext uri="{BB962C8B-B14F-4D97-AF65-F5344CB8AC3E}">
        <p14:creationId xmlns:p14="http://schemas.microsoft.com/office/powerpoint/2010/main" val="244994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with a predominantly female workforce were more likely to report a lack of affordable child care in their community. 70% of these businesses stated there was a lack of child care in their community, and at least 50% reported an impact on recruitment or retention</a:t>
            </a:r>
          </a:p>
        </p:txBody>
      </p:sp>
      <p:sp>
        <p:nvSpPr>
          <p:cNvPr id="4" name="Slide Number Placeholder 3"/>
          <p:cNvSpPr>
            <a:spLocks noGrp="1"/>
          </p:cNvSpPr>
          <p:nvPr>
            <p:ph type="sldNum" sz="quarter" idx="5"/>
          </p:nvPr>
        </p:nvSpPr>
        <p:spPr/>
        <p:txBody>
          <a:bodyPr/>
          <a:lstStyle/>
          <a:p>
            <a:fld id="{BB216AF3-4126-4AF4-B16D-E761D42CCAA6}" type="slidenum">
              <a:rPr lang="en-US" smtClean="0"/>
              <a:t>6</a:t>
            </a:fld>
            <a:endParaRPr lang="en-US"/>
          </a:p>
        </p:txBody>
      </p:sp>
    </p:spTree>
    <p:extLst>
      <p:ext uri="{BB962C8B-B14F-4D97-AF65-F5344CB8AC3E}">
        <p14:creationId xmlns:p14="http://schemas.microsoft.com/office/powerpoint/2010/main" val="359828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Three-quarters of Montana businesses offered flexible work arrangements, which can help employees adapt their work schedule based on child care availability. The most common type of arrangement reported was flexible scheduling (59%), followed by the option to temporarily reduce hours (41%) and advanced scheduling (27%).</a:t>
            </a:r>
          </a:p>
          <a:p>
            <a:endParaRPr lang="en-US" dirty="0"/>
          </a:p>
          <a:p>
            <a:r>
              <a:rPr lang="en-US" dirty="0"/>
              <a:t>On average, Montana families pay $7,900 annually for child care, which is 14% of the state’s median family income. To help offset these costs, 15% of Montana businesses offered Dependent Care Assistance Plans (DCAP). Businesses in Finance and Insurance, Utilities, and Information industries offer DCAP at significantly higher rates. Over 47% of firms in these industries offered DCAP plans to their employees.</a:t>
            </a:r>
          </a:p>
        </p:txBody>
      </p:sp>
      <p:sp>
        <p:nvSpPr>
          <p:cNvPr id="4" name="Slide Number Placeholder 3"/>
          <p:cNvSpPr>
            <a:spLocks noGrp="1"/>
          </p:cNvSpPr>
          <p:nvPr>
            <p:ph type="sldNum" sz="quarter" idx="5"/>
          </p:nvPr>
        </p:nvSpPr>
        <p:spPr/>
        <p:txBody>
          <a:bodyPr/>
          <a:lstStyle/>
          <a:p>
            <a:fld id="{BB216AF3-4126-4AF4-B16D-E761D42CCAA6}" type="slidenum">
              <a:rPr lang="en-US" smtClean="0"/>
              <a:t>7</a:t>
            </a:fld>
            <a:endParaRPr lang="en-US"/>
          </a:p>
        </p:txBody>
      </p:sp>
    </p:spTree>
    <p:extLst>
      <p:ext uri="{BB962C8B-B14F-4D97-AF65-F5344CB8AC3E}">
        <p14:creationId xmlns:p14="http://schemas.microsoft.com/office/powerpoint/2010/main" val="396814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477000"/>
            <a:ext cx="5029200" cy="3048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43900" y="6400800"/>
            <a:ext cx="685800" cy="365125"/>
          </a:xfrm>
          <a:prstGeom prst="rect">
            <a:avLst/>
          </a:prstGeom>
        </p:spPr>
        <p:txBody>
          <a:bodyPr/>
          <a:lstStyle>
            <a:lvl1pPr algn="r">
              <a:defRPr/>
            </a:lvl1pPr>
          </a:lstStyle>
          <a:p>
            <a:fld id="{00AEC1C1-E95C-4962-9CAE-BC116AE2579E}" type="slidenum">
              <a:rPr lang="en-US" smtClean="0"/>
              <a:pPr/>
              <a:t>‹#›</a:t>
            </a:fld>
            <a:endParaRPr lang="en-US" dirty="0"/>
          </a:p>
        </p:txBody>
      </p:sp>
    </p:spTree>
    <p:extLst>
      <p:ext uri="{BB962C8B-B14F-4D97-AF65-F5344CB8AC3E}">
        <p14:creationId xmlns:p14="http://schemas.microsoft.com/office/powerpoint/2010/main" val="376475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352800" y="647046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483910"/>
            <a:ext cx="4572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375459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479428"/>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58200" y="6400800"/>
            <a:ext cx="5334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324538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2004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82000" y="6470463"/>
            <a:ext cx="5334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54733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124200" y="6477000"/>
            <a:ext cx="5029200" cy="288925"/>
          </a:xfrm>
          <a:prstGeom prst="rect">
            <a:avLst/>
          </a:prstGeom>
        </p:spPr>
        <p:txBody>
          <a:bodyPr/>
          <a:lstStyle/>
          <a:p>
            <a:endParaRPr lang="en-US"/>
          </a:p>
        </p:txBody>
      </p:sp>
      <p:sp>
        <p:nvSpPr>
          <p:cNvPr id="5" name="Slide Number Placeholder 4"/>
          <p:cNvSpPr>
            <a:spLocks noGrp="1"/>
          </p:cNvSpPr>
          <p:nvPr>
            <p:ph type="sldNum" sz="quarter" idx="12"/>
          </p:nvPr>
        </p:nvSpPr>
        <p:spPr>
          <a:xfrm>
            <a:off x="8382000" y="6400800"/>
            <a:ext cx="6096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11893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400800"/>
            <a:ext cx="4953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400800"/>
            <a:ext cx="4572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266724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52400"/>
            <a:ext cx="8229600"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400" y="1524000"/>
            <a:ext cx="87630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343900" y="6400800"/>
            <a:ext cx="685800" cy="365125"/>
          </a:xfrm>
          <a:prstGeom prst="rect">
            <a:avLst/>
          </a:prstGeom>
        </p:spPr>
        <p:txBody>
          <a:bodyPr/>
          <a:lstStyle>
            <a:lvl1pPr algn="r">
              <a:defRPr/>
            </a:lvl1pPr>
          </a:lstStyle>
          <a:p>
            <a:fld id="{00AEC1C1-E95C-4962-9CAE-BC116AE2579E}" type="slidenum">
              <a:rPr lang="en-US" smtClean="0"/>
              <a:pPr/>
              <a:t>‹#›</a:t>
            </a:fld>
            <a:endParaRPr lang="en-US" dirty="0"/>
          </a:p>
        </p:txBody>
      </p:sp>
    </p:spTree>
    <p:extLst>
      <p:ext uri="{BB962C8B-B14F-4D97-AF65-F5344CB8AC3E}">
        <p14:creationId xmlns:p14="http://schemas.microsoft.com/office/powerpoint/2010/main" val="1532239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2D4F-6B50-47E2-AD66-7DF18153E3B6}"/>
              </a:ext>
            </a:extLst>
          </p:cNvPr>
          <p:cNvSpPr>
            <a:spLocks noGrp="1"/>
          </p:cNvSpPr>
          <p:nvPr>
            <p:ph type="ctrTitle"/>
          </p:nvPr>
        </p:nvSpPr>
        <p:spPr>
          <a:xfrm>
            <a:off x="894583" y="4544009"/>
            <a:ext cx="7541419" cy="1119674"/>
          </a:xfrm>
          <a:noFill/>
        </p:spPr>
        <p:txBody>
          <a:bodyPr>
            <a:normAutofit fontScale="90000"/>
          </a:bodyPr>
          <a:lstStyle/>
          <a:p>
            <a:r>
              <a:rPr lang="en-US" sz="4000" dirty="0">
                <a:solidFill>
                  <a:srgbClr val="002060"/>
                </a:solidFill>
              </a:rPr>
              <a:t>Impacts of Child Care on the Montana Workforce</a:t>
            </a:r>
          </a:p>
        </p:txBody>
      </p:sp>
      <p:sp>
        <p:nvSpPr>
          <p:cNvPr id="11" name="Subtitle 10">
            <a:extLst>
              <a:ext uri="{FF2B5EF4-FFF2-40B4-BE49-F238E27FC236}">
                <a16:creationId xmlns:a16="http://schemas.microsoft.com/office/drawing/2014/main" id="{584FC1C0-5292-48F0-AAC5-D7986D166904}"/>
              </a:ext>
            </a:extLst>
          </p:cNvPr>
          <p:cNvSpPr>
            <a:spLocks noGrp="1"/>
          </p:cNvSpPr>
          <p:nvPr>
            <p:ph type="subTitle" idx="1"/>
          </p:nvPr>
        </p:nvSpPr>
        <p:spPr>
          <a:xfrm>
            <a:off x="5479143" y="5989689"/>
            <a:ext cx="3200400" cy="647100"/>
          </a:xfrm>
          <a:prstGeom prst="rect">
            <a:avLst/>
          </a:prstGeom>
        </p:spPr>
        <p:txBody>
          <a:bodyPr wrap="square" lIns="91440" tIns="91440" rIns="0" bIns="91440">
            <a:spAutoFit/>
          </a:bodyPr>
          <a:lstStyle/>
          <a:p>
            <a:pPr marL="0" marR="0" lvl="0" indent="0" algn="r" defTabSz="914400" rtl="0" eaLnBrk="1" fontAlgn="auto" latinLnBrk="0" hangingPunct="1">
              <a:lnSpc>
                <a:spcPts val="16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3E74"/>
                </a:solidFill>
                <a:effectLst/>
                <a:uLnTx/>
                <a:uFillTx/>
                <a:latin typeface="ITC Franklin Gothic Std Bk Cd" panose="020B0506030503020204" pitchFamily="34" charset="0"/>
              </a:rPr>
              <a:t>AMY WATSON, </a:t>
            </a:r>
            <a:r>
              <a:rPr kumimoji="0" lang="en-US" sz="1600" i="0" u="none" strike="noStrike" kern="1200" cap="none" spc="0" normalizeH="0" baseline="0" noProof="0" dirty="0">
                <a:ln>
                  <a:noFill/>
                </a:ln>
                <a:solidFill>
                  <a:srgbClr val="003E74"/>
                </a:solidFill>
                <a:effectLst/>
                <a:uLnTx/>
                <a:uFillTx/>
                <a:latin typeface="ITC Franklin Gothic Std Bk Cd" panose="020B0506030503020204" pitchFamily="34" charset="0"/>
              </a:rPr>
              <a:t>Senior Economist</a:t>
            </a:r>
          </a:p>
          <a:p>
            <a:pPr marL="0" marR="0" lvl="0" indent="0" algn="r" defTabSz="914400" rtl="0" eaLnBrk="1" fontAlgn="auto" latinLnBrk="0" hangingPunct="1">
              <a:lnSpc>
                <a:spcPts val="1600"/>
              </a:lnSpc>
              <a:spcBef>
                <a:spcPct val="20000"/>
              </a:spcBef>
              <a:spcAft>
                <a:spcPts val="0"/>
              </a:spcAft>
              <a:buClrTx/>
              <a:buSzTx/>
              <a:buFont typeface="Arial" pitchFamily="34" charset="0"/>
              <a:buNone/>
              <a:tabLst/>
              <a:defRPr/>
            </a:pPr>
            <a:r>
              <a:rPr lang="en-US" sz="1600" dirty="0">
                <a:solidFill>
                  <a:srgbClr val="003E74"/>
                </a:solidFill>
                <a:latin typeface="ITC Franklin Gothic Std Bk Cd" panose="020B0506030503020204" pitchFamily="34" charset="0"/>
              </a:rPr>
              <a:t>May 19</a:t>
            </a:r>
            <a:r>
              <a:rPr lang="en-US" sz="1600" baseline="30000" dirty="0">
                <a:solidFill>
                  <a:srgbClr val="003E74"/>
                </a:solidFill>
                <a:latin typeface="ITC Franklin Gothic Std Bk Cd" panose="020B0506030503020204" pitchFamily="34" charset="0"/>
              </a:rPr>
              <a:t>th</a:t>
            </a:r>
            <a:r>
              <a:rPr kumimoji="0" lang="en-US" sz="1600" i="0" u="none" strike="noStrike" kern="1200" cap="none" spc="0" normalizeH="0" baseline="0" noProof="0" dirty="0">
                <a:ln>
                  <a:noFill/>
                </a:ln>
                <a:solidFill>
                  <a:srgbClr val="003E74"/>
                </a:solidFill>
                <a:effectLst/>
                <a:uLnTx/>
                <a:uFillTx/>
                <a:latin typeface="ITC Franklin Gothic Std Bk Cd" panose="020B0506030503020204" pitchFamily="34" charset="0"/>
              </a:rPr>
              <a:t>, 2021</a:t>
            </a:r>
          </a:p>
        </p:txBody>
      </p:sp>
      <p:pic>
        <p:nvPicPr>
          <p:cNvPr id="8" name="Picture 7">
            <a:extLst>
              <a:ext uri="{FF2B5EF4-FFF2-40B4-BE49-F238E27FC236}">
                <a16:creationId xmlns:a16="http://schemas.microsoft.com/office/drawing/2014/main" id="{FE999C34-8092-4C5D-B285-3453203C333B}"/>
              </a:ext>
            </a:extLst>
          </p:cNvPr>
          <p:cNvPicPr>
            <a:picLocks noChangeAspect="1"/>
          </p:cNvPicPr>
          <p:nvPr/>
        </p:nvPicPr>
        <p:blipFill rotWithShape="1">
          <a:blip r:embed="rId2">
            <a:extLst>
              <a:ext uri="{28A0092B-C50C-407E-A947-70E740481C1C}">
                <a14:useLocalDpi xmlns:a14="http://schemas.microsoft.com/office/drawing/2010/main" val="0"/>
              </a:ext>
            </a:extLst>
          </a:blip>
          <a:srcRect l="-102" t="10786" r="102" b="19102"/>
          <a:stretch/>
        </p:blipFill>
        <p:spPr>
          <a:xfrm>
            <a:off x="-2" y="-8878"/>
            <a:ext cx="9144000" cy="4272968"/>
          </a:xfrm>
          <a:prstGeom prst="rect">
            <a:avLst/>
          </a:prstGeom>
        </p:spPr>
      </p:pic>
    </p:spTree>
    <p:extLst>
      <p:ext uri="{BB962C8B-B14F-4D97-AF65-F5344CB8AC3E}">
        <p14:creationId xmlns:p14="http://schemas.microsoft.com/office/powerpoint/2010/main" val="288601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2D29B2-9D86-4EB2-8B23-F8A62F5D2014}"/>
              </a:ext>
            </a:extLst>
          </p:cNvPr>
          <p:cNvSpPr>
            <a:spLocks noGrp="1"/>
          </p:cNvSpPr>
          <p:nvPr>
            <p:ph idx="1"/>
          </p:nvPr>
        </p:nvSpPr>
        <p:spPr>
          <a:xfrm>
            <a:off x="929812" y="1558212"/>
            <a:ext cx="7386797" cy="4152123"/>
          </a:xfrm>
        </p:spPr>
        <p:txBody>
          <a:bodyPr anchor="ctr">
            <a:normAutofit/>
          </a:bodyPr>
          <a:lstStyle/>
          <a:p>
            <a:pPr marL="0" indent="0">
              <a:spcAft>
                <a:spcPts val="1800"/>
              </a:spcAft>
              <a:buNone/>
            </a:pPr>
            <a:r>
              <a:rPr lang="en-US" sz="2800" dirty="0">
                <a:solidFill>
                  <a:schemeClr val="bg1"/>
                </a:solidFill>
              </a:rPr>
              <a:t>An estimated </a:t>
            </a:r>
            <a:r>
              <a:rPr lang="en-US" sz="4400" b="1" dirty="0">
                <a:solidFill>
                  <a:schemeClr val="accent5"/>
                </a:solidFill>
                <a:latin typeface="Calibri" panose="020F0502020204030204" pitchFamily="34" charset="0"/>
                <a:cs typeface="Times New Roman" panose="02020603050405020304" pitchFamily="18" charset="0"/>
              </a:rPr>
              <a:t>6</a:t>
            </a:r>
            <a:r>
              <a:rPr lang="en-US" sz="44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t>
            </a:r>
            <a:r>
              <a:rPr lang="en-US" sz="4400" dirty="0">
                <a:solidFill>
                  <a:schemeClr val="accent5"/>
                </a:solidFill>
              </a:rPr>
              <a:t> </a:t>
            </a:r>
            <a:r>
              <a:rPr lang="en-US" sz="2800" dirty="0">
                <a:solidFill>
                  <a:schemeClr val="bg1"/>
                </a:solidFill>
              </a:rPr>
              <a:t>of the labor force relies on child care to remain employed.</a:t>
            </a:r>
          </a:p>
          <a:p>
            <a:pPr marL="0" indent="0">
              <a:spcAft>
                <a:spcPts val="1800"/>
              </a:spcAft>
              <a:buNone/>
            </a:pPr>
            <a:r>
              <a:rPr lang="en-US" sz="2800" dirty="0">
                <a:solidFill>
                  <a:schemeClr val="bg1"/>
                </a:solidFill>
              </a:rPr>
              <a:t>Yet</a:t>
            </a:r>
          </a:p>
          <a:p>
            <a:pPr marL="0" indent="0">
              <a:spcAft>
                <a:spcPts val="1800"/>
              </a:spcAft>
              <a:buNone/>
            </a:pPr>
            <a:r>
              <a:rPr lang="en-US" sz="2800" dirty="0">
                <a:solidFill>
                  <a:schemeClr val="bg1"/>
                </a:solidFill>
              </a:rPr>
              <a:t>Licensed child care capacity meets only about </a:t>
            </a:r>
            <a:r>
              <a:rPr lang="en-US" sz="4400" b="1" dirty="0">
                <a:solidFill>
                  <a:schemeClr val="accent5"/>
                </a:solidFill>
                <a:latin typeface="Calibri" panose="020F0502020204030204" pitchFamily="34" charset="0"/>
                <a:cs typeface="Times New Roman" panose="02020603050405020304" pitchFamily="18" charset="0"/>
              </a:rPr>
              <a:t>4</a:t>
            </a:r>
            <a:r>
              <a:rPr lang="en-US" sz="44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7%</a:t>
            </a:r>
            <a:r>
              <a:rPr lang="en-US" sz="4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rPr>
              <a:t>of the estimated demand.</a:t>
            </a:r>
          </a:p>
        </p:txBody>
      </p:sp>
      <p:sp>
        <p:nvSpPr>
          <p:cNvPr id="9" name="Title 1">
            <a:extLst>
              <a:ext uri="{FF2B5EF4-FFF2-40B4-BE49-F238E27FC236}">
                <a16:creationId xmlns:a16="http://schemas.microsoft.com/office/drawing/2014/main" id="{98C1D6DE-82D4-4C3B-B918-D044DFC63DCD}"/>
              </a:ext>
            </a:extLst>
          </p:cNvPr>
          <p:cNvSpPr txBox="1">
            <a:spLocks/>
          </p:cNvSpPr>
          <p:nvPr/>
        </p:nvSpPr>
        <p:spPr>
          <a:xfrm>
            <a:off x="929812" y="239950"/>
            <a:ext cx="7784980" cy="9450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accent6"/>
                </a:solidFill>
              </a:rPr>
              <a:t>Child Care is a Workforce Issue</a:t>
            </a:r>
          </a:p>
        </p:txBody>
      </p:sp>
      <p:sp>
        <p:nvSpPr>
          <p:cNvPr id="13" name="TextBox 12">
            <a:extLst>
              <a:ext uri="{FF2B5EF4-FFF2-40B4-BE49-F238E27FC236}">
                <a16:creationId xmlns:a16="http://schemas.microsoft.com/office/drawing/2014/main" id="{2A56DC49-BE3C-4B68-8C1C-A6A1B6A7095F}"/>
              </a:ext>
            </a:extLst>
          </p:cNvPr>
          <p:cNvSpPr txBox="1"/>
          <p:nvPr/>
        </p:nvSpPr>
        <p:spPr>
          <a:xfrm>
            <a:off x="3620278" y="6119765"/>
            <a:ext cx="5165314" cy="522503"/>
          </a:xfrm>
          <a:prstGeom prst="rect">
            <a:avLst/>
          </a:prstGeom>
        </p:spPr>
        <p:txBody>
          <a:bodyPr vert="horz" lIns="91440" tIns="45720" rIns="91440" bIns="45720" rtlCol="0" anchor="ctr">
            <a:normAutofit/>
          </a:bodyPr>
          <a:lstStyle/>
          <a:p>
            <a:pPr>
              <a:lnSpc>
                <a:spcPct val="90000"/>
              </a:lnSpc>
              <a:spcAft>
                <a:spcPts val="600"/>
              </a:spcAft>
            </a:pPr>
            <a:r>
              <a:rPr lang="en-US" sz="1400" i="1" dirty="0">
                <a:solidFill>
                  <a:schemeClr val="bg1"/>
                </a:solidFill>
              </a:rPr>
              <a:t>Source: DPHHS child care licensing data as of 7/20. Montana Dept of Commerce, CEIC population data. 2014-2018 ACS 5-Year Estimates. </a:t>
            </a:r>
            <a:endParaRPr lang="en-US" sz="1400" dirty="0">
              <a:solidFill>
                <a:schemeClr val="bg1"/>
              </a:solidFill>
            </a:endParaRPr>
          </a:p>
        </p:txBody>
      </p:sp>
    </p:spTree>
    <p:extLst>
      <p:ext uri="{BB962C8B-B14F-4D97-AF65-F5344CB8AC3E}">
        <p14:creationId xmlns:p14="http://schemas.microsoft.com/office/powerpoint/2010/main" val="40187847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C1D6DE-82D4-4C3B-B918-D044DFC63DCD}"/>
              </a:ext>
            </a:extLst>
          </p:cNvPr>
          <p:cNvSpPr txBox="1">
            <a:spLocks/>
          </p:cNvSpPr>
          <p:nvPr/>
        </p:nvSpPr>
        <p:spPr>
          <a:xfrm>
            <a:off x="929812" y="239950"/>
            <a:ext cx="7784980" cy="9450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accent6"/>
                </a:solidFill>
              </a:rPr>
              <a:t>Shortages Across the State</a:t>
            </a:r>
          </a:p>
        </p:txBody>
      </p:sp>
      <p:sp>
        <p:nvSpPr>
          <p:cNvPr id="13" name="TextBox 12">
            <a:extLst>
              <a:ext uri="{FF2B5EF4-FFF2-40B4-BE49-F238E27FC236}">
                <a16:creationId xmlns:a16="http://schemas.microsoft.com/office/drawing/2014/main" id="{2A56DC49-BE3C-4B68-8C1C-A6A1B6A7095F}"/>
              </a:ext>
            </a:extLst>
          </p:cNvPr>
          <p:cNvSpPr txBox="1"/>
          <p:nvPr/>
        </p:nvSpPr>
        <p:spPr>
          <a:xfrm>
            <a:off x="3620278" y="6119765"/>
            <a:ext cx="5165314" cy="522503"/>
          </a:xfrm>
          <a:prstGeom prst="rect">
            <a:avLst/>
          </a:prstGeom>
        </p:spPr>
        <p:txBody>
          <a:bodyPr vert="horz" lIns="91440" tIns="45720" rIns="91440" bIns="45720" rtlCol="0" anchor="ctr">
            <a:normAutofit/>
          </a:bodyPr>
          <a:lstStyle/>
          <a:p>
            <a:pPr>
              <a:lnSpc>
                <a:spcPct val="90000"/>
              </a:lnSpc>
              <a:spcAft>
                <a:spcPts val="600"/>
              </a:spcAft>
            </a:pPr>
            <a:r>
              <a:rPr lang="en-US" sz="1400" i="1" dirty="0">
                <a:solidFill>
                  <a:schemeClr val="bg1"/>
                </a:solidFill>
              </a:rPr>
              <a:t>Source: DPHHS child care licensing data as of 7/20. Montana Dept of Commerce, CEIC population data. 2014-2018 ACS 5-Year Estimates. </a:t>
            </a:r>
            <a:endParaRPr lang="en-US" sz="1400" dirty="0">
              <a:solidFill>
                <a:schemeClr val="bg1"/>
              </a:solidFill>
            </a:endParaRPr>
          </a:p>
        </p:txBody>
      </p:sp>
      <p:pic>
        <p:nvPicPr>
          <p:cNvPr id="4" name="Picture 3">
            <a:extLst>
              <a:ext uri="{FF2B5EF4-FFF2-40B4-BE49-F238E27FC236}">
                <a16:creationId xmlns:a16="http://schemas.microsoft.com/office/drawing/2014/main" id="{CE9E7F5E-7010-4DB3-9790-EB1EA077AA7C}"/>
              </a:ext>
            </a:extLst>
          </p:cNvPr>
          <p:cNvPicPr>
            <a:picLocks noChangeAspect="1"/>
          </p:cNvPicPr>
          <p:nvPr/>
        </p:nvPicPr>
        <p:blipFill rotWithShape="1">
          <a:blip r:embed="rId3"/>
          <a:srcRect b="8763"/>
          <a:stretch/>
        </p:blipFill>
        <p:spPr>
          <a:xfrm>
            <a:off x="550360" y="1523198"/>
            <a:ext cx="8043280" cy="4345729"/>
          </a:xfrm>
          <a:prstGeom prst="rect">
            <a:avLst/>
          </a:prstGeom>
        </p:spPr>
      </p:pic>
    </p:spTree>
    <p:extLst>
      <p:ext uri="{BB962C8B-B14F-4D97-AF65-F5344CB8AC3E}">
        <p14:creationId xmlns:p14="http://schemas.microsoft.com/office/powerpoint/2010/main" val="20711469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C63A-5BF1-411C-BF98-331324DA2059}"/>
              </a:ext>
            </a:extLst>
          </p:cNvPr>
          <p:cNvSpPr>
            <a:spLocks noGrp="1"/>
          </p:cNvSpPr>
          <p:nvPr>
            <p:ph type="title"/>
          </p:nvPr>
        </p:nvSpPr>
        <p:spPr>
          <a:xfrm>
            <a:off x="1021275" y="269996"/>
            <a:ext cx="6536519" cy="905661"/>
          </a:xfrm>
        </p:spPr>
        <p:txBody>
          <a:bodyPr anchor="ctr">
            <a:normAutofit/>
          </a:bodyPr>
          <a:lstStyle/>
          <a:p>
            <a:pPr algn="l"/>
            <a:r>
              <a:rPr lang="en-US" b="1" dirty="0">
                <a:solidFill>
                  <a:schemeClr val="accent6"/>
                </a:solidFill>
              </a:rPr>
              <a:t>2020 – COVID Impacts</a:t>
            </a:r>
          </a:p>
        </p:txBody>
      </p:sp>
      <p:sp>
        <p:nvSpPr>
          <p:cNvPr id="3" name="Content Placeholder 2">
            <a:extLst>
              <a:ext uri="{FF2B5EF4-FFF2-40B4-BE49-F238E27FC236}">
                <a16:creationId xmlns:a16="http://schemas.microsoft.com/office/drawing/2014/main" id="{E452095C-5673-4FF5-862B-6DB76E9F9115}"/>
              </a:ext>
            </a:extLst>
          </p:cNvPr>
          <p:cNvSpPr>
            <a:spLocks noGrp="1"/>
          </p:cNvSpPr>
          <p:nvPr>
            <p:ph idx="1"/>
          </p:nvPr>
        </p:nvSpPr>
        <p:spPr>
          <a:xfrm>
            <a:off x="822493" y="1558213"/>
            <a:ext cx="7499013" cy="4156787"/>
          </a:xfrm>
        </p:spPr>
        <p:txBody>
          <a:bodyPr anchor="ctr">
            <a:normAutofit lnSpcReduction="10000"/>
          </a:bodyPr>
          <a:lstStyle/>
          <a:p>
            <a:r>
              <a:rPr lang="en-US" sz="2600" dirty="0"/>
              <a:t>Drop in licensed child care capacity</a:t>
            </a:r>
          </a:p>
          <a:p>
            <a:pPr lvl="1"/>
            <a:r>
              <a:rPr lang="en-US" sz="2200" dirty="0"/>
              <a:t>43% of providers closed in April 2020</a:t>
            </a:r>
          </a:p>
          <a:p>
            <a:pPr lvl="1"/>
            <a:r>
              <a:rPr lang="en-US" sz="2200" dirty="0"/>
              <a:t>14% of providers closed in June 2020</a:t>
            </a:r>
          </a:p>
          <a:p>
            <a:pPr marL="0" indent="0">
              <a:buNone/>
            </a:pPr>
            <a:endParaRPr lang="en-US" sz="2600" dirty="0"/>
          </a:p>
          <a:p>
            <a:r>
              <a:rPr lang="en-US" sz="2600" dirty="0"/>
              <a:t>Approximately </a:t>
            </a:r>
            <a:r>
              <a:rPr lang="en-US" sz="2800" b="1" dirty="0">
                <a:solidFill>
                  <a:schemeClr val="accent5"/>
                </a:solidFill>
              </a:rPr>
              <a:t>25,000 </a:t>
            </a:r>
            <a:r>
              <a:rPr lang="en-US" sz="2600" dirty="0"/>
              <a:t>Montanans are unable to return to work due to a lack of childcare/ need to monitor at-home-learning.</a:t>
            </a:r>
          </a:p>
          <a:p>
            <a:endParaRPr lang="en-US" sz="2600" dirty="0"/>
          </a:p>
          <a:p>
            <a:r>
              <a:rPr lang="en-US" sz="2800" b="1" dirty="0">
                <a:solidFill>
                  <a:schemeClr val="accent5"/>
                </a:solidFill>
              </a:rPr>
              <a:t>55,000</a:t>
            </a:r>
            <a:r>
              <a:rPr lang="en-US" sz="2600" dirty="0"/>
              <a:t> Montana parents working reduced hours – which accounts for 10% of the labor force. </a:t>
            </a:r>
          </a:p>
        </p:txBody>
      </p:sp>
      <p:sp>
        <p:nvSpPr>
          <p:cNvPr id="11" name="Rectangle 10">
            <a:extLst>
              <a:ext uri="{FF2B5EF4-FFF2-40B4-BE49-F238E27FC236}">
                <a16:creationId xmlns:a16="http://schemas.microsoft.com/office/drawing/2014/main" id="{0D32E1E7-BFE0-4B6A-B13F-F5E970A06BCA}"/>
              </a:ext>
            </a:extLst>
          </p:cNvPr>
          <p:cNvSpPr/>
          <p:nvPr/>
        </p:nvSpPr>
        <p:spPr>
          <a:xfrm>
            <a:off x="3480318" y="6185845"/>
            <a:ext cx="5243804" cy="523220"/>
          </a:xfrm>
          <a:prstGeom prst="rect">
            <a:avLst/>
          </a:prstGeom>
        </p:spPr>
        <p:txBody>
          <a:bodyPr wrap="square">
            <a:spAutoFit/>
          </a:bodyPr>
          <a:lstStyle/>
          <a:p>
            <a:r>
              <a:rPr lang="en-US" sz="1400" i="1" dirty="0"/>
              <a:t>Source: DPHHS Early Childhood Services Bureau. Nov 2020 Local Area Unemployment Statistics. 2020 CPS IPUMS data complied by MTDLI.</a:t>
            </a:r>
            <a:endParaRPr lang="en-US" sz="1400" dirty="0"/>
          </a:p>
        </p:txBody>
      </p:sp>
    </p:spTree>
    <p:extLst>
      <p:ext uri="{BB962C8B-B14F-4D97-AF65-F5344CB8AC3E}">
        <p14:creationId xmlns:p14="http://schemas.microsoft.com/office/powerpoint/2010/main" val="2839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DBDEF-1FC1-40E3-ADDF-724D9A833622}"/>
              </a:ext>
            </a:extLst>
          </p:cNvPr>
          <p:cNvSpPr>
            <a:spLocks noGrp="1"/>
          </p:cNvSpPr>
          <p:nvPr>
            <p:ph type="title"/>
          </p:nvPr>
        </p:nvSpPr>
        <p:spPr>
          <a:xfrm>
            <a:off x="933060" y="152400"/>
            <a:ext cx="7982339" cy="1066800"/>
          </a:xfrm>
        </p:spPr>
        <p:txBody>
          <a:bodyPr>
            <a:normAutofit fontScale="90000"/>
          </a:bodyPr>
          <a:lstStyle/>
          <a:p>
            <a:pPr algn="l"/>
            <a:r>
              <a:rPr lang="en-US" b="1" dirty="0">
                <a:solidFill>
                  <a:schemeClr val="accent6"/>
                </a:solidFill>
              </a:rPr>
              <a:t>Business Impacts</a:t>
            </a:r>
            <a:br>
              <a:rPr lang="en-US" b="1" dirty="0">
                <a:solidFill>
                  <a:schemeClr val="accent6"/>
                </a:solidFill>
              </a:rPr>
            </a:br>
            <a:r>
              <a:rPr lang="en-US" sz="3100" b="1" i="1" dirty="0">
                <a:solidFill>
                  <a:schemeClr val="accent6"/>
                </a:solidFill>
              </a:rPr>
              <a:t>Percent of Businesses Identifying Lack of Child Care</a:t>
            </a:r>
            <a:endParaRPr lang="en-US" dirty="0">
              <a:solidFill>
                <a:schemeClr val="accent6"/>
              </a:solidFill>
            </a:endParaRPr>
          </a:p>
        </p:txBody>
      </p:sp>
      <p:sp>
        <p:nvSpPr>
          <p:cNvPr id="5" name="Content Placeholder 4">
            <a:extLst>
              <a:ext uri="{FF2B5EF4-FFF2-40B4-BE49-F238E27FC236}">
                <a16:creationId xmlns:a16="http://schemas.microsoft.com/office/drawing/2014/main" id="{B412B81D-11B0-48D1-9F35-D63A0DF71024}"/>
              </a:ext>
            </a:extLst>
          </p:cNvPr>
          <p:cNvSpPr>
            <a:spLocks noGrp="1"/>
          </p:cNvSpPr>
          <p:nvPr>
            <p:ph sz="half" idx="1"/>
          </p:nvPr>
        </p:nvSpPr>
        <p:spPr>
          <a:xfrm>
            <a:off x="671804" y="1623527"/>
            <a:ext cx="2575249" cy="4422709"/>
          </a:xfrm>
        </p:spPr>
        <p:txBody>
          <a:bodyPr>
            <a:normAutofit fontScale="92500" lnSpcReduction="20000"/>
          </a:bodyPr>
          <a:lstStyle/>
          <a:p>
            <a:pPr marL="0" marR="0" indent="0">
              <a:lnSpc>
                <a:spcPct val="107000"/>
              </a:lnSpc>
              <a:spcBef>
                <a:spcPts val="0"/>
              </a:spcBef>
              <a:spcAft>
                <a:spcPts val="800"/>
              </a:spcAft>
              <a:buNone/>
            </a:pPr>
            <a:r>
              <a:rPr lang="en-US" sz="43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57%</a:t>
            </a:r>
            <a:r>
              <a:rPr lang="en-US" sz="43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of businesses identify </a:t>
            </a:r>
            <a:r>
              <a:rPr lang="en-US" sz="2400" i="1" dirty="0">
                <a:latin typeface="Calibri" panose="020F0502020204030204" pitchFamily="34" charset="0"/>
                <a:ea typeface="Calibri" panose="020F0502020204030204" pitchFamily="34" charset="0"/>
                <a:cs typeface="Times New Roman" panose="02020603050405020304" pitchFamily="18" charset="0"/>
              </a:rPr>
              <a:t>a </a:t>
            </a:r>
            <a:r>
              <a:rPr lang="en-US" sz="2400" b="1" i="1" dirty="0">
                <a:latin typeface="Calibri" panose="020F0502020204030204" pitchFamily="34" charset="0"/>
                <a:ea typeface="Calibri" panose="020F0502020204030204" pitchFamily="34" charset="0"/>
                <a:cs typeface="Times New Roman" panose="02020603050405020304" pitchFamily="18" charset="0"/>
              </a:rPr>
              <a:t>lack of affordable child care in their community</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60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and</a:t>
            </a:r>
          </a:p>
          <a:p>
            <a:pPr marL="0" marR="0" indent="0">
              <a:lnSpc>
                <a:spcPct val="107000"/>
              </a:lnSpc>
              <a:spcBef>
                <a:spcPts val="0"/>
              </a:spcBef>
              <a:spcAft>
                <a:spcPts val="800"/>
              </a:spcAft>
              <a:buNone/>
            </a:pPr>
            <a:r>
              <a:rPr lang="en-US" sz="43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60%</a:t>
            </a:r>
            <a:r>
              <a:rPr lang="en-US" sz="43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stated improving access to child care </a:t>
            </a:r>
            <a:r>
              <a:rPr lang="en-US" sz="2400" b="1" i="1" dirty="0">
                <a:latin typeface="Calibri" panose="020F0502020204030204" pitchFamily="34" charset="0"/>
                <a:ea typeface="Calibri" panose="020F0502020204030204" pitchFamily="34" charset="0"/>
                <a:cs typeface="Times New Roman" panose="02020603050405020304" pitchFamily="18" charset="0"/>
              </a:rPr>
              <a:t>should be a priority</a:t>
            </a:r>
            <a:r>
              <a:rPr lang="en-US" sz="2400" dirty="0">
                <a:latin typeface="Calibri" panose="020F0502020204030204" pitchFamily="34" charset="0"/>
                <a:ea typeface="Calibri" panose="020F0502020204030204" pitchFamily="34" charset="0"/>
                <a:cs typeface="Times New Roman" panose="02020603050405020304" pitchFamily="18" charset="0"/>
              </a:rPr>
              <a:t> for their community.</a:t>
            </a:r>
          </a:p>
          <a:p>
            <a:endParaRPr lang="en-US" dirty="0"/>
          </a:p>
        </p:txBody>
      </p:sp>
      <p:pic>
        <p:nvPicPr>
          <p:cNvPr id="6" name="Picture 5">
            <a:extLst>
              <a:ext uri="{FF2B5EF4-FFF2-40B4-BE49-F238E27FC236}">
                <a16:creationId xmlns:a16="http://schemas.microsoft.com/office/drawing/2014/main" id="{D17893F9-5223-425F-B886-8FD9EEFE59AA}"/>
              </a:ext>
            </a:extLst>
          </p:cNvPr>
          <p:cNvPicPr>
            <a:picLocks noChangeAspect="1"/>
          </p:cNvPicPr>
          <p:nvPr/>
        </p:nvPicPr>
        <p:blipFill>
          <a:blip r:embed="rId3"/>
          <a:stretch>
            <a:fillRect/>
          </a:stretch>
        </p:blipFill>
        <p:spPr>
          <a:xfrm>
            <a:off x="3105149" y="2139431"/>
            <a:ext cx="5810250" cy="3390900"/>
          </a:xfrm>
          <a:prstGeom prst="rect">
            <a:avLst/>
          </a:prstGeom>
        </p:spPr>
      </p:pic>
    </p:spTree>
    <p:extLst>
      <p:ext uri="{BB962C8B-B14F-4D97-AF65-F5344CB8AC3E}">
        <p14:creationId xmlns:p14="http://schemas.microsoft.com/office/powerpoint/2010/main" val="128939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3AE7-85EC-4239-818E-3B7D162090F9}"/>
              </a:ext>
            </a:extLst>
          </p:cNvPr>
          <p:cNvSpPr>
            <a:spLocks noGrp="1"/>
          </p:cNvSpPr>
          <p:nvPr>
            <p:ph type="title"/>
          </p:nvPr>
        </p:nvSpPr>
        <p:spPr>
          <a:xfrm>
            <a:off x="942391" y="286603"/>
            <a:ext cx="6820677" cy="907715"/>
          </a:xfrm>
        </p:spPr>
        <p:txBody>
          <a:bodyPr>
            <a:normAutofit/>
          </a:bodyPr>
          <a:lstStyle/>
          <a:p>
            <a:pPr algn="l"/>
            <a:r>
              <a:rPr lang="en-US" b="1" dirty="0">
                <a:solidFill>
                  <a:schemeClr val="accent6"/>
                </a:solidFill>
              </a:rPr>
              <a:t>Business Impacts</a:t>
            </a:r>
            <a:endParaRPr lang="en-US" dirty="0">
              <a:solidFill>
                <a:schemeClr val="accent6"/>
              </a:solidFill>
            </a:endParaRPr>
          </a:p>
        </p:txBody>
      </p:sp>
      <p:sp>
        <p:nvSpPr>
          <p:cNvPr id="15" name="Content Placeholder 2">
            <a:extLst>
              <a:ext uri="{FF2B5EF4-FFF2-40B4-BE49-F238E27FC236}">
                <a16:creationId xmlns:a16="http://schemas.microsoft.com/office/drawing/2014/main" id="{417B558B-9155-48E6-AFC8-E52D21666C75}"/>
              </a:ext>
            </a:extLst>
          </p:cNvPr>
          <p:cNvSpPr>
            <a:spLocks noGrp="1"/>
          </p:cNvSpPr>
          <p:nvPr>
            <p:ph idx="1"/>
          </p:nvPr>
        </p:nvSpPr>
        <p:spPr>
          <a:xfrm>
            <a:off x="820784" y="1595534"/>
            <a:ext cx="7502431" cy="4288146"/>
          </a:xfrm>
        </p:spPr>
        <p:txBody>
          <a:bodyPr>
            <a:normAutofit/>
          </a:bodyPr>
          <a:lstStyle/>
          <a:p>
            <a:pPr marL="0" indent="0">
              <a:spcAft>
                <a:spcPts val="1800"/>
              </a:spcAft>
              <a:buNone/>
            </a:pPr>
            <a:r>
              <a:rPr lang="en-US" sz="4300" b="1" dirty="0">
                <a:solidFill>
                  <a:schemeClr val="accent5"/>
                </a:solidFill>
              </a:rPr>
              <a:t>40%</a:t>
            </a:r>
            <a:r>
              <a:rPr lang="en-US" sz="4300" dirty="0">
                <a:solidFill>
                  <a:schemeClr val="accent5"/>
                </a:solidFill>
              </a:rPr>
              <a:t> </a:t>
            </a:r>
            <a:r>
              <a:rPr lang="en-US" sz="2600" dirty="0"/>
              <a:t>of businesses report </a:t>
            </a:r>
            <a:r>
              <a:rPr lang="en-US" sz="2600" b="1" i="1" dirty="0"/>
              <a:t>difficulty recruiting or retaining qualified workers </a:t>
            </a:r>
            <a:r>
              <a:rPr lang="en-US" sz="2600" dirty="0"/>
              <a:t>due to a lack of affordable child care in their community.</a:t>
            </a:r>
          </a:p>
          <a:p>
            <a:pPr marL="0" indent="0">
              <a:spcAft>
                <a:spcPts val="1800"/>
              </a:spcAft>
              <a:buNone/>
            </a:pPr>
            <a:r>
              <a:rPr lang="en-US" sz="4300" b="1" dirty="0">
                <a:solidFill>
                  <a:schemeClr val="accent5"/>
                </a:solidFill>
              </a:rPr>
              <a:t>30%</a:t>
            </a:r>
            <a:r>
              <a:rPr lang="en-US" sz="4300" dirty="0">
                <a:solidFill>
                  <a:schemeClr val="accent5"/>
                </a:solidFill>
              </a:rPr>
              <a:t> </a:t>
            </a:r>
            <a:r>
              <a:rPr lang="en-US" sz="2400" dirty="0"/>
              <a:t>of Montana businesses say inadequate child care has prevented their company from growing.</a:t>
            </a:r>
          </a:p>
          <a:p>
            <a:pPr marL="0" indent="0">
              <a:spcBef>
                <a:spcPts val="1800"/>
              </a:spcBef>
              <a:buNone/>
            </a:pPr>
            <a:r>
              <a:rPr lang="en-US" sz="2800" b="1" i="1" dirty="0"/>
              <a:t>Disproportionately impacts female workforce.</a:t>
            </a:r>
            <a:endParaRPr lang="en-US" sz="2800" i="1" dirty="0"/>
          </a:p>
          <a:p>
            <a:pPr marL="0" indent="0">
              <a:buNone/>
            </a:pPr>
            <a:endParaRPr lang="en-US" dirty="0"/>
          </a:p>
        </p:txBody>
      </p:sp>
      <p:sp>
        <p:nvSpPr>
          <p:cNvPr id="14" name="Rectangle 13">
            <a:extLst>
              <a:ext uri="{FF2B5EF4-FFF2-40B4-BE49-F238E27FC236}">
                <a16:creationId xmlns:a16="http://schemas.microsoft.com/office/drawing/2014/main" id="{0D6103CB-EDDE-4418-9390-B580C87090E9}"/>
              </a:ext>
            </a:extLst>
          </p:cNvPr>
          <p:cNvSpPr/>
          <p:nvPr/>
        </p:nvSpPr>
        <p:spPr>
          <a:xfrm>
            <a:off x="3896946" y="6280961"/>
            <a:ext cx="3614197" cy="307777"/>
          </a:xfrm>
          <a:prstGeom prst="rect">
            <a:avLst/>
          </a:prstGeom>
        </p:spPr>
        <p:txBody>
          <a:bodyPr wrap="square">
            <a:spAutoFit/>
          </a:bodyPr>
          <a:lstStyle/>
          <a:p>
            <a:r>
              <a:rPr lang="en-US" sz="1400" i="1" dirty="0"/>
              <a:t>Source: 2020 Child Care Business Survey, MTDLI</a:t>
            </a:r>
            <a:endParaRPr lang="en-US" sz="1400" dirty="0"/>
          </a:p>
        </p:txBody>
      </p:sp>
    </p:spTree>
    <p:extLst>
      <p:ext uri="{BB962C8B-B14F-4D97-AF65-F5344CB8AC3E}">
        <p14:creationId xmlns:p14="http://schemas.microsoft.com/office/powerpoint/2010/main" val="204192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3AE7-85EC-4239-818E-3B7D162090F9}"/>
              </a:ext>
            </a:extLst>
          </p:cNvPr>
          <p:cNvSpPr>
            <a:spLocks noGrp="1"/>
          </p:cNvSpPr>
          <p:nvPr>
            <p:ph type="title"/>
          </p:nvPr>
        </p:nvSpPr>
        <p:spPr>
          <a:xfrm>
            <a:off x="999092" y="386206"/>
            <a:ext cx="5742273" cy="686815"/>
          </a:xfrm>
        </p:spPr>
        <p:txBody>
          <a:bodyPr anchor="ctr">
            <a:noAutofit/>
          </a:bodyPr>
          <a:lstStyle/>
          <a:p>
            <a:pPr algn="l"/>
            <a:r>
              <a:rPr lang="en-US" b="1" dirty="0">
                <a:solidFill>
                  <a:schemeClr val="accent6"/>
                </a:solidFill>
              </a:rPr>
              <a:t>Child Care Benefits</a:t>
            </a:r>
            <a:endParaRPr lang="en-US" dirty="0">
              <a:solidFill>
                <a:schemeClr val="accent6"/>
              </a:solidFill>
            </a:endParaRPr>
          </a:p>
        </p:txBody>
      </p:sp>
      <p:graphicFrame>
        <p:nvGraphicFramePr>
          <p:cNvPr id="5" name="Content Placeholder 2">
            <a:extLst>
              <a:ext uri="{FF2B5EF4-FFF2-40B4-BE49-F238E27FC236}">
                <a16:creationId xmlns:a16="http://schemas.microsoft.com/office/drawing/2014/main" id="{C8540DEA-A752-4BE3-90FE-878227B6D0EC}"/>
              </a:ext>
            </a:extLst>
          </p:cNvPr>
          <p:cNvGraphicFramePr>
            <a:graphicFrameLocks noGrp="1"/>
          </p:cNvGraphicFramePr>
          <p:nvPr>
            <p:ph idx="1"/>
            <p:extLst>
              <p:ext uri="{D42A27DB-BD31-4B8C-83A1-F6EECF244321}">
                <p14:modId xmlns:p14="http://schemas.microsoft.com/office/powerpoint/2010/main" val="3510084468"/>
              </p:ext>
            </p:extLst>
          </p:nvPr>
        </p:nvGraphicFramePr>
        <p:xfrm>
          <a:off x="999092" y="1502228"/>
          <a:ext cx="7145816" cy="44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67BFC5AF-0F8D-49CA-8078-6AE104DB091A}"/>
              </a:ext>
            </a:extLst>
          </p:cNvPr>
          <p:cNvSpPr/>
          <p:nvPr/>
        </p:nvSpPr>
        <p:spPr>
          <a:xfrm>
            <a:off x="3896946" y="6280961"/>
            <a:ext cx="4024744" cy="307777"/>
          </a:xfrm>
          <a:prstGeom prst="rect">
            <a:avLst/>
          </a:prstGeom>
        </p:spPr>
        <p:txBody>
          <a:bodyPr wrap="square">
            <a:spAutoFit/>
          </a:bodyPr>
          <a:lstStyle/>
          <a:p>
            <a:r>
              <a:rPr lang="en-US" sz="1400" i="1" dirty="0"/>
              <a:t>Source: 2020 Child Care Business Survey, MTDLI</a:t>
            </a:r>
            <a:endParaRPr lang="en-US" sz="1400" dirty="0"/>
          </a:p>
        </p:txBody>
      </p:sp>
    </p:spTree>
    <p:extLst>
      <p:ext uri="{BB962C8B-B14F-4D97-AF65-F5344CB8AC3E}">
        <p14:creationId xmlns:p14="http://schemas.microsoft.com/office/powerpoint/2010/main" val="427096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808" y="516835"/>
            <a:ext cx="2325102" cy="2103875"/>
          </a:xfrm>
        </p:spPr>
        <p:txBody>
          <a:bodyPr vert="horz" lIns="91440" tIns="45720" rIns="91440" bIns="45720" rtlCol="0" anchor="b">
            <a:normAutofit/>
          </a:bodyPr>
          <a:lstStyle/>
          <a:p>
            <a:pPr algn="l"/>
            <a:r>
              <a:rPr lang="en-US" sz="3100" dirty="0">
                <a:solidFill>
                  <a:schemeClr val="bg1"/>
                </a:solidFill>
              </a:rPr>
              <a:t>More info available at </a:t>
            </a:r>
            <a:r>
              <a:rPr lang="en-US" sz="3100" b="1" dirty="0">
                <a:solidFill>
                  <a:schemeClr val="bg1"/>
                </a:solidFill>
              </a:rPr>
              <a:t>lmi.mt.gov</a:t>
            </a:r>
          </a:p>
        </p:txBody>
      </p:sp>
      <p:sp>
        <p:nvSpPr>
          <p:cNvPr id="12" name="Subtitle 2"/>
          <p:cNvSpPr txBox="1">
            <a:spLocks/>
          </p:cNvSpPr>
          <p:nvPr/>
        </p:nvSpPr>
        <p:spPr>
          <a:xfrm>
            <a:off x="357809" y="2736574"/>
            <a:ext cx="2226772" cy="3366047"/>
          </a:xfrm>
          <a:prstGeom prst="rect">
            <a:avLst/>
          </a:prstGeom>
        </p:spPr>
        <p:txBody>
          <a:bodyPr vert="horz" lIns="0" tIns="45720" rIns="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600" b="1" i="0" u="none" strike="noStrike" cap="none" spc="0" normalizeH="0" baseline="0" noProof="0" dirty="0">
                <a:ln>
                  <a:noFill/>
                </a:ln>
                <a:solidFill>
                  <a:schemeClr val="bg1"/>
                </a:solidFill>
                <a:effectLst/>
                <a:uLnTx/>
                <a:uFillTx/>
              </a:rPr>
              <a:t>Amy Watson</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600" b="1" i="0" u="none" strike="noStrike" cap="none" spc="0" normalizeH="0" baseline="0" noProof="0" dirty="0">
                <a:ln>
                  <a:noFill/>
                </a:ln>
                <a:solidFill>
                  <a:schemeClr val="bg1"/>
                </a:solidFill>
                <a:effectLst/>
                <a:uLnTx/>
                <a:uFillTx/>
              </a:rPr>
              <a:t>Senior Economist</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600" i="0" u="none" strike="noStrike" cap="none" spc="0" normalizeH="0" baseline="0" noProof="0" dirty="0">
                <a:ln>
                  <a:noFill/>
                </a:ln>
                <a:solidFill>
                  <a:schemeClr val="bg1"/>
                </a:solidFill>
                <a:effectLst/>
                <a:uLnTx/>
                <a:uFillTx/>
              </a:rPr>
              <a:t>MT Dept. of Labor and Industry</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1600" i="0" u="none" strike="noStrike" cap="none" spc="0" normalizeH="0" baseline="0" noProof="0" dirty="0">
                <a:ln>
                  <a:noFill/>
                </a:ln>
                <a:solidFill>
                  <a:schemeClr val="bg1"/>
                </a:solidFill>
                <a:effectLst/>
                <a:uLnTx/>
                <a:uFillTx/>
              </a:rPr>
              <a:t>awatson@mt.gov</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endParaRPr kumimoji="0" lang="en-US" sz="1300" b="1" i="0" u="none" strike="noStrike" cap="none" spc="0" normalizeH="0" baseline="0" noProof="0" dirty="0">
              <a:ln>
                <a:noFill/>
              </a:ln>
              <a:solidFill>
                <a:schemeClr val="tx1">
                  <a:lumMod val="75000"/>
                  <a:lumOff val="25000"/>
                </a:schemeClr>
              </a:solidFill>
              <a:effectLst/>
              <a:uLnTx/>
              <a:uFillTx/>
            </a:endParaRPr>
          </a:p>
        </p:txBody>
      </p:sp>
      <p:pic>
        <p:nvPicPr>
          <p:cNvPr id="4" name="Picture 3">
            <a:extLst>
              <a:ext uri="{FF2B5EF4-FFF2-40B4-BE49-F238E27FC236}">
                <a16:creationId xmlns:a16="http://schemas.microsoft.com/office/drawing/2014/main" id="{41B89ABA-3F5F-4038-A72A-DA80971FB21D}"/>
              </a:ext>
            </a:extLst>
          </p:cNvPr>
          <p:cNvPicPr>
            <a:picLocks noChangeAspect="1"/>
          </p:cNvPicPr>
          <p:nvPr/>
        </p:nvPicPr>
        <p:blipFill rotWithShape="1">
          <a:blip r:embed="rId2">
            <a:extLst>
              <a:ext uri="{28A0092B-C50C-407E-A947-70E740481C1C}">
                <a14:useLocalDpi xmlns:a14="http://schemas.microsoft.com/office/drawing/2010/main" val="0"/>
              </a:ext>
            </a:extLst>
          </a:blip>
          <a:srcRect l="22877" r="17911" b="-1"/>
          <a:stretch/>
        </p:blipFill>
        <p:spPr>
          <a:xfrm>
            <a:off x="3056282" y="10"/>
            <a:ext cx="6083454" cy="6857990"/>
          </a:xfrm>
          <a:prstGeom prst="rect">
            <a:avLst/>
          </a:prstGeom>
        </p:spPr>
      </p:pic>
    </p:spTree>
    <p:extLst>
      <p:ext uri="{BB962C8B-B14F-4D97-AF65-F5344CB8AC3E}">
        <p14:creationId xmlns:p14="http://schemas.microsoft.com/office/powerpoint/2010/main" val="1974037760"/>
      </p:ext>
    </p:extLst>
  </p:cSld>
  <p:clrMapOvr>
    <a:masterClrMapping/>
  </p:clrMapOvr>
</p:sld>
</file>

<file path=ppt/theme/theme1.xml><?xml version="1.0" encoding="utf-8"?>
<a:theme xmlns:a="http://schemas.openxmlformats.org/drawingml/2006/main" name="Custom Design">
  <a:themeElements>
    <a:clrScheme name="DLI Blue">
      <a:dk1>
        <a:sysClr val="windowText" lastClr="000000"/>
      </a:dk1>
      <a:lt1>
        <a:sysClr val="window" lastClr="FFFFFF"/>
      </a:lt1>
      <a:dk2>
        <a:srgbClr val="000000"/>
      </a:dk2>
      <a:lt2>
        <a:srgbClr val="D8D8D8"/>
      </a:lt2>
      <a:accent1>
        <a:srgbClr val="3891A7"/>
      </a:accent1>
      <a:accent2>
        <a:srgbClr val="FEB80A"/>
      </a:accent2>
      <a:accent3>
        <a:srgbClr val="C32D2E"/>
      </a:accent3>
      <a:accent4>
        <a:srgbClr val="84AA33"/>
      </a:accent4>
      <a:accent5>
        <a:srgbClr val="F17209"/>
      </a:accent5>
      <a:accent6>
        <a:srgbClr val="354369"/>
      </a:accent6>
      <a:hlink>
        <a:srgbClr val="475A8D"/>
      </a:hlink>
      <a:folHlink>
        <a:srgbClr val="475A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TotalTime>
  <Words>876</Words>
  <Application>Microsoft Office PowerPoint</Application>
  <PresentationFormat>On-screen Show (4:3)</PresentationFormat>
  <Paragraphs>58</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ITC Franklin Gothic Std Bk Cd</vt:lpstr>
      <vt:lpstr>Custom Design</vt:lpstr>
      <vt:lpstr>Impacts of Child Care on the Montana Workforce</vt:lpstr>
      <vt:lpstr>PowerPoint Presentation</vt:lpstr>
      <vt:lpstr>PowerPoint Presentation</vt:lpstr>
      <vt:lpstr>2020 – COVID Impacts</vt:lpstr>
      <vt:lpstr>Business Impacts Percent of Businesses Identifying Lack of Child Care</vt:lpstr>
      <vt:lpstr>Business Impacts</vt:lpstr>
      <vt:lpstr>Child Care Benefits</vt:lpstr>
      <vt:lpstr>More info available at lmi.mt.gov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and Montana Businesses</dc:title>
  <dc:creator>Watson, Amy</dc:creator>
  <cp:lastModifiedBy>Wagner, Barbara</cp:lastModifiedBy>
  <cp:revision>35</cp:revision>
  <dcterms:created xsi:type="dcterms:W3CDTF">2020-11-10T19:14:14Z</dcterms:created>
  <dcterms:modified xsi:type="dcterms:W3CDTF">2021-05-19T16:50:06Z</dcterms:modified>
</cp:coreProperties>
</file>