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5" r:id="rId4"/>
  </p:sldMasterIdLst>
  <p:notesMasterIdLst>
    <p:notesMasterId r:id="rId17"/>
  </p:notesMasterIdLst>
  <p:sldIdLst>
    <p:sldId id="270" r:id="rId5"/>
    <p:sldId id="271" r:id="rId6"/>
    <p:sldId id="281" r:id="rId7"/>
    <p:sldId id="273" r:id="rId8"/>
    <p:sldId id="282" r:id="rId9"/>
    <p:sldId id="276" r:id="rId10"/>
    <p:sldId id="274" r:id="rId11"/>
    <p:sldId id="275" r:id="rId12"/>
    <p:sldId id="277" r:id="rId13"/>
    <p:sldId id="278" r:id="rId14"/>
    <p:sldId id="279" r:id="rId15"/>
    <p:sldId id="280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74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A4E4FD-D98E-4B97-8D92-0EF037C515CB}" v="148" dt="2020-06-10T17:20:30.451"/>
    <p1510:client id="{37BEB4CD-9F18-47FE-9CDA-52A49DBA96A1}" v="257" dt="2020-06-10T17:03:19.545"/>
    <p1510:client id="{40103C3A-B347-4D2C-B2FD-2AFD7B6671C1}" v="112" dt="2020-05-20T16:27:53.276"/>
    <p1510:client id="{B6F5E9A4-167C-427F-BB62-DA0B79004670}" v="261" dt="2020-05-27T14:47:59.9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75" autoAdjust="0"/>
  </p:normalViewPr>
  <p:slideViewPr>
    <p:cSldViewPr snapToGrid="0">
      <p:cViewPr varScale="1">
        <p:scale>
          <a:sx n="56" d="100"/>
          <a:sy n="56" d="100"/>
        </p:scale>
        <p:origin x="1435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C8268-1F07-4269-B634-DF7907C39F31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C9ABA-82F7-46CF-99C3-925E2A11D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C9ABA-82F7-46CF-99C3-925E2A11D2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6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C9ABA-82F7-46CF-99C3-925E2A11D2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2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2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6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6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LIHorLogo_Snowflake.png"/>
          <p:cNvPicPr>
            <a:picLocks noChangeAspect="1"/>
          </p:cNvPicPr>
          <p:nvPr/>
        </p:nvPicPr>
        <p:blipFill>
          <a:blip r:embed="rId2" cstate="print">
            <a:alphaModFix amt="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4" y="1180950"/>
            <a:ext cx="4343400" cy="4343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083155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rgbClr val="80ADD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Name, 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80A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456" y="5850280"/>
            <a:ext cx="3311452" cy="630752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740EA4CE-D996-4D27-88AC-95A6F15D7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268721"/>
            <a:ext cx="20574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Page </a:t>
            </a:r>
            <a:fld id="{5B1F56CA-8A84-43E9-B219-4D94BA1E6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1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1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6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2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1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6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2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2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5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2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erd.dli.mt.gov/safety-health/onsite-consultation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phhs.mt.gov/publichealth/cdepi/diseases/coronavirusmt/demographics" TargetMode="Externa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li.mt.gov/town-hall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dphhs.mt.gov/publichealth/cdepi/diseases/coronavirusmt/demographic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mt.gov/Portals/223/Documents/Phase%20Two%20Directive%20with%20Appendices.pdf?ver=2020-05-19-145442-350" TargetMode="External"/><Relationship Id="rId2" Type="http://schemas.openxmlformats.org/officeDocument/2006/relationships/hyperlink" Target="https://dphhs.mt.gov/Portals/85/Documents/NewsLetters/MaskDirective.pdf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osha.gov/SLTC/covid-19/controlprevention.html" TargetMode="External"/><Relationship Id="rId4" Type="http://schemas.openxmlformats.org/officeDocument/2006/relationships/hyperlink" Target="https://www.osha.gov/Publications/OSHA3990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cdc.gov/coronavirus/2019-ncov/images/community/manufacturing-workstations-alignment.png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prevent-getting-sick/how-covid-spreads.html" TargetMode="External"/><Relationship Id="rId7" Type="http://schemas.openxmlformats.org/officeDocument/2006/relationships/hyperlink" Target="https://www.cdc.gov/coronavirus/2019-ncov/community/mental-health-non-healthcare.html?deliveryName=USCDC_10_4-DM27902" TargetMode="External"/><Relationship Id="rId2" Type="http://schemas.openxmlformats.org/officeDocument/2006/relationships/hyperlink" Target="https://www.cdc.gov/coronavirus/2019-ncov/symptoms-testing/symptoms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cdc.gov/coronavirus/2019-ncov/prevent-getting-sick/how-to-wash-cloth-face-coverings.html" TargetMode="External"/><Relationship Id="rId5" Type="http://schemas.openxmlformats.org/officeDocument/2006/relationships/hyperlink" Target="https://www.cdc.gov/coronavirus/2019-ncov/php/public-health-recommendations.html" TargetMode="External"/><Relationship Id="rId4" Type="http://schemas.openxmlformats.org/officeDocument/2006/relationships/hyperlink" Target="https://www.cdc.gov/coronavirus/2019-ncov/if-you-are-sick/quarantine.html?CDC_AA_refVal=https://www.cdc.gov/coronavirus/2019-ncov/if-you-are-sick/quarantine-isolation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coronavirus/2019-ncov/community/office-buildings.html" TargetMode="External"/><Relationship Id="rId3" Type="http://schemas.openxmlformats.org/officeDocument/2006/relationships/hyperlink" Target="https://www.cdc.gov/coronavirus/2019-ncov/community/guidance-business-response.html" TargetMode="External"/><Relationship Id="rId7" Type="http://schemas.openxmlformats.org/officeDocument/2006/relationships/hyperlink" Target="https://www.cdc.gov/coronavirus/2019-ncov/community/critical-workers/implementing-safety-practice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cdc.gov/coronavirus/2019-ncov/hcp/return-to-work.html" TargetMode="External"/><Relationship Id="rId5" Type="http://schemas.openxmlformats.org/officeDocument/2006/relationships/hyperlink" Target="https://www.cdc.gov/coronavirus/2019-ncov/hcp/disposition-in-home-patients.html" TargetMode="External"/><Relationship Id="rId10" Type="http://schemas.openxmlformats.org/officeDocument/2006/relationships/hyperlink" Target="https://www.cdc.gov/coronavirus/2019-ncov/communication/print-resources.html?Sort=Date::desc" TargetMode="External"/><Relationship Id="rId4" Type="http://schemas.openxmlformats.org/officeDocument/2006/relationships/hyperlink" Target="https://www.cdc.gov/coronavirus/2019-ncov/community/organizations/cleaning-disinfection.html" TargetMode="External"/><Relationship Id="rId9" Type="http://schemas.openxmlformats.org/officeDocument/2006/relationships/hyperlink" Target="https://www.cdc.gov/coronavirus/2019-ncov/community/general-business-faq.html#Suspected-or-Confirmed-Cases-of-COVID-19-in-the-Workplac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shrae.org/about/news/2020/ashrae-issues-statements-on-relationship-between-covid-19-and-hvac-in-buildings" TargetMode="External"/><Relationship Id="rId3" Type="http://schemas.openxmlformats.org/officeDocument/2006/relationships/hyperlink" Target="https://www.epa.gov/pesticide-registration/list-n-disinfectants-use-against-sars-cov-2-covid-19" TargetMode="External"/><Relationship Id="rId7" Type="http://schemas.openxmlformats.org/officeDocument/2006/relationships/hyperlink" Target="https://aiha-assets.sfo2.digitaloceanspaces.com/AIHA/resources/Guidance-Documents/Reopening-Guidance-for-General-Office-Settings_GuidanceDocument.pdf" TargetMode="External"/><Relationship Id="rId2" Type="http://schemas.openxmlformats.org/officeDocument/2006/relationships/hyperlink" Target="https://www.eeoc.gov/wysk/what-you-should-know-about-covid-19-and-ada-rehabilitation-act-and-other-eeo-law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askjan.org/topics/COVID-19.cfm" TargetMode="External"/><Relationship Id="rId5" Type="http://schemas.openxmlformats.org/officeDocument/2006/relationships/hyperlink" Target="https://www.gpadacenter.org/faqs-ada-small-business-and-face-mask-policies" TargetMode="External"/><Relationship Id="rId4" Type="http://schemas.openxmlformats.org/officeDocument/2006/relationships/hyperlink" Target="https://acoem.org/acoem/media/PDF-Library/COVID-19-ACOEM-Recommendations-Regarding-Use-of-Face-Coverings-in-the-Workplace-4-10-2020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www.cdc.gov/coronavirus/2019-ncov/downloads/cloth-face-covering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1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E0939D-4875-4AEB-9F0C-FB490DBE6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9" y="986458"/>
            <a:ext cx="8893502" cy="4654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295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84EBFC-3BD2-456B-8347-7BFF783E75EA}"/>
              </a:ext>
            </a:extLst>
          </p:cNvPr>
          <p:cNvSpPr txBox="1"/>
          <p:nvPr/>
        </p:nvSpPr>
        <p:spPr>
          <a:xfrm>
            <a:off x="179835" y="6334125"/>
            <a:ext cx="531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http://erd.dli.mt.gov/safety-health/onsite-consultation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FF040-029A-4B7F-89FA-CA170EAFF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8" y="2622388"/>
            <a:ext cx="5234507" cy="3527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D712B8-B060-431C-9DCB-9F49173F2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75149"/>
            <a:ext cx="5083313" cy="2458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25F48A-A477-40B5-BCAF-62AEDF0C7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50" y="85724"/>
            <a:ext cx="3224732" cy="3186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DE4BAB-C80D-4267-ADE1-456C2340F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4222" y="3364535"/>
            <a:ext cx="5647570" cy="1893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089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226DA3-C5CA-4D43-8F97-BDD1C5C0D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5610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D9E646-DCB7-4B7A-B5EB-5E1554BE8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492101"/>
            <a:ext cx="2144410" cy="2365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1B5D99-A3DC-46E5-83FC-9431C0788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409" y="5279939"/>
            <a:ext cx="1832787" cy="15780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4EE306-F1EB-4763-8373-16FEDFFF2912}"/>
              </a:ext>
            </a:extLst>
          </p:cNvPr>
          <p:cNvSpPr txBox="1"/>
          <p:nvPr/>
        </p:nvSpPr>
        <p:spPr>
          <a:xfrm>
            <a:off x="6125593" y="5020239"/>
            <a:ext cx="301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</a:rPr>
              <a:t>As of 10:20 AM 7/22/2020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9D36BD82-782B-468B-9203-35ED507A51C3}"/>
              </a:ext>
            </a:extLst>
          </p:cNvPr>
          <p:cNvSpPr txBox="1">
            <a:spLocks/>
          </p:cNvSpPr>
          <p:nvPr/>
        </p:nvSpPr>
        <p:spPr>
          <a:xfrm>
            <a:off x="-1" y="-1"/>
            <a:ext cx="5131294" cy="110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 cap="all" spc="120" baseline="0">
                <a:solidFill>
                  <a:srgbClr val="80ADD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u="sng" dirty="0">
                <a:solidFill>
                  <a:srgbClr val="E7E6E6"/>
                </a:solidFill>
                <a:latin typeface="+mn-lt"/>
                <a:hlinkClick r:id="rId5"/>
              </a:rPr>
              <a:t>https://dphhs.mt.gov/publichealth/cdepi/diseases/coronavirusmt/demographics</a:t>
            </a:r>
            <a:endParaRPr lang="en-US" sz="1600" u="sng" dirty="0">
              <a:solidFill>
                <a:srgbClr val="E7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2305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2EB954-940A-47B8-B785-4129E364D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515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700D77-878C-4ED8-864D-8042A82E1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61282"/>
            <a:ext cx="2360491" cy="2591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306DD-69E2-4C18-A8C3-A7AA337A7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491" y="4956753"/>
            <a:ext cx="2211509" cy="18955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C29FF7-EBB2-45F6-A6B3-1612CA03BABC}"/>
              </a:ext>
            </a:extLst>
          </p:cNvPr>
          <p:cNvSpPr txBox="1"/>
          <p:nvPr/>
        </p:nvSpPr>
        <p:spPr>
          <a:xfrm>
            <a:off x="71022" y="80265"/>
            <a:ext cx="301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</a:rPr>
              <a:t>As of 10:00 AM 7/29/2020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172BC0-BC76-45A4-AFBF-263E3FAF4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449" y="4382177"/>
            <a:ext cx="3080551" cy="247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2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1BD067-ECD8-44F4-96EC-F058E8104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78" b="-1019"/>
          <a:stretch/>
        </p:blipFill>
        <p:spPr>
          <a:xfrm>
            <a:off x="133166" y="206405"/>
            <a:ext cx="5477521" cy="6600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46C6FAB7-0DCA-4AD0-8D34-071358A8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8621" y="2136282"/>
            <a:ext cx="5175682" cy="44712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>
                <a:latin typeface="Century" panose="02040604050505020304" pitchFamily="18" charset="0"/>
                <a:cs typeface="Arial" panose="020B0604020202020204" pitchFamily="34" charset="0"/>
                <a:hlinkClick r:id="rId3"/>
              </a:rPr>
              <a:t>https://dli.mt.gov/town-halls</a:t>
            </a:r>
            <a:endParaRPr lang="en-US" sz="2000" dirty="0">
              <a:latin typeface="Century" panose="020406040505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6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AC878E7-C458-4FCC-B006-B89C67DE3EE2}"/>
              </a:ext>
            </a:extLst>
          </p:cNvPr>
          <p:cNvSpPr txBox="1"/>
          <p:nvPr/>
        </p:nvSpPr>
        <p:spPr>
          <a:xfrm>
            <a:off x="4475889" y="5384305"/>
            <a:ext cx="3355759" cy="14736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6B2676-9E05-48B8-872A-8F2177830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541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AF68CC-F10A-470F-9A79-0CA751EC3090}"/>
              </a:ext>
            </a:extLst>
          </p:cNvPr>
          <p:cNvSpPr txBox="1"/>
          <p:nvPr/>
        </p:nvSpPr>
        <p:spPr>
          <a:xfrm>
            <a:off x="942361" y="279919"/>
            <a:ext cx="7517675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E7E6E6"/>
                </a:solidFill>
                <a:latin typeface="Century" panose="02040604050505020304" pitchFamily="18" charset="0"/>
                <a:hlinkClick r:id="rId4"/>
              </a:rPr>
              <a:t>https://dphhs.mt.gov/publichealth/cdepi/diseases/coronavirusmt/demographics</a:t>
            </a:r>
            <a:endParaRPr lang="en-US" sz="1600" u="sng" dirty="0">
              <a:solidFill>
                <a:srgbClr val="E7E6E6"/>
              </a:solidFill>
              <a:latin typeface="Century" panose="020406040505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B8C419-339C-4A17-B2C0-A77372EA3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297" y="4694717"/>
            <a:ext cx="2624703" cy="2163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A11686-75CA-4FB0-86F7-C7DA7D85A1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90518"/>
            <a:ext cx="2173099" cy="2367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1EFB9B-C0B1-427F-95E2-BAC6B9B0EC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3099" y="4960159"/>
            <a:ext cx="2173099" cy="18978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27FFBD-96E9-4BDB-8876-ABAFE1A7FDC9}"/>
              </a:ext>
            </a:extLst>
          </p:cNvPr>
          <p:cNvSpPr txBox="1"/>
          <p:nvPr/>
        </p:nvSpPr>
        <p:spPr>
          <a:xfrm>
            <a:off x="4701199" y="5047862"/>
            <a:ext cx="1457005" cy="16795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entury" panose="02040604050505020304" pitchFamily="18" charset="0"/>
              </a:rPr>
              <a:t>As of 10:00 AM 8/5/2020</a:t>
            </a:r>
          </a:p>
        </p:txBody>
      </p:sp>
    </p:spTree>
    <p:extLst>
      <p:ext uri="{BB962C8B-B14F-4D97-AF65-F5344CB8AC3E}">
        <p14:creationId xmlns:p14="http://schemas.microsoft.com/office/powerpoint/2010/main" val="118036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ED583B-2D68-4810-A6CB-7EA857D2CBE8}"/>
              </a:ext>
            </a:extLst>
          </p:cNvPr>
          <p:cNvSpPr txBox="1"/>
          <p:nvPr/>
        </p:nvSpPr>
        <p:spPr>
          <a:xfrm>
            <a:off x="199746" y="568348"/>
            <a:ext cx="8744505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Century" panose="02040604050505020304" pitchFamily="18" charset="0"/>
              </a:rPr>
              <a:t>Governor Steve Bullock Directives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entury" panose="02040604050505020304" pitchFamily="18" charset="0"/>
              </a:rPr>
              <a:t>Providing For the Mandatory Use of Face Coverings in Certain Settings </a:t>
            </a:r>
            <a:r>
              <a:rPr lang="en-US" dirty="0">
                <a:latin typeface="Century" panose="02040604050505020304" pitchFamily="18" charset="0"/>
                <a:hlinkClick r:id="rId2"/>
              </a:rPr>
              <a:t>https://dphhs.mt.gov/Portals/85/Documents/NewsLetters/MaskDirective.pdf</a:t>
            </a:r>
            <a:endParaRPr lang="en-US" dirty="0">
              <a:latin typeface="Century" panose="020406040505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entury" panose="02040604050505020304" pitchFamily="18" charset="0"/>
              </a:rPr>
              <a:t>Establishing Conditions for Phase Two </a:t>
            </a:r>
            <a:r>
              <a:rPr lang="en-US" sz="1600" dirty="0">
                <a:latin typeface="Century" panose="02040604050505020304" pitchFamily="18" charset="0"/>
                <a:hlinkClick r:id="rId3"/>
              </a:rPr>
              <a:t>https://covid19.mt.gov/Portals/223/Documents/Phase%20Two%20Directive%20with%20Appendices.pdf?ver=2020-05-19-145442-350</a:t>
            </a:r>
            <a:endParaRPr lang="en-US" sz="1600" dirty="0">
              <a:latin typeface="Century" panose="020406040505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49AF0-983B-4B97-BA41-E2EB57964B78}"/>
              </a:ext>
            </a:extLst>
          </p:cNvPr>
          <p:cNvSpPr txBox="1"/>
          <p:nvPr/>
        </p:nvSpPr>
        <p:spPr>
          <a:xfrm>
            <a:off x="199746" y="3419637"/>
            <a:ext cx="812959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Century" panose="02040604050505020304" pitchFamily="18" charset="0"/>
              </a:rPr>
              <a:t>Occupational Safety and Health Administration (OSHA)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entury" panose="02040604050505020304" pitchFamily="18" charset="0"/>
              </a:rPr>
              <a:t>OSHA Guidance on Preparing Workplaces for COVID-19               </a:t>
            </a:r>
            <a:r>
              <a:rPr lang="en-US" sz="1600" dirty="0">
                <a:latin typeface="Century" panose="02040604050505020304" pitchFamily="18" charset="0"/>
                <a:hlinkClick r:id="rId4"/>
              </a:rPr>
              <a:t>https://www.osha.gov/Publications/OSHA3990.pdf</a:t>
            </a:r>
            <a:endParaRPr lang="en-US" sz="1600" dirty="0">
              <a:latin typeface="Century" panose="020406040505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entury" panose="02040604050505020304" pitchFamily="18" charset="0"/>
              </a:rPr>
              <a:t>OSHA Control and Prevention                                                   </a:t>
            </a:r>
            <a:r>
              <a:rPr lang="en-US" sz="1600" dirty="0">
                <a:latin typeface="Century" panose="02040604050505020304" pitchFamily="18" charset="0"/>
                <a:hlinkClick r:id="rId5"/>
              </a:rPr>
              <a:t>https://www.osha.gov/SLTC/covid-19/controlprevention.html </a:t>
            </a:r>
            <a:endParaRPr lang="en-US" sz="16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0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ADF301-3F58-4C81-B167-335532602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447"/>
            <a:ext cx="6121839" cy="2125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3B68C7-2DDD-4177-A698-2741987FD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653" y="1892636"/>
            <a:ext cx="6147347" cy="1751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B9A11B-77E0-4B6A-BC11-A47CC2A6F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021" y="3644162"/>
            <a:ext cx="6189860" cy="16920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C386DA-A243-43C4-BCD7-1E397082F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7458" y="5033718"/>
            <a:ext cx="6293718" cy="18673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B21FDC-A821-4528-8F6F-223F88FF1106}"/>
              </a:ext>
            </a:extLst>
          </p:cNvPr>
          <p:cNvSpPr txBox="1"/>
          <p:nvPr/>
        </p:nvSpPr>
        <p:spPr>
          <a:xfrm>
            <a:off x="228820" y="8416"/>
            <a:ext cx="893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" panose="02040604050505020304" pitchFamily="18" charset="0"/>
                <a:hlinkClick r:id="rId6"/>
              </a:rPr>
              <a:t>https://www.cdc.gov/coronavirus/2019-ncov/images/community/manufacturing-workstations-alignment.png</a:t>
            </a:r>
            <a:endParaRPr lang="en-US" sz="1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16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66832D-4005-4F96-BE01-74D9C4EAC539}"/>
              </a:ext>
            </a:extLst>
          </p:cNvPr>
          <p:cNvSpPr/>
          <p:nvPr/>
        </p:nvSpPr>
        <p:spPr>
          <a:xfrm>
            <a:off x="223222" y="458125"/>
            <a:ext cx="86975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Century" panose="02040604050505020304" pitchFamily="18" charset="0"/>
                <a:cs typeface="Arial" panose="020B0604020202020204" pitchFamily="34" charset="0"/>
              </a:rPr>
              <a:t>Center for Disease Control and Prevention (CDC)-Health</a:t>
            </a:r>
            <a:endParaRPr lang="en-US" sz="900" u="sng" dirty="0">
              <a:latin typeface="Century" panose="020406040505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dirty="0">
                <a:latin typeface="Century" panose="02040604050505020304" pitchFamily="18" charset="0"/>
                <a:cs typeface="Arial" panose="020B0604020202020204" pitchFamily="34" charset="0"/>
              </a:rPr>
              <a:t>Symptoms                                                                            </a:t>
            </a:r>
            <a:r>
              <a:rPr lang="en-US" sz="1600" dirty="0">
                <a:latin typeface="Century" panose="02040604050505020304" pitchFamily="18" charset="0"/>
                <a:cs typeface="Arial" panose="020B0604020202020204" pitchFamily="34" charset="0"/>
                <a:hlinkClick r:id="rId2"/>
              </a:rPr>
              <a:t>https://www.cdc.gov/coronavirus/2019-ncov/symptoms-testing/symptoms.html</a:t>
            </a:r>
            <a:endParaRPr lang="en-US" sz="1600" dirty="0">
              <a:latin typeface="Century" panose="020406040505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dirty="0">
                <a:latin typeface="Century" panose="02040604050505020304" pitchFamily="18" charset="0"/>
                <a:cs typeface="Arial" panose="020B0604020202020204" pitchFamily="34" charset="0"/>
              </a:rPr>
              <a:t>How It Spreads                                    </a:t>
            </a:r>
            <a:r>
              <a:rPr lang="en-US" sz="1600" dirty="0">
                <a:latin typeface="Century" panose="02040604050505020304" pitchFamily="18" charset="0"/>
                <a:cs typeface="Arial" panose="020B0604020202020204" pitchFamily="34" charset="0"/>
              </a:rPr>
              <a:t>                                      </a:t>
            </a:r>
            <a:r>
              <a:rPr lang="en-US" sz="1600" dirty="0">
                <a:latin typeface="Century" panose="02040604050505020304" pitchFamily="18" charset="0"/>
                <a:cs typeface="Arial" panose="020B0604020202020204" pitchFamily="34" charset="0"/>
                <a:hlinkClick r:id="rId3"/>
              </a:rPr>
              <a:t>https://www.cdc.gov/coronavirus/2019-ncov/prevent-getting-sick/how-covid-spreads.html</a:t>
            </a:r>
            <a:endParaRPr lang="en-US" sz="1600" dirty="0">
              <a:latin typeface="Century" panose="020406040505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dirty="0">
                <a:latin typeface="Century" panose="02040604050505020304" pitchFamily="18" charset="0"/>
                <a:cs typeface="Arial" panose="020B0604020202020204" pitchFamily="34" charset="0"/>
              </a:rPr>
              <a:t>When to Quarantine                                      </a:t>
            </a:r>
            <a:r>
              <a:rPr lang="en-US" sz="1600" dirty="0">
                <a:latin typeface="Century" panose="02040604050505020304" pitchFamily="18" charset="0"/>
                <a:cs typeface="Arial" panose="020B0604020202020204" pitchFamily="34" charset="0"/>
                <a:hlinkClick r:id="rId4"/>
              </a:rPr>
              <a:t>https://www.cdc.gov/coronavirus/2019-ncov/if-you-are-sick/quarantine.html?CDC_AA_ refVal=https%3A%2F%2Fwww.cdc.gov%2Fcoronavirus%2F2019-ncov%2Fif-you-are-sick%2Fquarantine-isolation.html</a:t>
            </a:r>
            <a:endParaRPr lang="en-US" sz="1600" dirty="0">
              <a:latin typeface="Century" panose="020406040505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dirty="0">
                <a:latin typeface="Century" panose="02040604050505020304" pitchFamily="18" charset="0"/>
                <a:cs typeface="Arial" panose="020B0604020202020204" pitchFamily="34" charset="0"/>
              </a:rPr>
              <a:t>Community-Related Exposures                                            </a:t>
            </a:r>
            <a:r>
              <a:rPr lang="en-US" sz="1600" dirty="0">
                <a:latin typeface="Century" panose="02040604050505020304" pitchFamily="18" charset="0"/>
                <a:cs typeface="Arial" panose="020B0604020202020204" pitchFamily="34" charset="0"/>
                <a:hlinkClick r:id="rId5"/>
              </a:rPr>
              <a:t>https://www.cdc.gov/coronavirus/2019-ncov/php/public-health-recommendations.html</a:t>
            </a:r>
            <a:endParaRPr lang="en-US" sz="1600" dirty="0">
              <a:latin typeface="Century" panose="020406040505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dirty="0">
                <a:latin typeface="Century" panose="02040604050505020304" pitchFamily="18" charset="0"/>
                <a:cs typeface="Arial" panose="020B0604020202020204" pitchFamily="34" charset="0"/>
              </a:rPr>
              <a:t>Washing Cloth Face Coverings                                                                        </a:t>
            </a:r>
            <a:r>
              <a:rPr lang="en-US" sz="1600" dirty="0">
                <a:latin typeface="Century" panose="02040604050505020304" pitchFamily="18" charset="0"/>
                <a:cs typeface="Arial" panose="020B0604020202020204" pitchFamily="34" charset="0"/>
                <a:hlinkClick r:id="rId6"/>
              </a:rPr>
              <a:t>https://www.cdc.gov/coronavirus/2019-ncov/prevent-getting-sick/how-to-wash-cloth-face-coverings.html</a:t>
            </a:r>
            <a:endParaRPr lang="en-US" sz="1600" dirty="0">
              <a:latin typeface="Century" panose="020406040505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sz="1600" dirty="0">
                <a:latin typeface="Century" panose="02040604050505020304" pitchFamily="18" charset="0"/>
                <a:cs typeface="Arial" panose="020B0604020202020204" pitchFamily="34" charset="0"/>
              </a:rPr>
              <a:t>How to Cope with Job Stress and Build  Resilience During The COVID_19 Pandemic                   </a:t>
            </a:r>
            <a:r>
              <a:rPr lang="en-US" sz="1600" dirty="0">
                <a:latin typeface="Century" panose="02040604050505020304" pitchFamily="18" charset="0"/>
                <a:hlinkClick r:id="rId7"/>
              </a:rPr>
              <a:t>https://www.cdc.gov/coronavirus/2019-ncov/community/mental-health-non-healthcare.html?deliveryName=USCDC_10_4-DM27902</a:t>
            </a:r>
            <a:endParaRPr lang="en-US" sz="1600" dirty="0"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5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F26DF2-39CF-455D-ACF6-382DEFA2BA90}"/>
              </a:ext>
            </a:extLst>
          </p:cNvPr>
          <p:cNvSpPr/>
          <p:nvPr/>
        </p:nvSpPr>
        <p:spPr>
          <a:xfrm>
            <a:off x="225566" y="0"/>
            <a:ext cx="869286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Century" panose="02040604050505020304" pitchFamily="18" charset="0"/>
                <a:cs typeface="Arial" panose="020B0604020202020204" pitchFamily="34" charset="0"/>
              </a:rPr>
              <a:t>Center for Disease Control and Prevention (CDC)- Work</a:t>
            </a:r>
            <a:endParaRPr lang="en-US" sz="1000" u="sng" dirty="0">
              <a:latin typeface="Century" panose="020406040505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latin typeface="Century" panose="02040604050505020304" pitchFamily="18" charset="0"/>
                <a:cs typeface="Arial" panose="020B0604020202020204" pitchFamily="34" charset="0"/>
              </a:rPr>
              <a:t>Guidance for Businesses and Employers                            </a:t>
            </a:r>
            <a:r>
              <a:rPr lang="en-US" sz="1600" dirty="0">
                <a:latin typeface="Century" panose="02040604050505020304" pitchFamily="18" charset="0"/>
                <a:cs typeface="Arial" panose="020B0604020202020204" pitchFamily="34" charset="0"/>
                <a:hlinkClick r:id="rId3"/>
              </a:rPr>
              <a:t>https://www.cdc.gov/coronavirus/2019-ncov/community/guidance-business-response.html</a:t>
            </a:r>
            <a:endParaRPr lang="en-US" sz="1600" dirty="0">
              <a:latin typeface="Century" panose="02040604050505020304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latin typeface="Century" panose="02040604050505020304" pitchFamily="18" charset="0"/>
                <a:cs typeface="Arial" panose="020B0604020202020204" pitchFamily="34" charset="0"/>
              </a:rPr>
              <a:t>Cleaning and Disinfection for Community Facilities               </a:t>
            </a:r>
            <a:r>
              <a:rPr lang="en-US" sz="1600" dirty="0">
                <a:latin typeface="Century" panose="02040604050505020304" pitchFamily="18" charset="0"/>
                <a:hlinkClick r:id="rId4"/>
              </a:rPr>
              <a:t>https://www.cdc.gov/coronavirus/2019-ncov/community/organizations/cleaning-disinfection.html</a:t>
            </a:r>
            <a:endParaRPr lang="en-US" sz="1600" dirty="0">
              <a:latin typeface="Century" panose="02040604050505020304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latin typeface="Century" panose="02040604050505020304" pitchFamily="18" charset="0"/>
                <a:cs typeface="Arial" panose="020B0604020202020204" pitchFamily="34" charset="0"/>
              </a:rPr>
              <a:t>Ending Home Isolation                                                         </a:t>
            </a:r>
            <a:r>
              <a:rPr lang="en-US" sz="1600" dirty="0">
                <a:latin typeface="Century" panose="02040604050505020304" pitchFamily="18" charset="0"/>
                <a:hlinkClick r:id="rId5"/>
              </a:rPr>
              <a:t>https://www.cdc.gov/coronavirus/2019-ncov/hcp/disposition-in-home-patients.html</a:t>
            </a:r>
            <a:endParaRPr lang="en-US" sz="1600" dirty="0">
              <a:latin typeface="Century" panose="02040604050505020304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latin typeface="Century" panose="02040604050505020304" pitchFamily="18" charset="0"/>
                <a:cs typeface="Arial" panose="020B0604020202020204" pitchFamily="34" charset="0"/>
              </a:rPr>
              <a:t>Return-to-Work Criteria                                                 </a:t>
            </a:r>
            <a:r>
              <a:rPr lang="en-US" sz="1600" dirty="0">
                <a:latin typeface="Century" panose="02040604050505020304" pitchFamily="18" charset="0"/>
                <a:hlinkClick r:id="rId6"/>
              </a:rPr>
              <a:t>https://www.cdc.gov/coronavirus/2019-ncov/hcp/return-to-work.html</a:t>
            </a:r>
            <a:endParaRPr lang="en-US" sz="1600" dirty="0">
              <a:latin typeface="Century" panose="02040604050505020304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latin typeface="Century" panose="02040604050505020304" pitchFamily="18" charset="0"/>
                <a:cs typeface="Arial" panose="020B0604020202020204" pitchFamily="34" charset="0"/>
              </a:rPr>
              <a:t>Critical Workers                                                               </a:t>
            </a:r>
            <a:r>
              <a:rPr lang="en-US" sz="1600" dirty="0">
                <a:latin typeface="Century" panose="02040604050505020304" pitchFamily="18" charset="0"/>
                <a:hlinkClick r:id="rId7"/>
              </a:rPr>
              <a:t>https://www.cdc.gov/coronavirus/2019-ncov/community/critical-workers/implementing-safety-practices.html</a:t>
            </a:r>
            <a:endParaRPr lang="en-US" sz="1600" dirty="0">
              <a:latin typeface="Century" panose="02040604050505020304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latin typeface="Century" panose="02040604050505020304" pitchFamily="18" charset="0"/>
                <a:cs typeface="Arial" panose="020B0604020202020204" pitchFamily="34" charset="0"/>
              </a:rPr>
              <a:t>Employer Information for Office Buildings           </a:t>
            </a:r>
            <a:r>
              <a:rPr lang="en-US" sz="1600" dirty="0">
                <a:latin typeface="Century" panose="02040604050505020304" pitchFamily="18" charset="0"/>
                <a:hlinkClick r:id="rId8"/>
              </a:rPr>
              <a:t>https://www.cdc.gov/coronavirus/2019-ncov/community/office-buildings.html</a:t>
            </a:r>
            <a:endParaRPr lang="en-US" sz="1600" dirty="0">
              <a:latin typeface="Century" panose="02040604050505020304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latin typeface="Century" panose="02040604050505020304" pitchFamily="18" charset="0"/>
                <a:cs typeface="Arial" panose="020B0604020202020204" pitchFamily="34" charset="0"/>
              </a:rPr>
              <a:t>Frequently Asked Questions                                     </a:t>
            </a:r>
            <a:r>
              <a:rPr lang="en-US" sz="1600" dirty="0">
                <a:latin typeface="Century" panose="02040604050505020304" pitchFamily="18" charset="0"/>
                <a:hlinkClick r:id="rId9"/>
              </a:rPr>
              <a:t>https://www.cdc.gov/coronavirus/2019-ncov/community/general-business-faq.html#Suspected-or-Confirmed-Cases-of-COVID-19-in-the-Workplace</a:t>
            </a:r>
            <a:endParaRPr lang="en-US" sz="1600" dirty="0">
              <a:latin typeface="Century" panose="02040604050505020304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latin typeface="Century" panose="02040604050505020304" pitchFamily="18" charset="0"/>
                <a:cs typeface="Arial" panose="020B0604020202020204" pitchFamily="34" charset="0"/>
              </a:rPr>
              <a:t>Print Resources                                                      </a:t>
            </a:r>
            <a:r>
              <a:rPr lang="en-US" sz="1600" dirty="0">
                <a:latin typeface="Century" panose="02040604050505020304" pitchFamily="18" charset="0"/>
                <a:hlinkClick r:id="rId10"/>
              </a:rPr>
              <a:t>https://www.cdc.gov/coronavirus/2019-ncov/communication/print-resources .</a:t>
            </a:r>
            <a:r>
              <a:rPr lang="en-US" sz="1600" dirty="0" err="1">
                <a:latin typeface="Century" panose="02040604050505020304" pitchFamily="18" charset="0"/>
                <a:hlinkClick r:id="rId10"/>
              </a:rPr>
              <a:t>html?Sort</a:t>
            </a:r>
            <a:r>
              <a:rPr lang="en-US" sz="1600" dirty="0">
                <a:latin typeface="Century" panose="02040604050505020304" pitchFamily="18" charset="0"/>
                <a:hlinkClick r:id="rId10"/>
              </a:rPr>
              <a:t>=Date%3A%3Adesc</a:t>
            </a:r>
            <a:endParaRPr lang="en-US" sz="16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2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8C18CF-6808-42BE-90C8-1C1017EF6B46}"/>
              </a:ext>
            </a:extLst>
          </p:cNvPr>
          <p:cNvSpPr txBox="1"/>
          <p:nvPr/>
        </p:nvSpPr>
        <p:spPr>
          <a:xfrm>
            <a:off x="457200" y="179837"/>
            <a:ext cx="822959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entury" panose="02040604050505020304" pitchFamily="18" charset="0"/>
              </a:rPr>
              <a:t>US Equal Employment Opportunity Commission Guidance </a:t>
            </a:r>
            <a:r>
              <a:rPr lang="en-US" sz="1600" dirty="0">
                <a:latin typeface="Century" panose="02040604050505020304" pitchFamily="18" charset="0"/>
                <a:hlinkClick r:id="rId2"/>
              </a:rPr>
              <a:t>https://www.eeoc.gov/wysk/what-you-should-know-about-covid-19-and-ada-rehabilitation-act-and-other-eeo-laws</a:t>
            </a:r>
            <a:r>
              <a:rPr lang="en-US" sz="1600" dirty="0">
                <a:latin typeface="Century" panose="02040604050505020304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entury" panose="02040604050505020304" pitchFamily="18" charset="0"/>
              </a:rPr>
              <a:t>Disinfectants for Use Against SARS-CoV-2 (COVID-19) </a:t>
            </a:r>
            <a:r>
              <a:rPr lang="en-US" sz="1600" dirty="0">
                <a:latin typeface="Century" panose="02040604050505020304" pitchFamily="18" charset="0"/>
                <a:hlinkClick r:id="rId3"/>
              </a:rPr>
              <a:t>https://www.epa.gov/pesticide-registration/list-n-disinfectants-use-against-sars-cov-2-covid-19</a:t>
            </a:r>
            <a:endParaRPr lang="en-US" sz="1600" dirty="0">
              <a:latin typeface="Century" panose="020406040505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entury" panose="02040604050505020304" pitchFamily="18" charset="0"/>
              </a:rPr>
              <a:t>Recommendations for Use of Cloth or Disposable Face Coverings (COVID-19)</a:t>
            </a:r>
            <a:r>
              <a:rPr lang="en-US" sz="1600" dirty="0">
                <a:latin typeface="Century" panose="02040604050505020304" pitchFamily="18" charset="0"/>
                <a:hlinkClick r:id="rId4"/>
              </a:rPr>
              <a:t> https://acoem.org/acoem/media/PDF-Library/COVID-19-ACOEM-Recommendations-Regarding-Use-of-Face-Coverings-in-the-Workplace-4-10-2020.pdf</a:t>
            </a:r>
            <a:endParaRPr lang="en-US" sz="1600" dirty="0">
              <a:latin typeface="Century" panose="020406040505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entury" panose="02040604050505020304" pitchFamily="18" charset="0"/>
              </a:rPr>
              <a:t>FAQs: The ADA, Small Business and Face Mask Policies </a:t>
            </a:r>
            <a:r>
              <a:rPr lang="en-US" sz="1600" dirty="0">
                <a:latin typeface="Century" panose="02040604050505020304" pitchFamily="18" charset="0"/>
                <a:hlinkClick r:id="rId5"/>
              </a:rPr>
              <a:t>https://www.gpadacenter.org/faqs-ada-small-business-and-face-mask-policies</a:t>
            </a:r>
            <a:endParaRPr lang="en-US" sz="1600" dirty="0">
              <a:latin typeface="Century" panose="020406040505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entury" panose="02040604050505020304" pitchFamily="18" charset="0"/>
              </a:rPr>
              <a:t>Job Accommodation Network (JAN) Accommodation and Compliance (COVID-19) </a:t>
            </a:r>
            <a:r>
              <a:rPr lang="en-US" sz="1600" dirty="0">
                <a:latin typeface="Century" panose="02040604050505020304" pitchFamily="18" charset="0"/>
                <a:hlinkClick r:id="rId6"/>
              </a:rPr>
              <a:t>https://askjan.org/topics/COVID-19.cfm</a:t>
            </a:r>
            <a:endParaRPr lang="en-US" sz="1600" dirty="0">
              <a:latin typeface="Century" panose="020406040505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entury" panose="02040604050505020304" pitchFamily="18" charset="0"/>
              </a:rPr>
              <a:t>American Industrial Hygiene Association Reopening: Guidance for General Office Settings                                                                                                               </a:t>
            </a:r>
            <a:r>
              <a:rPr lang="en-US" sz="1600" dirty="0">
                <a:latin typeface="Century" panose="02040604050505020304" pitchFamily="18" charset="0"/>
                <a:hlinkClick r:id="rId7"/>
              </a:rPr>
              <a:t>https://aiha-assets.sfo2.digitaloceanspaces.com/AIHA/resources /</a:t>
            </a:r>
            <a:r>
              <a:rPr lang="en-US" sz="1600" dirty="0" err="1">
                <a:latin typeface="Century" panose="02040604050505020304" pitchFamily="18" charset="0"/>
                <a:hlinkClick r:id="rId7"/>
              </a:rPr>
              <a:t>GuidanceDocum</a:t>
            </a:r>
            <a:r>
              <a:rPr lang="en-US" sz="1600" dirty="0">
                <a:latin typeface="Century" panose="02040604050505020304" pitchFamily="18" charset="0"/>
                <a:hlinkClick r:id="rId7"/>
              </a:rPr>
              <a:t> </a:t>
            </a:r>
            <a:r>
              <a:rPr lang="en-US" sz="1600" dirty="0" err="1">
                <a:latin typeface="Century" panose="02040604050505020304" pitchFamily="18" charset="0"/>
                <a:hlinkClick r:id="rId7"/>
              </a:rPr>
              <a:t>ents</a:t>
            </a:r>
            <a:r>
              <a:rPr lang="en-US" sz="1600" dirty="0">
                <a:latin typeface="Century" panose="02040604050505020304" pitchFamily="18" charset="0"/>
                <a:hlinkClick r:id="rId7"/>
              </a:rPr>
              <a:t>/Reopening-Guidance-for-General-Office-Settings_  GuidanceDocument.pdf</a:t>
            </a:r>
            <a:endParaRPr lang="en-US" sz="1600" dirty="0">
              <a:latin typeface="Century" panose="020406040505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entury" panose="02040604050505020304" pitchFamily="18" charset="0"/>
              </a:rPr>
              <a:t>American Society of Heating, Refrigeration and Air-Conditioning Engineers (ASHRAE) Statements on Relationship Between COVID-19 and HVAC in Buildings                                        </a:t>
            </a:r>
            <a:r>
              <a:rPr lang="en-US" sz="1600" dirty="0">
                <a:latin typeface="Century" panose="02040604050505020304" pitchFamily="18" charset="0"/>
                <a:hlinkClick r:id="rId8"/>
              </a:rPr>
              <a:t>https://www.ashrae.org/about/news/2020/ashrae-issues-statements-on-relationship-between-covid-19-and-hvac-in-buildings</a:t>
            </a:r>
            <a:endParaRPr lang="en-US" sz="1600" dirty="0">
              <a:latin typeface="Century" panose="020406040505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95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AF5A0F-0C0A-414C-86D8-26599298B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1758"/>
            <a:ext cx="6048375" cy="1905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43A42D-BF25-4553-B4AF-B03CAC0B0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28" y="795910"/>
            <a:ext cx="5706364" cy="16718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989AAA-0997-460E-892B-3D4B4E70D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636" y="3762704"/>
            <a:ext cx="5706364" cy="1791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05EECD-3E1E-45B3-AC60-3FC3D1C09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81848"/>
            <a:ext cx="5334464" cy="15906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925A3F-3054-4273-8291-569965A26E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92"/>
            <a:ext cx="6906589" cy="962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065F98-B504-4338-A4B0-6DF973B4F3B1}"/>
              </a:ext>
            </a:extLst>
          </p:cNvPr>
          <p:cNvSpPr txBox="1"/>
          <p:nvPr/>
        </p:nvSpPr>
        <p:spPr>
          <a:xfrm>
            <a:off x="65808" y="1107689"/>
            <a:ext cx="3228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https://www.cdc.gov/coronavirus/2019-ncov/downloads/cloth-face-covering.pdf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079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38CEDF493CC748B4725B435F159C49" ma:contentTypeVersion="15" ma:contentTypeDescription="Create a new document." ma:contentTypeScope="" ma:versionID="a03eb9403c0db61bf78aac0004f49036">
  <xsd:schema xmlns:xsd="http://www.w3.org/2001/XMLSchema" xmlns:xs="http://www.w3.org/2001/XMLSchema" xmlns:p="http://schemas.microsoft.com/office/2006/metadata/properties" xmlns:ns1="http://schemas.microsoft.com/sharepoint/v3" xmlns:ns3="139f5430-c13e-4b1b-9ae6-8729962f6dd1" xmlns:ns4="b4735f16-632a-49f4-8716-20b21e7733d6" targetNamespace="http://schemas.microsoft.com/office/2006/metadata/properties" ma:root="true" ma:fieldsID="db7381625a52eec93b2c339d6beec809" ns1:_="" ns3:_="" ns4:_="">
    <xsd:import namespace="http://schemas.microsoft.com/sharepoint/v3"/>
    <xsd:import namespace="139f5430-c13e-4b1b-9ae6-8729962f6dd1"/>
    <xsd:import namespace="b4735f16-632a-49f4-8716-20b21e7733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9f5430-c13e-4b1b-9ae6-8729962f6d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35f16-632a-49f4-8716-20b21e7733d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2E59E4-1546-4CA4-A697-C198F3C30BA2}">
  <ds:schemaRefs>
    <ds:schemaRef ds:uri="http://www.w3.org/XML/1998/namespace"/>
    <ds:schemaRef ds:uri="http://purl.org/dc/dcmitype/"/>
    <ds:schemaRef ds:uri="b4735f16-632a-49f4-8716-20b21e7733d6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terms/"/>
    <ds:schemaRef ds:uri="139f5430-c13e-4b1b-9ae6-8729962f6dd1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16C94AE-53E0-4B03-954D-7EE3461869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782821-047C-4351-BEBD-6205062661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39f5430-c13e-4b1b-9ae6-8729962f6dd1"/>
    <ds:schemaRef ds:uri="b4735f16-632a-49f4-8716-20b21e7733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761</Words>
  <Application>Microsoft Office PowerPoint</Application>
  <PresentationFormat>On-screen Show (4:3)</PresentationFormat>
  <Paragraphs>40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Bradford, Rebecca</dc:creator>
  <cp:lastModifiedBy>Haskins, Chalary</cp:lastModifiedBy>
  <cp:revision>36</cp:revision>
  <dcterms:created xsi:type="dcterms:W3CDTF">2020-07-22T16:20:22Z</dcterms:created>
  <dcterms:modified xsi:type="dcterms:W3CDTF">2020-08-05T21:34:12Z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0x0101009F38CEDF493CC748B4725B435F159C49</vt:lpwstr>
  </property>
</Properties>
</file>