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88" r:id="rId4"/>
    <p:sldId id="560" r:id="rId5"/>
    <p:sldId id="577" r:id="rId6"/>
    <p:sldId id="581" r:id="rId7"/>
    <p:sldId id="580" r:id="rId8"/>
    <p:sldId id="582" r:id="rId9"/>
    <p:sldId id="579" r:id="rId10"/>
    <p:sldId id="578" r:id="rId11"/>
    <p:sldId id="568" r:id="rId12"/>
    <p:sldId id="570" r:id="rId13"/>
    <p:sldId id="571" r:id="rId14"/>
    <p:sldId id="574" r:id="rId15"/>
    <p:sldId id="528" r:id="rId16"/>
    <p:sldId id="3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ECE"/>
    <a:srgbClr val="5B9BD5"/>
    <a:srgbClr val="DEE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40" autoAdjust="0"/>
  </p:normalViewPr>
  <p:slideViewPr>
    <p:cSldViewPr snapToGrid="0">
      <p:cViewPr varScale="1">
        <p:scale>
          <a:sx n="91" d="100"/>
          <a:sy n="91" d="100"/>
        </p:scale>
        <p:origin x="78" y="25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US</c:v>
                </c:pt>
              </c:strCache>
            </c:strRef>
          </c:tx>
          <c:spPr>
            <a:ln w="47625" cap="rnd">
              <a:solidFill>
                <a:srgbClr val="C00000"/>
              </a:solidFill>
              <a:round/>
            </a:ln>
            <a:effectLst/>
          </c:spPr>
          <c:marker>
            <c:symbol val="none"/>
          </c:marker>
          <c:cat>
            <c:numRef>
              <c:f>Sheet1!$A$2:$A$256</c:f>
              <c:numCache>
                <c:formatCode>General</c:formatCode>
                <c:ptCount val="255"/>
                <c:pt idx="0">
                  <c:v>2000</c:v>
                </c:pt>
                <c:pt idx="12">
                  <c:v>2001</c:v>
                </c:pt>
                <c:pt idx="24">
                  <c:v>2002</c:v>
                </c:pt>
                <c:pt idx="36">
                  <c:v>2003</c:v>
                </c:pt>
                <c:pt idx="48">
                  <c:v>2004</c:v>
                </c:pt>
                <c:pt idx="60">
                  <c:v>2005</c:v>
                </c:pt>
                <c:pt idx="72">
                  <c:v>2006</c:v>
                </c:pt>
                <c:pt idx="84">
                  <c:v>2007</c:v>
                </c:pt>
                <c:pt idx="96">
                  <c:v>2008</c:v>
                </c:pt>
                <c:pt idx="108">
                  <c:v>2009</c:v>
                </c:pt>
                <c:pt idx="120">
                  <c:v>2010</c:v>
                </c:pt>
                <c:pt idx="132">
                  <c:v>2011</c:v>
                </c:pt>
                <c:pt idx="144">
                  <c:v>2012</c:v>
                </c:pt>
                <c:pt idx="156">
                  <c:v>2013</c:v>
                </c:pt>
                <c:pt idx="168">
                  <c:v>2014</c:v>
                </c:pt>
                <c:pt idx="180">
                  <c:v>2015</c:v>
                </c:pt>
                <c:pt idx="192">
                  <c:v>2016</c:v>
                </c:pt>
                <c:pt idx="204">
                  <c:v>2017</c:v>
                </c:pt>
                <c:pt idx="216">
                  <c:v>2018</c:v>
                </c:pt>
                <c:pt idx="228">
                  <c:v>2019</c:v>
                </c:pt>
                <c:pt idx="240">
                  <c:v>2020</c:v>
                </c:pt>
                <c:pt idx="252">
                  <c:v>2021</c:v>
                </c:pt>
              </c:numCache>
            </c:numRef>
          </c:cat>
          <c:val>
            <c:numRef>
              <c:f>Sheet1!$C$2:$C$256</c:f>
              <c:numCache>
                <c:formatCode>0.0%</c:formatCode>
                <c:ptCount val="255"/>
                <c:pt idx="0">
                  <c:v>0.04</c:v>
                </c:pt>
                <c:pt idx="1">
                  <c:v>4.0999999999999995E-2</c:v>
                </c:pt>
                <c:pt idx="2">
                  <c:v>0.04</c:v>
                </c:pt>
                <c:pt idx="3">
                  <c:v>3.7999999999999999E-2</c:v>
                </c:pt>
                <c:pt idx="4">
                  <c:v>0.04</c:v>
                </c:pt>
                <c:pt idx="5">
                  <c:v>0.04</c:v>
                </c:pt>
                <c:pt idx="6">
                  <c:v>0.04</c:v>
                </c:pt>
                <c:pt idx="7">
                  <c:v>4.0999999999999995E-2</c:v>
                </c:pt>
                <c:pt idx="8">
                  <c:v>3.9E-2</c:v>
                </c:pt>
                <c:pt idx="9">
                  <c:v>3.9E-2</c:v>
                </c:pt>
                <c:pt idx="10">
                  <c:v>3.9E-2</c:v>
                </c:pt>
                <c:pt idx="11">
                  <c:v>3.9E-2</c:v>
                </c:pt>
                <c:pt idx="12">
                  <c:v>4.2000000000000003E-2</c:v>
                </c:pt>
                <c:pt idx="13">
                  <c:v>4.2000000000000003E-2</c:v>
                </c:pt>
                <c:pt idx="14">
                  <c:v>4.2999999999999997E-2</c:v>
                </c:pt>
                <c:pt idx="15">
                  <c:v>4.4000000000000004E-2</c:v>
                </c:pt>
                <c:pt idx="16">
                  <c:v>4.2999999999999997E-2</c:v>
                </c:pt>
                <c:pt idx="17">
                  <c:v>4.4999999999999998E-2</c:v>
                </c:pt>
                <c:pt idx="18">
                  <c:v>4.5999999999999999E-2</c:v>
                </c:pt>
                <c:pt idx="19">
                  <c:v>4.9000000000000002E-2</c:v>
                </c:pt>
                <c:pt idx="20">
                  <c:v>0.05</c:v>
                </c:pt>
                <c:pt idx="21">
                  <c:v>5.2999999999999999E-2</c:v>
                </c:pt>
                <c:pt idx="22">
                  <c:v>5.5E-2</c:v>
                </c:pt>
                <c:pt idx="23">
                  <c:v>5.7000000000000002E-2</c:v>
                </c:pt>
                <c:pt idx="24">
                  <c:v>5.7000000000000002E-2</c:v>
                </c:pt>
                <c:pt idx="25">
                  <c:v>5.7000000000000002E-2</c:v>
                </c:pt>
                <c:pt idx="26">
                  <c:v>5.7000000000000002E-2</c:v>
                </c:pt>
                <c:pt idx="27">
                  <c:v>5.9000000000000004E-2</c:v>
                </c:pt>
                <c:pt idx="28">
                  <c:v>5.7999999999999996E-2</c:v>
                </c:pt>
                <c:pt idx="29">
                  <c:v>5.7999999999999996E-2</c:v>
                </c:pt>
                <c:pt idx="30">
                  <c:v>5.7999999999999996E-2</c:v>
                </c:pt>
                <c:pt idx="31">
                  <c:v>5.7000000000000002E-2</c:v>
                </c:pt>
                <c:pt idx="32">
                  <c:v>5.7000000000000002E-2</c:v>
                </c:pt>
                <c:pt idx="33">
                  <c:v>5.7000000000000002E-2</c:v>
                </c:pt>
                <c:pt idx="34">
                  <c:v>5.9000000000000004E-2</c:v>
                </c:pt>
                <c:pt idx="35">
                  <c:v>0.06</c:v>
                </c:pt>
                <c:pt idx="36">
                  <c:v>5.7999999999999996E-2</c:v>
                </c:pt>
                <c:pt idx="37">
                  <c:v>5.9000000000000004E-2</c:v>
                </c:pt>
                <c:pt idx="38">
                  <c:v>5.9000000000000004E-2</c:v>
                </c:pt>
                <c:pt idx="39">
                  <c:v>0.06</c:v>
                </c:pt>
                <c:pt idx="40">
                  <c:v>6.0999999999999999E-2</c:v>
                </c:pt>
                <c:pt idx="41">
                  <c:v>6.3E-2</c:v>
                </c:pt>
                <c:pt idx="42">
                  <c:v>6.2E-2</c:v>
                </c:pt>
                <c:pt idx="43">
                  <c:v>6.0999999999999999E-2</c:v>
                </c:pt>
                <c:pt idx="44">
                  <c:v>6.0999999999999999E-2</c:v>
                </c:pt>
                <c:pt idx="45">
                  <c:v>0.06</c:v>
                </c:pt>
                <c:pt idx="46">
                  <c:v>5.7999999999999996E-2</c:v>
                </c:pt>
                <c:pt idx="47">
                  <c:v>5.7000000000000002E-2</c:v>
                </c:pt>
                <c:pt idx="48">
                  <c:v>5.7000000000000002E-2</c:v>
                </c:pt>
                <c:pt idx="49">
                  <c:v>5.5999999999999994E-2</c:v>
                </c:pt>
                <c:pt idx="50">
                  <c:v>5.7999999999999996E-2</c:v>
                </c:pt>
                <c:pt idx="51">
                  <c:v>5.5999999999999994E-2</c:v>
                </c:pt>
                <c:pt idx="52">
                  <c:v>5.5999999999999994E-2</c:v>
                </c:pt>
                <c:pt idx="53">
                  <c:v>5.5999999999999994E-2</c:v>
                </c:pt>
                <c:pt idx="54">
                  <c:v>5.5E-2</c:v>
                </c:pt>
                <c:pt idx="55">
                  <c:v>5.4000000000000006E-2</c:v>
                </c:pt>
                <c:pt idx="56">
                  <c:v>5.4000000000000006E-2</c:v>
                </c:pt>
                <c:pt idx="57">
                  <c:v>5.5E-2</c:v>
                </c:pt>
                <c:pt idx="58">
                  <c:v>5.4000000000000006E-2</c:v>
                </c:pt>
                <c:pt idx="59">
                  <c:v>5.4000000000000006E-2</c:v>
                </c:pt>
                <c:pt idx="60">
                  <c:v>5.2999999999999999E-2</c:v>
                </c:pt>
                <c:pt idx="61">
                  <c:v>5.4000000000000006E-2</c:v>
                </c:pt>
                <c:pt idx="62">
                  <c:v>5.2000000000000005E-2</c:v>
                </c:pt>
                <c:pt idx="63">
                  <c:v>5.2000000000000005E-2</c:v>
                </c:pt>
                <c:pt idx="64">
                  <c:v>5.0999999999999997E-2</c:v>
                </c:pt>
                <c:pt idx="65">
                  <c:v>0.05</c:v>
                </c:pt>
                <c:pt idx="66">
                  <c:v>0.05</c:v>
                </c:pt>
                <c:pt idx="67">
                  <c:v>4.9000000000000002E-2</c:v>
                </c:pt>
                <c:pt idx="68">
                  <c:v>0.05</c:v>
                </c:pt>
                <c:pt idx="69">
                  <c:v>0.05</c:v>
                </c:pt>
                <c:pt idx="70">
                  <c:v>0.05</c:v>
                </c:pt>
                <c:pt idx="71">
                  <c:v>4.9000000000000002E-2</c:v>
                </c:pt>
                <c:pt idx="72">
                  <c:v>4.7E-2</c:v>
                </c:pt>
                <c:pt idx="73">
                  <c:v>4.8000000000000001E-2</c:v>
                </c:pt>
                <c:pt idx="74">
                  <c:v>4.7E-2</c:v>
                </c:pt>
                <c:pt idx="75">
                  <c:v>4.7E-2</c:v>
                </c:pt>
                <c:pt idx="76">
                  <c:v>4.5999999999999999E-2</c:v>
                </c:pt>
                <c:pt idx="77">
                  <c:v>4.5999999999999999E-2</c:v>
                </c:pt>
                <c:pt idx="78">
                  <c:v>4.7E-2</c:v>
                </c:pt>
                <c:pt idx="79">
                  <c:v>4.7E-2</c:v>
                </c:pt>
                <c:pt idx="80">
                  <c:v>4.4999999999999998E-2</c:v>
                </c:pt>
                <c:pt idx="81">
                  <c:v>4.4000000000000004E-2</c:v>
                </c:pt>
                <c:pt idx="82">
                  <c:v>4.4999999999999998E-2</c:v>
                </c:pt>
                <c:pt idx="83">
                  <c:v>4.4000000000000004E-2</c:v>
                </c:pt>
                <c:pt idx="84">
                  <c:v>4.5999999999999999E-2</c:v>
                </c:pt>
                <c:pt idx="85">
                  <c:v>4.4999999999999998E-2</c:v>
                </c:pt>
                <c:pt idx="86">
                  <c:v>4.4000000000000004E-2</c:v>
                </c:pt>
                <c:pt idx="87">
                  <c:v>4.4999999999999998E-2</c:v>
                </c:pt>
                <c:pt idx="88">
                  <c:v>4.4000000000000004E-2</c:v>
                </c:pt>
                <c:pt idx="89">
                  <c:v>4.5999999999999999E-2</c:v>
                </c:pt>
                <c:pt idx="90">
                  <c:v>4.7E-2</c:v>
                </c:pt>
                <c:pt idx="91">
                  <c:v>4.5999999999999999E-2</c:v>
                </c:pt>
                <c:pt idx="92">
                  <c:v>4.7E-2</c:v>
                </c:pt>
                <c:pt idx="93">
                  <c:v>4.7E-2</c:v>
                </c:pt>
                <c:pt idx="94">
                  <c:v>4.7E-2</c:v>
                </c:pt>
                <c:pt idx="95">
                  <c:v>0.05</c:v>
                </c:pt>
                <c:pt idx="96">
                  <c:v>0.05</c:v>
                </c:pt>
                <c:pt idx="97">
                  <c:v>4.9000000000000002E-2</c:v>
                </c:pt>
                <c:pt idx="98">
                  <c:v>5.0999999999999997E-2</c:v>
                </c:pt>
                <c:pt idx="99">
                  <c:v>0.05</c:v>
                </c:pt>
                <c:pt idx="100">
                  <c:v>5.4000000000000006E-2</c:v>
                </c:pt>
                <c:pt idx="101">
                  <c:v>5.5999999999999994E-2</c:v>
                </c:pt>
                <c:pt idx="102">
                  <c:v>5.7999999999999996E-2</c:v>
                </c:pt>
                <c:pt idx="103">
                  <c:v>6.0999999999999999E-2</c:v>
                </c:pt>
                <c:pt idx="104">
                  <c:v>6.0999999999999999E-2</c:v>
                </c:pt>
                <c:pt idx="105">
                  <c:v>6.5000000000000002E-2</c:v>
                </c:pt>
                <c:pt idx="106">
                  <c:v>6.8000000000000005E-2</c:v>
                </c:pt>
                <c:pt idx="107">
                  <c:v>7.2999999999999995E-2</c:v>
                </c:pt>
                <c:pt idx="108">
                  <c:v>7.8E-2</c:v>
                </c:pt>
                <c:pt idx="109">
                  <c:v>8.3000000000000004E-2</c:v>
                </c:pt>
                <c:pt idx="110">
                  <c:v>8.6999999999999994E-2</c:v>
                </c:pt>
                <c:pt idx="111">
                  <c:v>0.09</c:v>
                </c:pt>
                <c:pt idx="112">
                  <c:v>9.4E-2</c:v>
                </c:pt>
                <c:pt idx="113">
                  <c:v>9.5000000000000001E-2</c:v>
                </c:pt>
                <c:pt idx="114">
                  <c:v>9.5000000000000001E-2</c:v>
                </c:pt>
                <c:pt idx="115">
                  <c:v>9.6000000000000002E-2</c:v>
                </c:pt>
                <c:pt idx="116">
                  <c:v>9.8000000000000004E-2</c:v>
                </c:pt>
                <c:pt idx="117">
                  <c:v>0.1</c:v>
                </c:pt>
                <c:pt idx="118">
                  <c:v>9.9000000000000005E-2</c:v>
                </c:pt>
                <c:pt idx="119">
                  <c:v>9.9000000000000005E-2</c:v>
                </c:pt>
                <c:pt idx="120">
                  <c:v>9.8000000000000004E-2</c:v>
                </c:pt>
                <c:pt idx="121">
                  <c:v>9.8000000000000004E-2</c:v>
                </c:pt>
                <c:pt idx="122">
                  <c:v>9.9000000000000005E-2</c:v>
                </c:pt>
                <c:pt idx="123">
                  <c:v>9.9000000000000005E-2</c:v>
                </c:pt>
                <c:pt idx="124">
                  <c:v>9.6000000000000002E-2</c:v>
                </c:pt>
                <c:pt idx="125">
                  <c:v>9.4E-2</c:v>
                </c:pt>
                <c:pt idx="126">
                  <c:v>9.4E-2</c:v>
                </c:pt>
                <c:pt idx="127">
                  <c:v>9.5000000000000001E-2</c:v>
                </c:pt>
                <c:pt idx="128">
                  <c:v>9.5000000000000001E-2</c:v>
                </c:pt>
                <c:pt idx="129">
                  <c:v>9.4E-2</c:v>
                </c:pt>
                <c:pt idx="130">
                  <c:v>9.8000000000000004E-2</c:v>
                </c:pt>
                <c:pt idx="131">
                  <c:v>9.3000000000000013E-2</c:v>
                </c:pt>
                <c:pt idx="132">
                  <c:v>9.0999999999999998E-2</c:v>
                </c:pt>
                <c:pt idx="133">
                  <c:v>0.09</c:v>
                </c:pt>
                <c:pt idx="134">
                  <c:v>0.09</c:v>
                </c:pt>
                <c:pt idx="135">
                  <c:v>9.0999999999999998E-2</c:v>
                </c:pt>
                <c:pt idx="136">
                  <c:v>0.09</c:v>
                </c:pt>
                <c:pt idx="137">
                  <c:v>9.0999999999999998E-2</c:v>
                </c:pt>
                <c:pt idx="138">
                  <c:v>0.09</c:v>
                </c:pt>
                <c:pt idx="139">
                  <c:v>0.09</c:v>
                </c:pt>
                <c:pt idx="140">
                  <c:v>0.09</c:v>
                </c:pt>
                <c:pt idx="141">
                  <c:v>8.8000000000000009E-2</c:v>
                </c:pt>
                <c:pt idx="142">
                  <c:v>8.5999999999999993E-2</c:v>
                </c:pt>
                <c:pt idx="143">
                  <c:v>8.5000000000000006E-2</c:v>
                </c:pt>
                <c:pt idx="144">
                  <c:v>8.3000000000000004E-2</c:v>
                </c:pt>
                <c:pt idx="145">
                  <c:v>8.3000000000000004E-2</c:v>
                </c:pt>
                <c:pt idx="146">
                  <c:v>8.199999999999999E-2</c:v>
                </c:pt>
                <c:pt idx="147">
                  <c:v>8.199999999999999E-2</c:v>
                </c:pt>
                <c:pt idx="148">
                  <c:v>8.199999999999999E-2</c:v>
                </c:pt>
                <c:pt idx="149">
                  <c:v>8.199999999999999E-2</c:v>
                </c:pt>
                <c:pt idx="150">
                  <c:v>8.199999999999999E-2</c:v>
                </c:pt>
                <c:pt idx="151">
                  <c:v>8.1000000000000003E-2</c:v>
                </c:pt>
                <c:pt idx="152">
                  <c:v>7.8E-2</c:v>
                </c:pt>
                <c:pt idx="153">
                  <c:v>7.8E-2</c:v>
                </c:pt>
                <c:pt idx="154">
                  <c:v>7.6999999999999999E-2</c:v>
                </c:pt>
                <c:pt idx="155">
                  <c:v>7.9000000000000001E-2</c:v>
                </c:pt>
                <c:pt idx="156">
                  <c:v>0.08</c:v>
                </c:pt>
                <c:pt idx="157">
                  <c:v>7.6999999999999999E-2</c:v>
                </c:pt>
                <c:pt idx="158">
                  <c:v>7.4999999999999997E-2</c:v>
                </c:pt>
                <c:pt idx="159">
                  <c:v>7.5999999999999998E-2</c:v>
                </c:pt>
                <c:pt idx="160">
                  <c:v>7.4999999999999997E-2</c:v>
                </c:pt>
                <c:pt idx="161">
                  <c:v>7.4999999999999997E-2</c:v>
                </c:pt>
                <c:pt idx="162">
                  <c:v>7.2999999999999995E-2</c:v>
                </c:pt>
                <c:pt idx="163">
                  <c:v>7.2000000000000008E-2</c:v>
                </c:pt>
                <c:pt idx="164">
                  <c:v>7.2000000000000008E-2</c:v>
                </c:pt>
                <c:pt idx="165">
                  <c:v>7.2000000000000008E-2</c:v>
                </c:pt>
                <c:pt idx="166">
                  <c:v>6.9000000000000006E-2</c:v>
                </c:pt>
                <c:pt idx="167">
                  <c:v>6.7000000000000004E-2</c:v>
                </c:pt>
                <c:pt idx="168">
                  <c:v>6.6000000000000003E-2</c:v>
                </c:pt>
                <c:pt idx="169">
                  <c:v>6.7000000000000004E-2</c:v>
                </c:pt>
                <c:pt idx="170">
                  <c:v>6.7000000000000004E-2</c:v>
                </c:pt>
                <c:pt idx="171">
                  <c:v>6.2E-2</c:v>
                </c:pt>
                <c:pt idx="172">
                  <c:v>6.3E-2</c:v>
                </c:pt>
                <c:pt idx="173">
                  <c:v>6.0999999999999999E-2</c:v>
                </c:pt>
                <c:pt idx="174">
                  <c:v>6.2E-2</c:v>
                </c:pt>
                <c:pt idx="175">
                  <c:v>6.0999999999999999E-2</c:v>
                </c:pt>
                <c:pt idx="176">
                  <c:v>5.9000000000000004E-2</c:v>
                </c:pt>
                <c:pt idx="177">
                  <c:v>5.7000000000000002E-2</c:v>
                </c:pt>
                <c:pt idx="178">
                  <c:v>5.7999999999999996E-2</c:v>
                </c:pt>
                <c:pt idx="179">
                  <c:v>5.5999999999999994E-2</c:v>
                </c:pt>
                <c:pt idx="180">
                  <c:v>5.7000000000000002E-2</c:v>
                </c:pt>
                <c:pt idx="181">
                  <c:v>5.5E-2</c:v>
                </c:pt>
                <c:pt idx="182">
                  <c:v>5.4000000000000006E-2</c:v>
                </c:pt>
                <c:pt idx="183">
                  <c:v>5.4000000000000006E-2</c:v>
                </c:pt>
                <c:pt idx="184">
                  <c:v>5.5999999999999994E-2</c:v>
                </c:pt>
                <c:pt idx="185">
                  <c:v>5.2999999999999999E-2</c:v>
                </c:pt>
                <c:pt idx="186">
                  <c:v>5.2000000000000005E-2</c:v>
                </c:pt>
                <c:pt idx="187">
                  <c:v>5.0999999999999997E-2</c:v>
                </c:pt>
                <c:pt idx="188">
                  <c:v>0.05</c:v>
                </c:pt>
                <c:pt idx="189">
                  <c:v>0.05</c:v>
                </c:pt>
                <c:pt idx="190">
                  <c:v>5.0999999999999997E-2</c:v>
                </c:pt>
                <c:pt idx="191">
                  <c:v>0.05</c:v>
                </c:pt>
                <c:pt idx="192">
                  <c:v>4.8000000000000001E-2</c:v>
                </c:pt>
                <c:pt idx="193">
                  <c:v>4.9000000000000002E-2</c:v>
                </c:pt>
                <c:pt idx="194">
                  <c:v>0.05</c:v>
                </c:pt>
                <c:pt idx="195">
                  <c:v>5.0999999999999997E-2</c:v>
                </c:pt>
                <c:pt idx="196">
                  <c:v>4.8000000000000001E-2</c:v>
                </c:pt>
                <c:pt idx="197">
                  <c:v>4.9000000000000002E-2</c:v>
                </c:pt>
                <c:pt idx="198">
                  <c:v>4.8000000000000001E-2</c:v>
                </c:pt>
                <c:pt idx="199">
                  <c:v>4.9000000000000002E-2</c:v>
                </c:pt>
                <c:pt idx="200">
                  <c:v>0.05</c:v>
                </c:pt>
                <c:pt idx="201">
                  <c:v>4.9000000000000002E-2</c:v>
                </c:pt>
                <c:pt idx="202">
                  <c:v>4.7E-2</c:v>
                </c:pt>
                <c:pt idx="203">
                  <c:v>4.7E-2</c:v>
                </c:pt>
                <c:pt idx="204">
                  <c:v>4.7E-2</c:v>
                </c:pt>
                <c:pt idx="205">
                  <c:v>4.5999999999999999E-2</c:v>
                </c:pt>
                <c:pt idx="206">
                  <c:v>4.4000000000000004E-2</c:v>
                </c:pt>
                <c:pt idx="207">
                  <c:v>4.4999999999999998E-2</c:v>
                </c:pt>
                <c:pt idx="208">
                  <c:v>4.4000000000000004E-2</c:v>
                </c:pt>
                <c:pt idx="209">
                  <c:v>4.2999999999999997E-2</c:v>
                </c:pt>
                <c:pt idx="210">
                  <c:v>4.2999999999999997E-2</c:v>
                </c:pt>
                <c:pt idx="211">
                  <c:v>4.4000000000000004E-2</c:v>
                </c:pt>
                <c:pt idx="212">
                  <c:v>4.2000000000000003E-2</c:v>
                </c:pt>
                <c:pt idx="213">
                  <c:v>4.0999999999999995E-2</c:v>
                </c:pt>
                <c:pt idx="214">
                  <c:v>4.2000000000000003E-2</c:v>
                </c:pt>
                <c:pt idx="215">
                  <c:v>4.0999999999999995E-2</c:v>
                </c:pt>
                <c:pt idx="216">
                  <c:v>0.04</c:v>
                </c:pt>
                <c:pt idx="217">
                  <c:v>4.0999999999999995E-2</c:v>
                </c:pt>
                <c:pt idx="218">
                  <c:v>0.04</c:v>
                </c:pt>
                <c:pt idx="219">
                  <c:v>0.04</c:v>
                </c:pt>
                <c:pt idx="220">
                  <c:v>3.7999999999999999E-2</c:v>
                </c:pt>
                <c:pt idx="221">
                  <c:v>0.04</c:v>
                </c:pt>
                <c:pt idx="222">
                  <c:v>3.7999999999999999E-2</c:v>
                </c:pt>
                <c:pt idx="223">
                  <c:v>3.7999999999999999E-2</c:v>
                </c:pt>
                <c:pt idx="224">
                  <c:v>3.7000000000000005E-2</c:v>
                </c:pt>
                <c:pt idx="225">
                  <c:v>3.7999999999999999E-2</c:v>
                </c:pt>
                <c:pt idx="226">
                  <c:v>3.7999999999999999E-2</c:v>
                </c:pt>
                <c:pt idx="227">
                  <c:v>3.9E-2</c:v>
                </c:pt>
                <c:pt idx="228">
                  <c:v>0.04</c:v>
                </c:pt>
                <c:pt idx="229">
                  <c:v>3.7999999999999999E-2</c:v>
                </c:pt>
                <c:pt idx="230">
                  <c:v>3.7999999999999999E-2</c:v>
                </c:pt>
                <c:pt idx="231">
                  <c:v>3.7000000000000005E-2</c:v>
                </c:pt>
                <c:pt idx="232">
                  <c:v>3.7000000000000005E-2</c:v>
                </c:pt>
                <c:pt idx="233">
                  <c:v>3.6000000000000004E-2</c:v>
                </c:pt>
                <c:pt idx="234">
                  <c:v>3.6000000000000004E-2</c:v>
                </c:pt>
                <c:pt idx="235">
                  <c:v>3.7000000000000005E-2</c:v>
                </c:pt>
                <c:pt idx="236">
                  <c:v>3.5000000000000003E-2</c:v>
                </c:pt>
                <c:pt idx="237">
                  <c:v>3.6000000000000004E-2</c:v>
                </c:pt>
                <c:pt idx="238">
                  <c:v>3.6000000000000004E-2</c:v>
                </c:pt>
                <c:pt idx="239">
                  <c:v>3.6000000000000004E-2</c:v>
                </c:pt>
                <c:pt idx="240">
                  <c:v>3.5000000000000003E-2</c:v>
                </c:pt>
                <c:pt idx="241">
                  <c:v>3.5000000000000003E-2</c:v>
                </c:pt>
                <c:pt idx="242">
                  <c:v>4.4000000000000004E-2</c:v>
                </c:pt>
                <c:pt idx="243">
                  <c:v>0.14800000000000002</c:v>
                </c:pt>
                <c:pt idx="244">
                  <c:v>0.13300000000000001</c:v>
                </c:pt>
                <c:pt idx="245">
                  <c:v>0.111</c:v>
                </c:pt>
                <c:pt idx="246">
                  <c:v>0.10199999999999999</c:v>
                </c:pt>
                <c:pt idx="247">
                  <c:v>8.4000000000000005E-2</c:v>
                </c:pt>
                <c:pt idx="248">
                  <c:v>7.8E-2</c:v>
                </c:pt>
                <c:pt idx="249">
                  <c:v>6.9000000000000006E-2</c:v>
                </c:pt>
                <c:pt idx="250">
                  <c:v>6.7000000000000004E-2</c:v>
                </c:pt>
                <c:pt idx="251">
                  <c:v>6.7000000000000004E-2</c:v>
                </c:pt>
                <c:pt idx="252">
                  <c:v>6.3E-2</c:v>
                </c:pt>
                <c:pt idx="253">
                  <c:v>6.2E-2</c:v>
                </c:pt>
                <c:pt idx="254">
                  <c:v>0.06</c:v>
                </c:pt>
              </c:numCache>
            </c:numRef>
          </c:val>
          <c:smooth val="0"/>
          <c:extLst>
            <c:ext xmlns:c16="http://schemas.microsoft.com/office/drawing/2014/chart" uri="{C3380CC4-5D6E-409C-BE32-E72D297353CC}">
              <c16:uniqueId val="{00000000-3FA3-4AE7-9FD8-12FFCFB4EC93}"/>
            </c:ext>
          </c:extLst>
        </c:ser>
        <c:ser>
          <c:idx val="1"/>
          <c:order val="1"/>
          <c:tx>
            <c:strRef>
              <c:f>Sheet1!$D$1</c:f>
              <c:strCache>
                <c:ptCount val="1"/>
                <c:pt idx="0">
                  <c:v>MT</c:v>
                </c:pt>
              </c:strCache>
            </c:strRef>
          </c:tx>
          <c:spPr>
            <a:ln w="44450" cap="rnd">
              <a:solidFill>
                <a:srgbClr val="0070C0"/>
              </a:solidFill>
              <a:round/>
            </a:ln>
            <a:effectLst/>
          </c:spPr>
          <c:marker>
            <c:symbol val="none"/>
          </c:marker>
          <c:cat>
            <c:numRef>
              <c:f>Sheet1!$A$2:$A$256</c:f>
              <c:numCache>
                <c:formatCode>General</c:formatCode>
                <c:ptCount val="255"/>
                <c:pt idx="0">
                  <c:v>2000</c:v>
                </c:pt>
                <c:pt idx="12">
                  <c:v>2001</c:v>
                </c:pt>
                <c:pt idx="24">
                  <c:v>2002</c:v>
                </c:pt>
                <c:pt idx="36">
                  <c:v>2003</c:v>
                </c:pt>
                <c:pt idx="48">
                  <c:v>2004</c:v>
                </c:pt>
                <c:pt idx="60">
                  <c:v>2005</c:v>
                </c:pt>
                <c:pt idx="72">
                  <c:v>2006</c:v>
                </c:pt>
                <c:pt idx="84">
                  <c:v>2007</c:v>
                </c:pt>
                <c:pt idx="96">
                  <c:v>2008</c:v>
                </c:pt>
                <c:pt idx="108">
                  <c:v>2009</c:v>
                </c:pt>
                <c:pt idx="120">
                  <c:v>2010</c:v>
                </c:pt>
                <c:pt idx="132">
                  <c:v>2011</c:v>
                </c:pt>
                <c:pt idx="144">
                  <c:v>2012</c:v>
                </c:pt>
                <c:pt idx="156">
                  <c:v>2013</c:v>
                </c:pt>
                <c:pt idx="168">
                  <c:v>2014</c:v>
                </c:pt>
                <c:pt idx="180">
                  <c:v>2015</c:v>
                </c:pt>
                <c:pt idx="192">
                  <c:v>2016</c:v>
                </c:pt>
                <c:pt idx="204">
                  <c:v>2017</c:v>
                </c:pt>
                <c:pt idx="216">
                  <c:v>2018</c:v>
                </c:pt>
                <c:pt idx="228">
                  <c:v>2019</c:v>
                </c:pt>
                <c:pt idx="240">
                  <c:v>2020</c:v>
                </c:pt>
                <c:pt idx="252">
                  <c:v>2021</c:v>
                </c:pt>
              </c:numCache>
            </c:numRef>
          </c:cat>
          <c:val>
            <c:numRef>
              <c:f>Sheet1!$D$2:$D$256</c:f>
              <c:numCache>
                <c:formatCode>0.0%</c:formatCode>
                <c:ptCount val="255"/>
                <c:pt idx="0">
                  <c:v>0.05</c:v>
                </c:pt>
                <c:pt idx="1">
                  <c:v>4.9000000000000002E-2</c:v>
                </c:pt>
                <c:pt idx="2">
                  <c:v>4.9000000000000002E-2</c:v>
                </c:pt>
                <c:pt idx="3">
                  <c:v>4.9000000000000002E-2</c:v>
                </c:pt>
                <c:pt idx="4">
                  <c:v>4.9000000000000002E-2</c:v>
                </c:pt>
                <c:pt idx="5">
                  <c:v>4.9000000000000002E-2</c:v>
                </c:pt>
                <c:pt idx="6">
                  <c:v>4.9000000000000002E-2</c:v>
                </c:pt>
                <c:pt idx="7">
                  <c:v>4.8000000000000001E-2</c:v>
                </c:pt>
                <c:pt idx="8">
                  <c:v>4.8000000000000001E-2</c:v>
                </c:pt>
                <c:pt idx="9">
                  <c:v>4.7E-2</c:v>
                </c:pt>
                <c:pt idx="10">
                  <c:v>4.7E-2</c:v>
                </c:pt>
                <c:pt idx="11">
                  <c:v>4.5999999999999999E-2</c:v>
                </c:pt>
                <c:pt idx="12">
                  <c:v>4.5999999999999999E-2</c:v>
                </c:pt>
                <c:pt idx="13">
                  <c:v>4.5999999999999999E-2</c:v>
                </c:pt>
                <c:pt idx="14">
                  <c:v>4.5999999999999999E-2</c:v>
                </c:pt>
                <c:pt idx="15">
                  <c:v>4.5999999999999999E-2</c:v>
                </c:pt>
                <c:pt idx="16">
                  <c:v>4.5999999999999999E-2</c:v>
                </c:pt>
                <c:pt idx="17">
                  <c:v>4.4999999999999998E-2</c:v>
                </c:pt>
                <c:pt idx="18">
                  <c:v>4.5999999999999999E-2</c:v>
                </c:pt>
                <c:pt idx="19">
                  <c:v>4.5999999999999999E-2</c:v>
                </c:pt>
                <c:pt idx="20">
                  <c:v>4.5999999999999999E-2</c:v>
                </c:pt>
                <c:pt idx="21">
                  <c:v>4.5999999999999999E-2</c:v>
                </c:pt>
                <c:pt idx="22">
                  <c:v>4.7E-2</c:v>
                </c:pt>
                <c:pt idx="23">
                  <c:v>4.7E-2</c:v>
                </c:pt>
                <c:pt idx="24">
                  <c:v>4.7E-2</c:v>
                </c:pt>
                <c:pt idx="25">
                  <c:v>4.7E-2</c:v>
                </c:pt>
                <c:pt idx="26">
                  <c:v>4.7E-2</c:v>
                </c:pt>
                <c:pt idx="27">
                  <c:v>4.7E-2</c:v>
                </c:pt>
                <c:pt idx="28">
                  <c:v>4.5999999999999999E-2</c:v>
                </c:pt>
                <c:pt idx="29">
                  <c:v>4.4999999999999998E-2</c:v>
                </c:pt>
                <c:pt idx="30">
                  <c:v>4.4999999999999998E-2</c:v>
                </c:pt>
                <c:pt idx="31">
                  <c:v>4.4000000000000004E-2</c:v>
                </c:pt>
                <c:pt idx="32">
                  <c:v>4.4000000000000004E-2</c:v>
                </c:pt>
                <c:pt idx="33">
                  <c:v>4.4000000000000004E-2</c:v>
                </c:pt>
                <c:pt idx="34">
                  <c:v>4.4999999999999998E-2</c:v>
                </c:pt>
                <c:pt idx="35">
                  <c:v>4.4999999999999998E-2</c:v>
                </c:pt>
                <c:pt idx="36">
                  <c:v>4.5999999999999999E-2</c:v>
                </c:pt>
                <c:pt idx="37">
                  <c:v>4.5999999999999999E-2</c:v>
                </c:pt>
                <c:pt idx="38">
                  <c:v>4.7E-2</c:v>
                </c:pt>
                <c:pt idx="39">
                  <c:v>4.7E-2</c:v>
                </c:pt>
                <c:pt idx="40">
                  <c:v>4.7E-2</c:v>
                </c:pt>
                <c:pt idx="41">
                  <c:v>4.8000000000000001E-2</c:v>
                </c:pt>
                <c:pt idx="42">
                  <c:v>4.8000000000000001E-2</c:v>
                </c:pt>
                <c:pt idx="43">
                  <c:v>4.8000000000000001E-2</c:v>
                </c:pt>
                <c:pt idx="44">
                  <c:v>4.8000000000000001E-2</c:v>
                </c:pt>
                <c:pt idx="45">
                  <c:v>4.8000000000000001E-2</c:v>
                </c:pt>
                <c:pt idx="46">
                  <c:v>4.8000000000000001E-2</c:v>
                </c:pt>
                <c:pt idx="47">
                  <c:v>4.8000000000000001E-2</c:v>
                </c:pt>
                <c:pt idx="48">
                  <c:v>4.7E-2</c:v>
                </c:pt>
                <c:pt idx="49">
                  <c:v>4.7E-2</c:v>
                </c:pt>
                <c:pt idx="50">
                  <c:v>4.5999999999999999E-2</c:v>
                </c:pt>
                <c:pt idx="51">
                  <c:v>4.5999999999999999E-2</c:v>
                </c:pt>
                <c:pt idx="52">
                  <c:v>4.5999999999999999E-2</c:v>
                </c:pt>
                <c:pt idx="53">
                  <c:v>4.4999999999999998E-2</c:v>
                </c:pt>
                <c:pt idx="54">
                  <c:v>4.4999999999999998E-2</c:v>
                </c:pt>
                <c:pt idx="55">
                  <c:v>4.4000000000000004E-2</c:v>
                </c:pt>
                <c:pt idx="56">
                  <c:v>4.4000000000000004E-2</c:v>
                </c:pt>
                <c:pt idx="57">
                  <c:v>4.4000000000000004E-2</c:v>
                </c:pt>
                <c:pt idx="58">
                  <c:v>4.4000000000000004E-2</c:v>
                </c:pt>
                <c:pt idx="59">
                  <c:v>4.2999999999999997E-2</c:v>
                </c:pt>
                <c:pt idx="60">
                  <c:v>4.2999999999999997E-2</c:v>
                </c:pt>
                <c:pt idx="61">
                  <c:v>4.2999999999999997E-2</c:v>
                </c:pt>
                <c:pt idx="62">
                  <c:v>4.2999999999999997E-2</c:v>
                </c:pt>
                <c:pt idx="63">
                  <c:v>4.2000000000000003E-2</c:v>
                </c:pt>
                <c:pt idx="64">
                  <c:v>4.0999999999999995E-2</c:v>
                </c:pt>
                <c:pt idx="65">
                  <c:v>4.0999999999999995E-2</c:v>
                </c:pt>
                <c:pt idx="66">
                  <c:v>4.0999999999999995E-2</c:v>
                </c:pt>
                <c:pt idx="67">
                  <c:v>0.04</c:v>
                </c:pt>
                <c:pt idx="68">
                  <c:v>0.04</c:v>
                </c:pt>
                <c:pt idx="69">
                  <c:v>3.9E-2</c:v>
                </c:pt>
                <c:pt idx="70">
                  <c:v>3.7999999999999999E-2</c:v>
                </c:pt>
                <c:pt idx="71">
                  <c:v>3.7000000000000005E-2</c:v>
                </c:pt>
                <c:pt idx="72">
                  <c:v>3.6000000000000004E-2</c:v>
                </c:pt>
                <c:pt idx="73">
                  <c:v>3.5000000000000003E-2</c:v>
                </c:pt>
                <c:pt idx="74">
                  <c:v>3.5000000000000003E-2</c:v>
                </c:pt>
                <c:pt idx="75">
                  <c:v>3.4000000000000002E-2</c:v>
                </c:pt>
                <c:pt idx="76">
                  <c:v>3.4000000000000002E-2</c:v>
                </c:pt>
                <c:pt idx="77">
                  <c:v>3.4000000000000002E-2</c:v>
                </c:pt>
                <c:pt idx="78">
                  <c:v>3.4000000000000002E-2</c:v>
                </c:pt>
                <c:pt idx="79">
                  <c:v>3.3000000000000002E-2</c:v>
                </c:pt>
                <c:pt idx="80">
                  <c:v>3.3000000000000002E-2</c:v>
                </c:pt>
                <c:pt idx="81">
                  <c:v>3.2000000000000001E-2</c:v>
                </c:pt>
                <c:pt idx="82">
                  <c:v>3.1E-2</c:v>
                </c:pt>
                <c:pt idx="83">
                  <c:v>0.03</c:v>
                </c:pt>
                <c:pt idx="84">
                  <c:v>2.8999999999999998E-2</c:v>
                </c:pt>
                <c:pt idx="85">
                  <c:v>2.7999999999999997E-2</c:v>
                </c:pt>
                <c:pt idx="86">
                  <c:v>2.8999999999999998E-2</c:v>
                </c:pt>
                <c:pt idx="87">
                  <c:v>0.03</c:v>
                </c:pt>
                <c:pt idx="88">
                  <c:v>3.2000000000000001E-2</c:v>
                </c:pt>
                <c:pt idx="89">
                  <c:v>3.3000000000000002E-2</c:v>
                </c:pt>
                <c:pt idx="90">
                  <c:v>3.5000000000000003E-2</c:v>
                </c:pt>
                <c:pt idx="91">
                  <c:v>3.6000000000000004E-2</c:v>
                </c:pt>
                <c:pt idx="92">
                  <c:v>3.7000000000000005E-2</c:v>
                </c:pt>
                <c:pt idx="93">
                  <c:v>3.7999999999999999E-2</c:v>
                </c:pt>
                <c:pt idx="94">
                  <c:v>3.7999999999999999E-2</c:v>
                </c:pt>
                <c:pt idx="95">
                  <c:v>3.7999999999999999E-2</c:v>
                </c:pt>
                <c:pt idx="96">
                  <c:v>3.7999999999999999E-2</c:v>
                </c:pt>
                <c:pt idx="97">
                  <c:v>3.9E-2</c:v>
                </c:pt>
                <c:pt idx="98">
                  <c:v>0.04</c:v>
                </c:pt>
                <c:pt idx="99">
                  <c:v>4.0999999999999995E-2</c:v>
                </c:pt>
                <c:pt idx="100">
                  <c:v>4.2999999999999997E-2</c:v>
                </c:pt>
                <c:pt idx="101">
                  <c:v>4.4999999999999998E-2</c:v>
                </c:pt>
                <c:pt idx="102">
                  <c:v>4.7E-2</c:v>
                </c:pt>
                <c:pt idx="103">
                  <c:v>4.9000000000000002E-2</c:v>
                </c:pt>
                <c:pt idx="104">
                  <c:v>5.0999999999999997E-2</c:v>
                </c:pt>
                <c:pt idx="105">
                  <c:v>5.4000000000000006E-2</c:v>
                </c:pt>
                <c:pt idx="106">
                  <c:v>5.7999999999999996E-2</c:v>
                </c:pt>
                <c:pt idx="107">
                  <c:v>6.2E-2</c:v>
                </c:pt>
                <c:pt idx="108">
                  <c:v>6.6000000000000003E-2</c:v>
                </c:pt>
                <c:pt idx="109">
                  <c:v>6.9000000000000006E-2</c:v>
                </c:pt>
                <c:pt idx="110">
                  <c:v>7.0999999999999994E-2</c:v>
                </c:pt>
                <c:pt idx="111">
                  <c:v>7.2000000000000008E-2</c:v>
                </c:pt>
                <c:pt idx="112">
                  <c:v>7.2000000000000008E-2</c:v>
                </c:pt>
                <c:pt idx="113">
                  <c:v>7.2000000000000008E-2</c:v>
                </c:pt>
                <c:pt idx="114">
                  <c:v>7.0999999999999994E-2</c:v>
                </c:pt>
                <c:pt idx="115">
                  <c:v>7.0999999999999994E-2</c:v>
                </c:pt>
                <c:pt idx="116">
                  <c:v>7.0999999999999994E-2</c:v>
                </c:pt>
                <c:pt idx="117">
                  <c:v>7.2000000000000008E-2</c:v>
                </c:pt>
                <c:pt idx="118">
                  <c:v>7.2999999999999995E-2</c:v>
                </c:pt>
                <c:pt idx="119">
                  <c:v>7.400000000000001E-2</c:v>
                </c:pt>
                <c:pt idx="120">
                  <c:v>7.4999999999999997E-2</c:v>
                </c:pt>
                <c:pt idx="121">
                  <c:v>7.4999999999999997E-2</c:v>
                </c:pt>
                <c:pt idx="122">
                  <c:v>7.400000000000001E-2</c:v>
                </c:pt>
                <c:pt idx="123">
                  <c:v>7.400000000000001E-2</c:v>
                </c:pt>
                <c:pt idx="124">
                  <c:v>7.2000000000000008E-2</c:v>
                </c:pt>
                <c:pt idx="125">
                  <c:v>7.0999999999999994E-2</c:v>
                </c:pt>
                <c:pt idx="126">
                  <c:v>7.0000000000000007E-2</c:v>
                </c:pt>
                <c:pt idx="127">
                  <c:v>7.0000000000000007E-2</c:v>
                </c:pt>
                <c:pt idx="128">
                  <c:v>7.0000000000000007E-2</c:v>
                </c:pt>
                <c:pt idx="129">
                  <c:v>7.0000000000000007E-2</c:v>
                </c:pt>
                <c:pt idx="130">
                  <c:v>7.0999999999999994E-2</c:v>
                </c:pt>
                <c:pt idx="131">
                  <c:v>7.0000000000000007E-2</c:v>
                </c:pt>
                <c:pt idx="132">
                  <c:v>7.0000000000000007E-2</c:v>
                </c:pt>
                <c:pt idx="133">
                  <c:v>6.9000000000000006E-2</c:v>
                </c:pt>
                <c:pt idx="134">
                  <c:v>6.8000000000000005E-2</c:v>
                </c:pt>
                <c:pt idx="135">
                  <c:v>6.8000000000000005E-2</c:v>
                </c:pt>
                <c:pt idx="136">
                  <c:v>6.7000000000000004E-2</c:v>
                </c:pt>
                <c:pt idx="137">
                  <c:v>6.7000000000000004E-2</c:v>
                </c:pt>
                <c:pt idx="138">
                  <c:v>6.7000000000000004E-2</c:v>
                </c:pt>
                <c:pt idx="139">
                  <c:v>6.6000000000000003E-2</c:v>
                </c:pt>
                <c:pt idx="140">
                  <c:v>6.5000000000000002E-2</c:v>
                </c:pt>
                <c:pt idx="141">
                  <c:v>6.4000000000000001E-2</c:v>
                </c:pt>
                <c:pt idx="142">
                  <c:v>6.3E-2</c:v>
                </c:pt>
                <c:pt idx="143">
                  <c:v>6.0999999999999999E-2</c:v>
                </c:pt>
                <c:pt idx="144">
                  <c:v>0.06</c:v>
                </c:pt>
                <c:pt idx="145">
                  <c:v>5.9000000000000004E-2</c:v>
                </c:pt>
                <c:pt idx="146">
                  <c:v>5.9000000000000004E-2</c:v>
                </c:pt>
                <c:pt idx="147">
                  <c:v>5.9000000000000004E-2</c:v>
                </c:pt>
                <c:pt idx="148">
                  <c:v>5.9000000000000004E-2</c:v>
                </c:pt>
                <c:pt idx="149">
                  <c:v>5.9000000000000004E-2</c:v>
                </c:pt>
                <c:pt idx="150">
                  <c:v>5.9000000000000004E-2</c:v>
                </c:pt>
                <c:pt idx="151">
                  <c:v>5.7999999999999996E-2</c:v>
                </c:pt>
                <c:pt idx="152">
                  <c:v>5.7000000000000002E-2</c:v>
                </c:pt>
                <c:pt idx="153">
                  <c:v>5.5999999999999994E-2</c:v>
                </c:pt>
                <c:pt idx="154">
                  <c:v>5.5999999999999994E-2</c:v>
                </c:pt>
                <c:pt idx="155">
                  <c:v>5.5E-2</c:v>
                </c:pt>
                <c:pt idx="156">
                  <c:v>5.5E-2</c:v>
                </c:pt>
                <c:pt idx="157">
                  <c:v>5.5E-2</c:v>
                </c:pt>
                <c:pt idx="158">
                  <c:v>5.5E-2</c:v>
                </c:pt>
                <c:pt idx="159">
                  <c:v>5.5E-2</c:v>
                </c:pt>
                <c:pt idx="160">
                  <c:v>5.4000000000000006E-2</c:v>
                </c:pt>
                <c:pt idx="161">
                  <c:v>5.4000000000000006E-2</c:v>
                </c:pt>
                <c:pt idx="162">
                  <c:v>5.4000000000000006E-2</c:v>
                </c:pt>
                <c:pt idx="163">
                  <c:v>5.2999999999999999E-2</c:v>
                </c:pt>
                <c:pt idx="164">
                  <c:v>5.2999999999999999E-2</c:v>
                </c:pt>
                <c:pt idx="165">
                  <c:v>5.2000000000000005E-2</c:v>
                </c:pt>
                <c:pt idx="166">
                  <c:v>5.0999999999999997E-2</c:v>
                </c:pt>
                <c:pt idx="167">
                  <c:v>0.05</c:v>
                </c:pt>
                <c:pt idx="168">
                  <c:v>0.05</c:v>
                </c:pt>
                <c:pt idx="169">
                  <c:v>4.9000000000000002E-2</c:v>
                </c:pt>
                <c:pt idx="170">
                  <c:v>4.8000000000000001E-2</c:v>
                </c:pt>
                <c:pt idx="171">
                  <c:v>4.7E-2</c:v>
                </c:pt>
                <c:pt idx="172">
                  <c:v>4.7E-2</c:v>
                </c:pt>
                <c:pt idx="173">
                  <c:v>4.7E-2</c:v>
                </c:pt>
                <c:pt idx="174">
                  <c:v>4.5999999999999999E-2</c:v>
                </c:pt>
                <c:pt idx="175">
                  <c:v>4.5999999999999999E-2</c:v>
                </c:pt>
                <c:pt idx="176">
                  <c:v>4.5999999999999999E-2</c:v>
                </c:pt>
                <c:pt idx="177">
                  <c:v>4.4999999999999998E-2</c:v>
                </c:pt>
                <c:pt idx="178">
                  <c:v>4.4999999999999998E-2</c:v>
                </c:pt>
                <c:pt idx="179">
                  <c:v>4.4000000000000004E-2</c:v>
                </c:pt>
                <c:pt idx="180">
                  <c:v>4.2999999999999997E-2</c:v>
                </c:pt>
                <c:pt idx="181">
                  <c:v>4.2999999999999997E-2</c:v>
                </c:pt>
                <c:pt idx="182">
                  <c:v>4.2999999999999997E-2</c:v>
                </c:pt>
                <c:pt idx="183">
                  <c:v>4.2000000000000003E-2</c:v>
                </c:pt>
                <c:pt idx="184">
                  <c:v>4.2999999999999997E-2</c:v>
                </c:pt>
                <c:pt idx="185">
                  <c:v>4.2999999999999997E-2</c:v>
                </c:pt>
                <c:pt idx="186">
                  <c:v>4.2999999999999997E-2</c:v>
                </c:pt>
                <c:pt idx="187">
                  <c:v>4.2999999999999997E-2</c:v>
                </c:pt>
                <c:pt idx="188">
                  <c:v>4.2999999999999997E-2</c:v>
                </c:pt>
                <c:pt idx="189">
                  <c:v>4.2999999999999997E-2</c:v>
                </c:pt>
                <c:pt idx="190">
                  <c:v>4.2999999999999997E-2</c:v>
                </c:pt>
                <c:pt idx="191">
                  <c:v>4.2999999999999997E-2</c:v>
                </c:pt>
                <c:pt idx="192">
                  <c:v>4.4000000000000004E-2</c:v>
                </c:pt>
                <c:pt idx="193">
                  <c:v>4.4000000000000004E-2</c:v>
                </c:pt>
                <c:pt idx="194">
                  <c:v>4.4000000000000004E-2</c:v>
                </c:pt>
                <c:pt idx="195">
                  <c:v>4.4000000000000004E-2</c:v>
                </c:pt>
                <c:pt idx="196">
                  <c:v>4.4000000000000004E-2</c:v>
                </c:pt>
                <c:pt idx="197">
                  <c:v>4.2999999999999997E-2</c:v>
                </c:pt>
                <c:pt idx="198">
                  <c:v>4.2999999999999997E-2</c:v>
                </c:pt>
                <c:pt idx="199">
                  <c:v>4.2999999999999997E-2</c:v>
                </c:pt>
                <c:pt idx="200">
                  <c:v>4.2999999999999997E-2</c:v>
                </c:pt>
                <c:pt idx="201">
                  <c:v>4.2999999999999997E-2</c:v>
                </c:pt>
                <c:pt idx="202">
                  <c:v>4.2000000000000003E-2</c:v>
                </c:pt>
                <c:pt idx="203">
                  <c:v>4.2000000000000003E-2</c:v>
                </c:pt>
                <c:pt idx="204">
                  <c:v>4.2000000000000003E-2</c:v>
                </c:pt>
                <c:pt idx="205">
                  <c:v>4.2000000000000003E-2</c:v>
                </c:pt>
                <c:pt idx="206">
                  <c:v>4.0999999999999995E-2</c:v>
                </c:pt>
                <c:pt idx="207">
                  <c:v>4.0999999999999995E-2</c:v>
                </c:pt>
                <c:pt idx="208">
                  <c:v>4.0999999999999995E-2</c:v>
                </c:pt>
                <c:pt idx="209">
                  <c:v>4.0999999999999995E-2</c:v>
                </c:pt>
                <c:pt idx="210">
                  <c:v>4.0999999999999995E-2</c:v>
                </c:pt>
                <c:pt idx="211">
                  <c:v>4.0999999999999995E-2</c:v>
                </c:pt>
                <c:pt idx="212">
                  <c:v>4.0999999999999995E-2</c:v>
                </c:pt>
                <c:pt idx="213">
                  <c:v>4.0999999999999995E-2</c:v>
                </c:pt>
                <c:pt idx="214">
                  <c:v>4.0999999999999995E-2</c:v>
                </c:pt>
                <c:pt idx="215">
                  <c:v>0.04</c:v>
                </c:pt>
                <c:pt idx="216">
                  <c:v>0.04</c:v>
                </c:pt>
                <c:pt idx="217">
                  <c:v>3.9E-2</c:v>
                </c:pt>
                <c:pt idx="218">
                  <c:v>3.9E-2</c:v>
                </c:pt>
                <c:pt idx="219">
                  <c:v>3.7999999999999999E-2</c:v>
                </c:pt>
                <c:pt idx="220">
                  <c:v>3.7999999999999999E-2</c:v>
                </c:pt>
                <c:pt idx="221">
                  <c:v>3.7000000000000005E-2</c:v>
                </c:pt>
                <c:pt idx="222">
                  <c:v>3.7000000000000005E-2</c:v>
                </c:pt>
                <c:pt idx="223">
                  <c:v>3.7000000000000005E-2</c:v>
                </c:pt>
                <c:pt idx="224">
                  <c:v>3.7000000000000005E-2</c:v>
                </c:pt>
                <c:pt idx="225">
                  <c:v>3.7000000000000005E-2</c:v>
                </c:pt>
                <c:pt idx="226">
                  <c:v>3.7000000000000005E-2</c:v>
                </c:pt>
                <c:pt idx="227">
                  <c:v>3.7000000000000005E-2</c:v>
                </c:pt>
                <c:pt idx="228">
                  <c:v>3.7000000000000005E-2</c:v>
                </c:pt>
                <c:pt idx="229">
                  <c:v>3.6000000000000004E-2</c:v>
                </c:pt>
                <c:pt idx="230">
                  <c:v>3.6000000000000004E-2</c:v>
                </c:pt>
                <c:pt idx="231">
                  <c:v>3.6000000000000004E-2</c:v>
                </c:pt>
                <c:pt idx="232">
                  <c:v>3.6000000000000004E-2</c:v>
                </c:pt>
                <c:pt idx="233">
                  <c:v>3.6000000000000004E-2</c:v>
                </c:pt>
                <c:pt idx="234">
                  <c:v>3.6000000000000004E-2</c:v>
                </c:pt>
                <c:pt idx="235">
                  <c:v>3.6000000000000004E-2</c:v>
                </c:pt>
                <c:pt idx="236">
                  <c:v>3.6000000000000004E-2</c:v>
                </c:pt>
                <c:pt idx="237">
                  <c:v>3.6000000000000004E-2</c:v>
                </c:pt>
                <c:pt idx="238">
                  <c:v>3.6000000000000004E-2</c:v>
                </c:pt>
                <c:pt idx="239">
                  <c:v>3.6000000000000004E-2</c:v>
                </c:pt>
                <c:pt idx="240">
                  <c:v>3.7000000000000005E-2</c:v>
                </c:pt>
                <c:pt idx="241">
                  <c:v>3.7000000000000005E-2</c:v>
                </c:pt>
                <c:pt idx="242">
                  <c:v>3.7999999999999999E-2</c:v>
                </c:pt>
                <c:pt idx="243">
                  <c:v>0.11900000000000001</c:v>
                </c:pt>
                <c:pt idx="244">
                  <c:v>9.0999999999999998E-2</c:v>
                </c:pt>
                <c:pt idx="245">
                  <c:v>7.5999999999999998E-2</c:v>
                </c:pt>
                <c:pt idx="246">
                  <c:v>6.6000000000000003E-2</c:v>
                </c:pt>
                <c:pt idx="247">
                  <c:v>5.7999999999999996E-2</c:v>
                </c:pt>
                <c:pt idx="248">
                  <c:v>5.2000000000000005E-2</c:v>
                </c:pt>
                <c:pt idx="249">
                  <c:v>4.7E-2</c:v>
                </c:pt>
                <c:pt idx="250">
                  <c:v>4.4999999999999998E-2</c:v>
                </c:pt>
                <c:pt idx="251">
                  <c:v>4.2000000000000003E-2</c:v>
                </c:pt>
                <c:pt idx="252">
                  <c:v>0.04</c:v>
                </c:pt>
                <c:pt idx="253">
                  <c:v>3.9E-2</c:v>
                </c:pt>
                <c:pt idx="254">
                  <c:v>3.7999999999999999E-2</c:v>
                </c:pt>
              </c:numCache>
            </c:numRef>
          </c:val>
          <c:smooth val="0"/>
          <c:extLst>
            <c:ext xmlns:c16="http://schemas.microsoft.com/office/drawing/2014/chart" uri="{C3380CC4-5D6E-409C-BE32-E72D297353CC}">
              <c16:uniqueId val="{00000001-3FA3-4AE7-9FD8-12FFCFB4EC93}"/>
            </c:ext>
          </c:extLst>
        </c:ser>
        <c:dLbls>
          <c:showLegendKey val="0"/>
          <c:showVal val="0"/>
          <c:showCatName val="0"/>
          <c:showSerName val="0"/>
          <c:showPercent val="0"/>
          <c:showBubbleSize val="0"/>
        </c:dLbls>
        <c:smooth val="0"/>
        <c:axId val="586375576"/>
        <c:axId val="586377216"/>
      </c:lineChart>
      <c:catAx>
        <c:axId val="586375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86377216"/>
        <c:crosses val="autoZero"/>
        <c:auto val="1"/>
        <c:lblAlgn val="ctr"/>
        <c:lblOffset val="100"/>
        <c:noMultiLvlLbl val="0"/>
      </c:catAx>
      <c:valAx>
        <c:axId val="586377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Unemployment Rate</a:t>
                </a:r>
              </a:p>
            </c:rich>
          </c:tx>
          <c:layout>
            <c:manualLayout>
              <c:xMode val="edge"/>
              <c:yMode val="edge"/>
              <c:x val="7.285048420671552E-3"/>
              <c:y val="0.28668757691595603"/>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86375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Average</a:t>
            </a:r>
            <a:r>
              <a:rPr lang="en-US" sz="1600" b="1" baseline="0"/>
              <a:t> Percent of Base Period Wages Replaced</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060955742601138E-2"/>
          <c:y val="0.11915422397926401"/>
          <c:w val="0.909678025160648"/>
          <c:h val="0.71314906176147064"/>
        </c:manualLayout>
      </c:layout>
      <c:lineChart>
        <c:grouping val="standard"/>
        <c:varyColors val="0"/>
        <c:ser>
          <c:idx val="0"/>
          <c:order val="0"/>
          <c:tx>
            <c:strRef>
              <c:f>'Wage replace by month'!$M$2</c:f>
              <c:strCache>
                <c:ptCount val="1"/>
                <c:pt idx="0">
                  <c:v>wage_rep</c:v>
                </c:pt>
              </c:strCache>
            </c:strRef>
          </c:tx>
          <c:spPr>
            <a:ln w="50800" cap="rnd">
              <a:solidFill>
                <a:schemeClr val="accent1"/>
              </a:solidFill>
              <a:round/>
            </a:ln>
            <a:effectLst/>
          </c:spPr>
          <c:marker>
            <c:symbol val="none"/>
          </c:marker>
          <c:cat>
            <c:multiLvlStrRef>
              <c:f>'Wage replace by month'!$K$3:$L$18</c:f>
              <c:multiLvlStrCache>
                <c:ptCount val="16"/>
                <c:lvl>
                  <c:pt idx="0">
                    <c:v>Jan</c:v>
                  </c:pt>
                  <c:pt idx="1">
                    <c:v>Feb</c:v>
                  </c:pt>
                  <c:pt idx="2">
                    <c:v>Mar</c:v>
                  </c:pt>
                  <c:pt idx="3">
                    <c:v>Apr</c:v>
                  </c:pt>
                  <c:pt idx="4">
                    <c:v>May</c:v>
                  </c:pt>
                  <c:pt idx="5">
                    <c:v>June</c:v>
                  </c:pt>
                  <c:pt idx="6">
                    <c:v>July</c:v>
                  </c:pt>
                  <c:pt idx="7">
                    <c:v>Aug</c:v>
                  </c:pt>
                  <c:pt idx="8">
                    <c:v>Sept</c:v>
                  </c:pt>
                  <c:pt idx="9">
                    <c:v>Oct</c:v>
                  </c:pt>
                  <c:pt idx="10">
                    <c:v>Nov</c:v>
                  </c:pt>
                  <c:pt idx="11">
                    <c:v>Dec</c:v>
                  </c:pt>
                  <c:pt idx="12">
                    <c:v>Jan</c:v>
                  </c:pt>
                  <c:pt idx="13">
                    <c:v>Feb</c:v>
                  </c:pt>
                  <c:pt idx="14">
                    <c:v>Mar</c:v>
                  </c:pt>
                  <c:pt idx="15">
                    <c:v>Apr</c:v>
                  </c:pt>
                </c:lvl>
                <c:lvl>
                  <c:pt idx="0">
                    <c:v>2020</c:v>
                  </c:pt>
                  <c:pt idx="12">
                    <c:v>2021</c:v>
                  </c:pt>
                </c:lvl>
              </c:multiLvlStrCache>
            </c:multiLvlStrRef>
          </c:cat>
          <c:val>
            <c:numRef>
              <c:f>'Wage replace by month'!$M$3:$M$18</c:f>
              <c:numCache>
                <c:formatCode>0%</c:formatCode>
                <c:ptCount val="16"/>
                <c:pt idx="0">
                  <c:v>0.48014499067312699</c:v>
                </c:pt>
                <c:pt idx="1">
                  <c:v>0.48097945450599899</c:v>
                </c:pt>
                <c:pt idx="2">
                  <c:v>0.48184117798609</c:v>
                </c:pt>
                <c:pt idx="3">
                  <c:v>1.5261979606591201</c:v>
                </c:pt>
                <c:pt idx="4">
                  <c:v>1.5243319911089099</c:v>
                </c:pt>
                <c:pt idx="5">
                  <c:v>1.50231278591068</c:v>
                </c:pt>
                <c:pt idx="6">
                  <c:v>1.4924519820653099</c:v>
                </c:pt>
                <c:pt idx="7">
                  <c:v>1.0141174928219201</c:v>
                </c:pt>
                <c:pt idx="8">
                  <c:v>0.56243460760783703</c:v>
                </c:pt>
                <c:pt idx="9">
                  <c:v>0.41032978427710398</c:v>
                </c:pt>
                <c:pt idx="10">
                  <c:v>0.47489712806933798</c:v>
                </c:pt>
                <c:pt idx="11">
                  <c:v>0.56603222083841098</c:v>
                </c:pt>
                <c:pt idx="12">
                  <c:v>0.875064882683113</c:v>
                </c:pt>
                <c:pt idx="13">
                  <c:v>0.86923466225130597</c:v>
                </c:pt>
                <c:pt idx="14">
                  <c:v>0.85115213956625702</c:v>
                </c:pt>
                <c:pt idx="15">
                  <c:v>0.85174902235372296</c:v>
                </c:pt>
              </c:numCache>
            </c:numRef>
          </c:val>
          <c:smooth val="1"/>
          <c:extLst>
            <c:ext xmlns:c16="http://schemas.microsoft.com/office/drawing/2014/chart" uri="{C3380CC4-5D6E-409C-BE32-E72D297353CC}">
              <c16:uniqueId val="{00000000-2422-4DA9-901D-162A3D31588A}"/>
            </c:ext>
          </c:extLst>
        </c:ser>
        <c:dLbls>
          <c:showLegendKey val="0"/>
          <c:showVal val="0"/>
          <c:showCatName val="0"/>
          <c:showSerName val="0"/>
          <c:showPercent val="0"/>
          <c:showBubbleSize val="0"/>
        </c:dLbls>
        <c:smooth val="0"/>
        <c:axId val="666270568"/>
        <c:axId val="666272864"/>
      </c:lineChart>
      <c:catAx>
        <c:axId val="666270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66272864"/>
        <c:crosses val="autoZero"/>
        <c:auto val="1"/>
        <c:lblAlgn val="ctr"/>
        <c:lblOffset val="100"/>
        <c:noMultiLvlLbl val="0"/>
      </c:catAx>
      <c:valAx>
        <c:axId val="666272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66270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Replacement</a:t>
            </a:r>
            <a:r>
              <a:rPr lang="en-US" sz="1600" b="1" baseline="0"/>
              <a:t> Rate by Wage Group</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639944791383823E-2"/>
          <c:y val="0.11915422397926401"/>
          <c:w val="0.9254826228617975"/>
          <c:h val="0.78205160039642352"/>
        </c:manualLayout>
      </c:layout>
      <c:barChart>
        <c:barDir val="col"/>
        <c:grouping val="clustered"/>
        <c:varyColors val="0"/>
        <c:ser>
          <c:idx val="0"/>
          <c:order val="0"/>
          <c:tx>
            <c:strRef>
              <c:f>'Wage Replace by Inc Group Month'!$M$2</c:f>
              <c:strCache>
                <c:ptCount val="1"/>
                <c:pt idx="0">
                  <c:v>No Benefit Increase</c:v>
                </c:pt>
              </c:strCache>
            </c:strRef>
          </c:tx>
          <c:spPr>
            <a:solidFill>
              <a:schemeClr val="accent1"/>
            </a:solidFill>
            <a:ln>
              <a:noFill/>
            </a:ln>
            <a:effectLst/>
          </c:spPr>
          <c:invertIfNegative val="0"/>
          <c:cat>
            <c:strRef>
              <c:f>'Wage Replace by Inc Group Month'!$L$3:$L$7</c:f>
              <c:strCache>
                <c:ptCount val="5"/>
                <c:pt idx="0">
                  <c:v>&lt;$19,999</c:v>
                </c:pt>
                <c:pt idx="1">
                  <c:v>$20,000-$39,999</c:v>
                </c:pt>
                <c:pt idx="2">
                  <c:v>$40,000-$59,999</c:v>
                </c:pt>
                <c:pt idx="3">
                  <c:v>$60,000-$79,999</c:v>
                </c:pt>
                <c:pt idx="4">
                  <c:v>&gt;$80,000</c:v>
                </c:pt>
              </c:strCache>
            </c:strRef>
          </c:cat>
          <c:val>
            <c:numRef>
              <c:f>'Wage Replace by Inc Group Month'!$M$3:$M$7</c:f>
              <c:numCache>
                <c:formatCode>0%</c:formatCode>
                <c:ptCount val="5"/>
                <c:pt idx="0">
                  <c:v>0.61873452424107001</c:v>
                </c:pt>
                <c:pt idx="1">
                  <c:v>0.55528031179194803</c:v>
                </c:pt>
                <c:pt idx="2">
                  <c:v>0.48007995256549701</c:v>
                </c:pt>
                <c:pt idx="3">
                  <c:v>0.36205217382615501</c:v>
                </c:pt>
                <c:pt idx="4">
                  <c:v>0.25073457888919498</c:v>
                </c:pt>
              </c:numCache>
            </c:numRef>
          </c:val>
          <c:extLst>
            <c:ext xmlns:c16="http://schemas.microsoft.com/office/drawing/2014/chart" uri="{C3380CC4-5D6E-409C-BE32-E72D297353CC}">
              <c16:uniqueId val="{00000000-5A96-4DC5-99F4-B30E665BC5C7}"/>
            </c:ext>
          </c:extLst>
        </c:ser>
        <c:ser>
          <c:idx val="1"/>
          <c:order val="1"/>
          <c:tx>
            <c:strRef>
              <c:f>'Wage Replace by Inc Group Month'!$N$2</c:f>
              <c:strCache>
                <c:ptCount val="1"/>
                <c:pt idx="0">
                  <c:v>$600 FPUC</c:v>
                </c:pt>
              </c:strCache>
            </c:strRef>
          </c:tx>
          <c:spPr>
            <a:solidFill>
              <a:srgbClr val="002060"/>
            </a:solidFill>
            <a:ln>
              <a:noFill/>
            </a:ln>
            <a:effectLst/>
          </c:spPr>
          <c:invertIfNegative val="0"/>
          <c:cat>
            <c:strRef>
              <c:f>'Wage Replace by Inc Group Month'!$L$3:$L$7</c:f>
              <c:strCache>
                <c:ptCount val="5"/>
                <c:pt idx="0">
                  <c:v>&lt;$19,999</c:v>
                </c:pt>
                <c:pt idx="1">
                  <c:v>$20,000-$39,999</c:v>
                </c:pt>
                <c:pt idx="2">
                  <c:v>$40,000-$59,999</c:v>
                </c:pt>
                <c:pt idx="3">
                  <c:v>$60,000-$79,999</c:v>
                </c:pt>
                <c:pt idx="4">
                  <c:v>&gt;$80,000</c:v>
                </c:pt>
              </c:strCache>
            </c:strRef>
          </c:cat>
          <c:val>
            <c:numRef>
              <c:f>'Wage Replace by Inc Group Month'!$N$3:$N$7</c:f>
              <c:numCache>
                <c:formatCode>0%</c:formatCode>
                <c:ptCount val="5"/>
                <c:pt idx="0">
                  <c:v>2.9617264013048801</c:v>
                </c:pt>
                <c:pt idx="1">
                  <c:v>1.5206060259890599</c:v>
                </c:pt>
                <c:pt idx="2">
                  <c:v>1.06796126543125</c:v>
                </c:pt>
                <c:pt idx="3">
                  <c:v>0.78673906092433099</c:v>
                </c:pt>
                <c:pt idx="4">
                  <c:v>0.51132670656829804</c:v>
                </c:pt>
              </c:numCache>
            </c:numRef>
          </c:val>
          <c:extLst>
            <c:ext xmlns:c16="http://schemas.microsoft.com/office/drawing/2014/chart" uri="{C3380CC4-5D6E-409C-BE32-E72D297353CC}">
              <c16:uniqueId val="{00000001-5A96-4DC5-99F4-B30E665BC5C7}"/>
            </c:ext>
          </c:extLst>
        </c:ser>
        <c:ser>
          <c:idx val="2"/>
          <c:order val="2"/>
          <c:tx>
            <c:strRef>
              <c:f>'Wage Replace by Inc Group Month'!$O$2</c:f>
              <c:strCache>
                <c:ptCount val="1"/>
                <c:pt idx="0">
                  <c:v>$300 FPUC</c:v>
                </c:pt>
              </c:strCache>
            </c:strRef>
          </c:tx>
          <c:spPr>
            <a:solidFill>
              <a:srgbClr val="92D050"/>
            </a:solidFill>
            <a:ln>
              <a:noFill/>
            </a:ln>
            <a:effectLst/>
          </c:spPr>
          <c:invertIfNegative val="0"/>
          <c:cat>
            <c:strRef>
              <c:f>'Wage Replace by Inc Group Month'!$L$3:$L$7</c:f>
              <c:strCache>
                <c:ptCount val="5"/>
                <c:pt idx="0">
                  <c:v>&lt;$19,999</c:v>
                </c:pt>
                <c:pt idx="1">
                  <c:v>$20,000-$39,999</c:v>
                </c:pt>
                <c:pt idx="2">
                  <c:v>$40,000-$59,999</c:v>
                </c:pt>
                <c:pt idx="3">
                  <c:v>$60,000-$79,999</c:v>
                </c:pt>
                <c:pt idx="4">
                  <c:v>&gt;$80,000</c:v>
                </c:pt>
              </c:strCache>
            </c:strRef>
          </c:cat>
          <c:val>
            <c:numRef>
              <c:f>'Wage Replace by Inc Group Month'!$O$3:$O$7</c:f>
              <c:numCache>
                <c:formatCode>0%</c:formatCode>
                <c:ptCount val="5"/>
                <c:pt idx="0">
                  <c:v>1.5386718414876399</c:v>
                </c:pt>
                <c:pt idx="1">
                  <c:v>0.98874238173805695</c:v>
                </c:pt>
                <c:pt idx="2">
                  <c:v>0.78172531272810297</c:v>
                </c:pt>
                <c:pt idx="3">
                  <c:v>0.590074634271884</c:v>
                </c:pt>
                <c:pt idx="4">
                  <c:v>0.40969543922917701</c:v>
                </c:pt>
              </c:numCache>
            </c:numRef>
          </c:val>
          <c:extLst>
            <c:ext xmlns:c16="http://schemas.microsoft.com/office/drawing/2014/chart" uri="{C3380CC4-5D6E-409C-BE32-E72D297353CC}">
              <c16:uniqueId val="{00000002-5A96-4DC5-99F4-B30E665BC5C7}"/>
            </c:ext>
          </c:extLst>
        </c:ser>
        <c:dLbls>
          <c:showLegendKey val="0"/>
          <c:showVal val="0"/>
          <c:showCatName val="0"/>
          <c:showSerName val="0"/>
          <c:showPercent val="0"/>
          <c:showBubbleSize val="0"/>
        </c:dLbls>
        <c:gapWidth val="219"/>
        <c:axId val="650808544"/>
        <c:axId val="650803624"/>
      </c:barChart>
      <c:catAx>
        <c:axId val="65080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50803624"/>
        <c:crosses val="autoZero"/>
        <c:auto val="1"/>
        <c:lblAlgn val="ctr"/>
        <c:lblOffset val="100"/>
        <c:noMultiLvlLbl val="0"/>
      </c:catAx>
      <c:valAx>
        <c:axId val="650803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50808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40696207342452E-2"/>
          <c:y val="2.7382853104151974E-2"/>
          <c:w val="0.88752146609656324"/>
          <c:h val="0.78685071001970441"/>
        </c:manualLayout>
      </c:layout>
      <c:areaChart>
        <c:grouping val="stacked"/>
        <c:varyColors val="0"/>
        <c:ser>
          <c:idx val="0"/>
          <c:order val="0"/>
          <c:tx>
            <c:strRef>
              <c:f>Sheet1!$E$1</c:f>
              <c:strCache>
                <c:ptCount val="1"/>
                <c:pt idx="0">
                  <c:v>CC</c:v>
                </c:pt>
              </c:strCache>
            </c:strRef>
          </c:tx>
          <c:spPr>
            <a:solidFill>
              <a:schemeClr val="accent1">
                <a:lumMod val="60000"/>
                <a:lumOff val="40000"/>
              </a:schemeClr>
            </a:solidFill>
            <a:ln>
              <a:noFill/>
            </a:ln>
            <a:effectLst/>
          </c:spPr>
          <c:cat>
            <c:strRef>
              <c:f>Sheet1!$C$2:$C$79</c:f>
              <c:strCache>
                <c:ptCount val="75"/>
                <c:pt idx="0">
                  <c:v>Jan</c:v>
                </c:pt>
                <c:pt idx="4">
                  <c:v>Feb</c:v>
                </c:pt>
                <c:pt idx="9">
                  <c:v>Mar</c:v>
                </c:pt>
                <c:pt idx="13">
                  <c:v>Apr</c:v>
                </c:pt>
                <c:pt idx="17">
                  <c:v>May</c:v>
                </c:pt>
                <c:pt idx="22">
                  <c:v>June</c:v>
                </c:pt>
                <c:pt idx="26">
                  <c:v>July</c:v>
                </c:pt>
                <c:pt idx="30">
                  <c:v>Aug</c:v>
                </c:pt>
                <c:pt idx="35">
                  <c:v>Sept</c:v>
                </c:pt>
                <c:pt idx="39">
                  <c:v>Oct</c:v>
                </c:pt>
                <c:pt idx="44">
                  <c:v>Nov</c:v>
                </c:pt>
                <c:pt idx="48">
                  <c:v>Dec</c:v>
                </c:pt>
                <c:pt idx="52">
                  <c:v>Jan</c:v>
                </c:pt>
                <c:pt idx="57">
                  <c:v>Feb</c:v>
                </c:pt>
                <c:pt idx="61">
                  <c:v>March</c:v>
                </c:pt>
                <c:pt idx="65">
                  <c:v>April</c:v>
                </c:pt>
                <c:pt idx="69">
                  <c:v>May</c:v>
                </c:pt>
                <c:pt idx="74">
                  <c:v>June</c:v>
                </c:pt>
              </c:strCache>
            </c:strRef>
          </c:cat>
          <c:val>
            <c:numRef>
              <c:f>Sheet1!$E$2:$E$79</c:f>
              <c:numCache>
                <c:formatCode>#,##0</c:formatCode>
                <c:ptCount val="78"/>
                <c:pt idx="0">
                  <c:v>12007</c:v>
                </c:pt>
                <c:pt idx="1">
                  <c:v>11574</c:v>
                </c:pt>
                <c:pt idx="2">
                  <c:v>12208</c:v>
                </c:pt>
                <c:pt idx="3">
                  <c:v>11756</c:v>
                </c:pt>
                <c:pt idx="4">
                  <c:v>11681</c:v>
                </c:pt>
                <c:pt idx="5">
                  <c:v>11807</c:v>
                </c:pt>
                <c:pt idx="6">
                  <c:v>11629</c:v>
                </c:pt>
                <c:pt idx="7">
                  <c:v>11419</c:v>
                </c:pt>
                <c:pt idx="8">
                  <c:v>10910</c:v>
                </c:pt>
                <c:pt idx="9">
                  <c:v>10342</c:v>
                </c:pt>
                <c:pt idx="10">
                  <c:v>10119</c:v>
                </c:pt>
                <c:pt idx="11">
                  <c:v>23160</c:v>
                </c:pt>
                <c:pt idx="12">
                  <c:v>40324</c:v>
                </c:pt>
                <c:pt idx="13">
                  <c:v>58311</c:v>
                </c:pt>
                <c:pt idx="14">
                  <c:v>64508</c:v>
                </c:pt>
                <c:pt idx="15">
                  <c:v>66502</c:v>
                </c:pt>
                <c:pt idx="16">
                  <c:v>61816</c:v>
                </c:pt>
                <c:pt idx="17">
                  <c:v>57391</c:v>
                </c:pt>
                <c:pt idx="18">
                  <c:v>51273</c:v>
                </c:pt>
                <c:pt idx="19">
                  <c:v>48238</c:v>
                </c:pt>
                <c:pt idx="20">
                  <c:v>46782</c:v>
                </c:pt>
                <c:pt idx="21">
                  <c:v>44223</c:v>
                </c:pt>
                <c:pt idx="22">
                  <c:v>41841</c:v>
                </c:pt>
                <c:pt idx="23">
                  <c:v>40371</c:v>
                </c:pt>
                <c:pt idx="24">
                  <c:v>39324</c:v>
                </c:pt>
                <c:pt idx="25">
                  <c:v>37497</c:v>
                </c:pt>
                <c:pt idx="26">
                  <c:v>36731</c:v>
                </c:pt>
                <c:pt idx="27">
                  <c:v>35157</c:v>
                </c:pt>
                <c:pt idx="28">
                  <c:v>34211</c:v>
                </c:pt>
                <c:pt idx="29">
                  <c:v>32847</c:v>
                </c:pt>
                <c:pt idx="30">
                  <c:v>28241</c:v>
                </c:pt>
                <c:pt idx="31">
                  <c:v>25766</c:v>
                </c:pt>
                <c:pt idx="32">
                  <c:v>24432</c:v>
                </c:pt>
                <c:pt idx="33">
                  <c:v>23400</c:v>
                </c:pt>
                <c:pt idx="34">
                  <c:v>22110</c:v>
                </c:pt>
                <c:pt idx="35">
                  <c:v>21187</c:v>
                </c:pt>
                <c:pt idx="36">
                  <c:v>20096</c:v>
                </c:pt>
                <c:pt idx="37">
                  <c:v>18742</c:v>
                </c:pt>
                <c:pt idx="38">
                  <c:v>17811</c:v>
                </c:pt>
                <c:pt idx="39">
                  <c:v>16492</c:v>
                </c:pt>
                <c:pt idx="40">
                  <c:v>14901</c:v>
                </c:pt>
                <c:pt idx="41">
                  <c:v>14022</c:v>
                </c:pt>
                <c:pt idx="42">
                  <c:v>14170</c:v>
                </c:pt>
                <c:pt idx="43">
                  <c:v>14159</c:v>
                </c:pt>
                <c:pt idx="44">
                  <c:v>13511</c:v>
                </c:pt>
                <c:pt idx="45">
                  <c:v>14649</c:v>
                </c:pt>
                <c:pt idx="46">
                  <c:v>15828</c:v>
                </c:pt>
                <c:pt idx="47">
                  <c:v>16528</c:v>
                </c:pt>
                <c:pt idx="48">
                  <c:v>16020</c:v>
                </c:pt>
                <c:pt idx="49">
                  <c:v>16092</c:v>
                </c:pt>
                <c:pt idx="50">
                  <c:v>16113</c:v>
                </c:pt>
                <c:pt idx="51">
                  <c:v>17288</c:v>
                </c:pt>
                <c:pt idx="52">
                  <c:v>17802</c:v>
                </c:pt>
                <c:pt idx="53">
                  <c:v>17656</c:v>
                </c:pt>
                <c:pt idx="54">
                  <c:v>17604</c:v>
                </c:pt>
                <c:pt idx="55">
                  <c:v>17278</c:v>
                </c:pt>
                <c:pt idx="56">
                  <c:v>17066</c:v>
                </c:pt>
                <c:pt idx="57">
                  <c:v>16742</c:v>
                </c:pt>
                <c:pt idx="58">
                  <c:v>16959</c:v>
                </c:pt>
                <c:pt idx="59">
                  <c:v>16180</c:v>
                </c:pt>
                <c:pt idx="60">
                  <c:v>15470</c:v>
                </c:pt>
                <c:pt idx="61">
                  <c:v>14594</c:v>
                </c:pt>
                <c:pt idx="62">
                  <c:v>13713</c:v>
                </c:pt>
                <c:pt idx="63">
                  <c:v>12399</c:v>
                </c:pt>
                <c:pt idx="64">
                  <c:v>11789</c:v>
                </c:pt>
                <c:pt idx="65">
                  <c:v>11211</c:v>
                </c:pt>
                <c:pt idx="66">
                  <c:v>10222</c:v>
                </c:pt>
                <c:pt idx="67">
                  <c:v>9557</c:v>
                </c:pt>
                <c:pt idx="68">
                  <c:v>9251</c:v>
                </c:pt>
                <c:pt idx="69">
                  <c:v>7735</c:v>
                </c:pt>
                <c:pt idx="70">
                  <c:v>7502.95</c:v>
                </c:pt>
                <c:pt idx="71">
                  <c:v>7277.8615</c:v>
                </c:pt>
                <c:pt idx="72">
                  <c:v>7059.5256549999995</c:v>
                </c:pt>
                <c:pt idx="73">
                  <c:v>6847.739885349999</c:v>
                </c:pt>
                <c:pt idx="74">
                  <c:v>6642.3076887894986</c:v>
                </c:pt>
                <c:pt idx="75">
                  <c:v>6443.0384581258131</c:v>
                </c:pt>
                <c:pt idx="76">
                  <c:v>6249.7473043820382</c:v>
                </c:pt>
                <c:pt idx="77">
                  <c:v>6062.254885250577</c:v>
                </c:pt>
              </c:numCache>
            </c:numRef>
          </c:val>
          <c:extLst>
            <c:ext xmlns:c16="http://schemas.microsoft.com/office/drawing/2014/chart" uri="{C3380CC4-5D6E-409C-BE32-E72D297353CC}">
              <c16:uniqueId val="{00000000-6A8F-4128-A268-3AF1D93E9B3A}"/>
            </c:ext>
          </c:extLst>
        </c:ser>
        <c:ser>
          <c:idx val="1"/>
          <c:order val="1"/>
          <c:tx>
            <c:strRef>
              <c:f>Sheet1!$F$1</c:f>
              <c:strCache>
                <c:ptCount val="1"/>
                <c:pt idx="0">
                  <c:v>IC</c:v>
                </c:pt>
              </c:strCache>
            </c:strRef>
          </c:tx>
          <c:spPr>
            <a:solidFill>
              <a:schemeClr val="accent5">
                <a:lumMod val="75000"/>
              </a:schemeClr>
            </a:solidFill>
            <a:ln>
              <a:noFill/>
            </a:ln>
            <a:effectLst/>
          </c:spPr>
          <c:cat>
            <c:strRef>
              <c:f>Sheet1!$C$2:$C$79</c:f>
              <c:strCache>
                <c:ptCount val="75"/>
                <c:pt idx="0">
                  <c:v>Jan</c:v>
                </c:pt>
                <c:pt idx="4">
                  <c:v>Feb</c:v>
                </c:pt>
                <c:pt idx="9">
                  <c:v>Mar</c:v>
                </c:pt>
                <c:pt idx="13">
                  <c:v>Apr</c:v>
                </c:pt>
                <c:pt idx="17">
                  <c:v>May</c:v>
                </c:pt>
                <c:pt idx="22">
                  <c:v>June</c:v>
                </c:pt>
                <c:pt idx="26">
                  <c:v>July</c:v>
                </c:pt>
                <c:pt idx="30">
                  <c:v>Aug</c:v>
                </c:pt>
                <c:pt idx="35">
                  <c:v>Sept</c:v>
                </c:pt>
                <c:pt idx="39">
                  <c:v>Oct</c:v>
                </c:pt>
                <c:pt idx="44">
                  <c:v>Nov</c:v>
                </c:pt>
                <c:pt idx="48">
                  <c:v>Dec</c:v>
                </c:pt>
                <c:pt idx="52">
                  <c:v>Jan</c:v>
                </c:pt>
                <c:pt idx="57">
                  <c:v>Feb</c:v>
                </c:pt>
                <c:pt idx="61">
                  <c:v>March</c:v>
                </c:pt>
                <c:pt idx="65">
                  <c:v>April</c:v>
                </c:pt>
                <c:pt idx="69">
                  <c:v>May</c:v>
                </c:pt>
                <c:pt idx="74">
                  <c:v>June</c:v>
                </c:pt>
              </c:strCache>
            </c:strRef>
          </c:cat>
          <c:val>
            <c:numRef>
              <c:f>Sheet1!$F$2:$F$79</c:f>
              <c:numCache>
                <c:formatCode>#,##0</c:formatCode>
                <c:ptCount val="78"/>
                <c:pt idx="0">
                  <c:v>1850</c:v>
                </c:pt>
                <c:pt idx="1">
                  <c:v>2477</c:v>
                </c:pt>
                <c:pt idx="2">
                  <c:v>1601</c:v>
                </c:pt>
                <c:pt idx="3">
                  <c:v>1196</c:v>
                </c:pt>
                <c:pt idx="4">
                  <c:v>1160</c:v>
                </c:pt>
                <c:pt idx="5">
                  <c:v>1196</c:v>
                </c:pt>
                <c:pt idx="6">
                  <c:v>1125</c:v>
                </c:pt>
                <c:pt idx="7">
                  <c:v>948</c:v>
                </c:pt>
                <c:pt idx="8">
                  <c:v>841</c:v>
                </c:pt>
                <c:pt idx="9">
                  <c:v>829</c:v>
                </c:pt>
                <c:pt idx="10">
                  <c:v>922</c:v>
                </c:pt>
                <c:pt idx="11">
                  <c:v>16909</c:v>
                </c:pt>
                <c:pt idx="12">
                  <c:v>24067</c:v>
                </c:pt>
                <c:pt idx="13">
                  <c:v>22510</c:v>
                </c:pt>
                <c:pt idx="14">
                  <c:v>14948</c:v>
                </c:pt>
                <c:pt idx="15">
                  <c:v>11507</c:v>
                </c:pt>
                <c:pt idx="16">
                  <c:v>7453</c:v>
                </c:pt>
                <c:pt idx="17">
                  <c:v>5674</c:v>
                </c:pt>
                <c:pt idx="18">
                  <c:v>4638</c:v>
                </c:pt>
                <c:pt idx="19">
                  <c:v>4432</c:v>
                </c:pt>
                <c:pt idx="20">
                  <c:v>4588</c:v>
                </c:pt>
                <c:pt idx="21">
                  <c:v>3733</c:v>
                </c:pt>
                <c:pt idx="22">
                  <c:v>3654</c:v>
                </c:pt>
                <c:pt idx="23">
                  <c:v>3695</c:v>
                </c:pt>
                <c:pt idx="24">
                  <c:v>3532</c:v>
                </c:pt>
                <c:pt idx="25">
                  <c:v>3190</c:v>
                </c:pt>
                <c:pt idx="26">
                  <c:v>3222</c:v>
                </c:pt>
                <c:pt idx="27">
                  <c:v>3547</c:v>
                </c:pt>
                <c:pt idx="28">
                  <c:v>3305</c:v>
                </c:pt>
                <c:pt idx="29">
                  <c:v>3020</c:v>
                </c:pt>
                <c:pt idx="30">
                  <c:v>2344</c:v>
                </c:pt>
                <c:pt idx="31">
                  <c:v>2099</c:v>
                </c:pt>
                <c:pt idx="32">
                  <c:v>2322</c:v>
                </c:pt>
                <c:pt idx="33">
                  <c:v>2743</c:v>
                </c:pt>
                <c:pt idx="34">
                  <c:v>3026</c:v>
                </c:pt>
                <c:pt idx="35">
                  <c:v>3401</c:v>
                </c:pt>
                <c:pt idx="36">
                  <c:v>3453</c:v>
                </c:pt>
                <c:pt idx="37">
                  <c:v>3745</c:v>
                </c:pt>
                <c:pt idx="38">
                  <c:v>3786</c:v>
                </c:pt>
                <c:pt idx="39">
                  <c:v>4221</c:v>
                </c:pt>
                <c:pt idx="40">
                  <c:v>3306</c:v>
                </c:pt>
                <c:pt idx="41">
                  <c:v>2859</c:v>
                </c:pt>
                <c:pt idx="42">
                  <c:v>3523</c:v>
                </c:pt>
                <c:pt idx="43">
                  <c:v>3380</c:v>
                </c:pt>
                <c:pt idx="44">
                  <c:v>2832</c:v>
                </c:pt>
                <c:pt idx="45">
                  <c:v>3212</c:v>
                </c:pt>
                <c:pt idx="46">
                  <c:v>4441</c:v>
                </c:pt>
                <c:pt idx="47">
                  <c:v>4081</c:v>
                </c:pt>
                <c:pt idx="48">
                  <c:v>4537</c:v>
                </c:pt>
                <c:pt idx="49">
                  <c:v>3294</c:v>
                </c:pt>
                <c:pt idx="50">
                  <c:v>2959</c:v>
                </c:pt>
                <c:pt idx="51">
                  <c:v>2971</c:v>
                </c:pt>
                <c:pt idx="52">
                  <c:v>4385</c:v>
                </c:pt>
                <c:pt idx="53">
                  <c:v>3911</c:v>
                </c:pt>
                <c:pt idx="54">
                  <c:v>2777</c:v>
                </c:pt>
                <c:pt idx="55">
                  <c:v>2620</c:v>
                </c:pt>
                <c:pt idx="56">
                  <c:v>2574</c:v>
                </c:pt>
                <c:pt idx="57">
                  <c:v>2506</c:v>
                </c:pt>
                <c:pt idx="58">
                  <c:v>2432</c:v>
                </c:pt>
                <c:pt idx="59">
                  <c:v>1895</c:v>
                </c:pt>
                <c:pt idx="60">
                  <c:v>1699</c:v>
                </c:pt>
                <c:pt idx="61">
                  <c:v>1750</c:v>
                </c:pt>
                <c:pt idx="62">
                  <c:v>1878</c:v>
                </c:pt>
                <c:pt idx="63">
                  <c:v>2582</c:v>
                </c:pt>
                <c:pt idx="64">
                  <c:v>3138</c:v>
                </c:pt>
                <c:pt idx="65">
                  <c:v>2849</c:v>
                </c:pt>
                <c:pt idx="66">
                  <c:v>2518</c:v>
                </c:pt>
                <c:pt idx="67">
                  <c:v>2200</c:v>
                </c:pt>
                <c:pt idx="68">
                  <c:v>2064</c:v>
                </c:pt>
                <c:pt idx="69">
                  <c:v>1789</c:v>
                </c:pt>
                <c:pt idx="70">
                  <c:v>1735.33</c:v>
                </c:pt>
                <c:pt idx="71">
                  <c:v>1683.2701</c:v>
                </c:pt>
                <c:pt idx="72">
                  <c:v>1632.7719969999998</c:v>
                </c:pt>
                <c:pt idx="73">
                  <c:v>1583.7888370899998</c:v>
                </c:pt>
                <c:pt idx="74">
                  <c:v>1536.2751719772998</c:v>
                </c:pt>
                <c:pt idx="75">
                  <c:v>1490.1869168179808</c:v>
                </c:pt>
                <c:pt idx="76">
                  <c:v>1445.4813093134412</c:v>
                </c:pt>
                <c:pt idx="77">
                  <c:v>1402.1168700340379</c:v>
                </c:pt>
              </c:numCache>
            </c:numRef>
          </c:val>
          <c:extLst>
            <c:ext xmlns:c16="http://schemas.microsoft.com/office/drawing/2014/chart" uri="{C3380CC4-5D6E-409C-BE32-E72D297353CC}">
              <c16:uniqueId val="{00000001-6A8F-4128-A268-3AF1D93E9B3A}"/>
            </c:ext>
          </c:extLst>
        </c:ser>
        <c:ser>
          <c:idx val="2"/>
          <c:order val="2"/>
          <c:tx>
            <c:strRef>
              <c:f>Sheet1!$G$1</c:f>
              <c:strCache>
                <c:ptCount val="1"/>
                <c:pt idx="0">
                  <c:v>PUA</c:v>
                </c:pt>
              </c:strCache>
            </c:strRef>
          </c:tx>
          <c:spPr>
            <a:solidFill>
              <a:srgbClr val="C00000"/>
            </a:solidFill>
            <a:ln>
              <a:noFill/>
            </a:ln>
            <a:effectLst/>
          </c:spPr>
          <c:cat>
            <c:strRef>
              <c:f>Sheet1!$C$2:$C$79</c:f>
              <c:strCache>
                <c:ptCount val="75"/>
                <c:pt idx="0">
                  <c:v>Jan</c:v>
                </c:pt>
                <c:pt idx="4">
                  <c:v>Feb</c:v>
                </c:pt>
                <c:pt idx="9">
                  <c:v>Mar</c:v>
                </c:pt>
                <c:pt idx="13">
                  <c:v>Apr</c:v>
                </c:pt>
                <c:pt idx="17">
                  <c:v>May</c:v>
                </c:pt>
                <c:pt idx="22">
                  <c:v>June</c:v>
                </c:pt>
                <c:pt idx="26">
                  <c:v>July</c:v>
                </c:pt>
                <c:pt idx="30">
                  <c:v>Aug</c:v>
                </c:pt>
                <c:pt idx="35">
                  <c:v>Sept</c:v>
                </c:pt>
                <c:pt idx="39">
                  <c:v>Oct</c:v>
                </c:pt>
                <c:pt idx="44">
                  <c:v>Nov</c:v>
                </c:pt>
                <c:pt idx="48">
                  <c:v>Dec</c:v>
                </c:pt>
                <c:pt idx="52">
                  <c:v>Jan</c:v>
                </c:pt>
                <c:pt idx="57">
                  <c:v>Feb</c:v>
                </c:pt>
                <c:pt idx="61">
                  <c:v>March</c:v>
                </c:pt>
                <c:pt idx="65">
                  <c:v>April</c:v>
                </c:pt>
                <c:pt idx="69">
                  <c:v>May</c:v>
                </c:pt>
                <c:pt idx="74">
                  <c:v>June</c:v>
                </c:pt>
              </c:strCache>
            </c:strRef>
          </c:cat>
          <c:val>
            <c:numRef>
              <c:f>Sheet1!$G$2:$G$79</c:f>
              <c:numCache>
                <c:formatCode>General</c:formatCode>
                <c:ptCount val="78"/>
                <c:pt idx="5" formatCode="#,##0">
                  <c:v>295</c:v>
                </c:pt>
                <c:pt idx="6" formatCode="#,##0">
                  <c:v>408</c:v>
                </c:pt>
                <c:pt idx="7" formatCode="#,##0">
                  <c:v>532</c:v>
                </c:pt>
                <c:pt idx="8" formatCode="#,##0">
                  <c:v>679</c:v>
                </c:pt>
                <c:pt idx="9" formatCode="#,##0">
                  <c:v>1771</c:v>
                </c:pt>
                <c:pt idx="10" formatCode="#,##0">
                  <c:v>3473</c:v>
                </c:pt>
                <c:pt idx="11" formatCode="#,##0">
                  <c:v>12664</c:v>
                </c:pt>
                <c:pt idx="12" formatCode="#,##0">
                  <c:v>16624</c:v>
                </c:pt>
                <c:pt idx="13" formatCode="#,##0">
                  <c:v>18717</c:v>
                </c:pt>
                <c:pt idx="14" formatCode="#,##0">
                  <c:v>19074</c:v>
                </c:pt>
                <c:pt idx="15" formatCode="#,##0">
                  <c:v>19597</c:v>
                </c:pt>
                <c:pt idx="16" formatCode="#,##0">
                  <c:v>19582</c:v>
                </c:pt>
                <c:pt idx="17" formatCode="#,##0">
                  <c:v>18472</c:v>
                </c:pt>
                <c:pt idx="18" formatCode="#,##0">
                  <c:v>17615</c:v>
                </c:pt>
                <c:pt idx="19" formatCode="#,##0">
                  <c:v>16976</c:v>
                </c:pt>
                <c:pt idx="20" formatCode="#,##0">
                  <c:v>16375</c:v>
                </c:pt>
                <c:pt idx="21" formatCode="#,##0">
                  <c:v>16181</c:v>
                </c:pt>
                <c:pt idx="22" formatCode="#,##0">
                  <c:v>15697</c:v>
                </c:pt>
                <c:pt idx="23" formatCode="#,##0">
                  <c:v>15478</c:v>
                </c:pt>
                <c:pt idx="24" formatCode="#,##0">
                  <c:v>15228</c:v>
                </c:pt>
                <c:pt idx="25" formatCode="#,##0">
                  <c:v>15122</c:v>
                </c:pt>
                <c:pt idx="26" formatCode="#,##0">
                  <c:v>15249</c:v>
                </c:pt>
                <c:pt idx="27" formatCode="#,##0">
                  <c:v>15097</c:v>
                </c:pt>
                <c:pt idx="28" formatCode="#,##0">
                  <c:v>14982</c:v>
                </c:pt>
                <c:pt idx="29" formatCode="#,##0">
                  <c:v>14658</c:v>
                </c:pt>
                <c:pt idx="30" formatCode="#,##0">
                  <c:v>13033</c:v>
                </c:pt>
                <c:pt idx="31" formatCode="#,##0">
                  <c:v>10607</c:v>
                </c:pt>
                <c:pt idx="32" formatCode="#,##0">
                  <c:v>10501</c:v>
                </c:pt>
                <c:pt idx="33" formatCode="#,##0">
                  <c:v>10316</c:v>
                </c:pt>
                <c:pt idx="34" formatCode="#,##0">
                  <c:v>10225</c:v>
                </c:pt>
                <c:pt idx="35" formatCode="#,##0">
                  <c:v>10113</c:v>
                </c:pt>
                <c:pt idx="36" formatCode="#,##0">
                  <c:v>9979</c:v>
                </c:pt>
                <c:pt idx="37" formatCode="#,##0">
                  <c:v>9697</c:v>
                </c:pt>
                <c:pt idx="38" formatCode="#,##0">
                  <c:v>9534</c:v>
                </c:pt>
                <c:pt idx="39" formatCode="#,##0">
                  <c:v>9468</c:v>
                </c:pt>
                <c:pt idx="40" formatCode="#,##0">
                  <c:v>9432</c:v>
                </c:pt>
                <c:pt idx="41" formatCode="#,##0">
                  <c:v>9399</c:v>
                </c:pt>
                <c:pt idx="42" formatCode="#,##0">
                  <c:v>9447</c:v>
                </c:pt>
                <c:pt idx="43" formatCode="#,##0">
                  <c:v>9434</c:v>
                </c:pt>
                <c:pt idx="44" formatCode="#,##0">
                  <c:v>9375</c:v>
                </c:pt>
                <c:pt idx="45" formatCode="#,##0">
                  <c:v>9493</c:v>
                </c:pt>
                <c:pt idx="46" formatCode="#,##0">
                  <c:v>10066</c:v>
                </c:pt>
                <c:pt idx="47" formatCode="#,##0">
                  <c:v>10337</c:v>
                </c:pt>
                <c:pt idx="48" formatCode="#,##0">
                  <c:v>10012</c:v>
                </c:pt>
                <c:pt idx="49" formatCode="#,##0">
                  <c:v>9694</c:v>
                </c:pt>
                <c:pt idx="50" formatCode="#,##0">
                  <c:v>7521</c:v>
                </c:pt>
                <c:pt idx="51" formatCode="#,##0">
                  <c:v>6383</c:v>
                </c:pt>
                <c:pt idx="52" formatCode="#,##0">
                  <c:v>9552</c:v>
                </c:pt>
                <c:pt idx="53" formatCode="#,##0">
                  <c:v>9503</c:v>
                </c:pt>
                <c:pt idx="54" formatCode="#,##0">
                  <c:v>9490</c:v>
                </c:pt>
                <c:pt idx="55" formatCode="#,##0">
                  <c:v>9401</c:v>
                </c:pt>
                <c:pt idx="56" formatCode="#,##0">
                  <c:v>9360</c:v>
                </c:pt>
                <c:pt idx="57" formatCode="#,##0">
                  <c:v>9232</c:v>
                </c:pt>
                <c:pt idx="58" formatCode="#,##0">
                  <c:v>9237</c:v>
                </c:pt>
                <c:pt idx="59" formatCode="#,##0">
                  <c:v>9107</c:v>
                </c:pt>
                <c:pt idx="60" formatCode="#,##0">
                  <c:v>9048</c:v>
                </c:pt>
                <c:pt idx="61" formatCode="#,##0">
                  <c:v>8734</c:v>
                </c:pt>
                <c:pt idx="62" formatCode="#,##0">
                  <c:v>8546</c:v>
                </c:pt>
                <c:pt idx="63" formatCode="#,##0">
                  <c:v>8236</c:v>
                </c:pt>
                <c:pt idx="64" formatCode="#,##0">
                  <c:v>7939</c:v>
                </c:pt>
                <c:pt idx="65" formatCode="#,##0">
                  <c:v>7609</c:v>
                </c:pt>
                <c:pt idx="66" formatCode="#,##0">
                  <c:v>7406</c:v>
                </c:pt>
                <c:pt idx="67" formatCode="#,##0">
                  <c:v>7230</c:v>
                </c:pt>
                <c:pt idx="68" formatCode="#,##0">
                  <c:v>7071</c:v>
                </c:pt>
                <c:pt idx="69" formatCode="#,##0">
                  <c:v>6761</c:v>
                </c:pt>
                <c:pt idx="70" formatCode="#,##0">
                  <c:v>6558.17</c:v>
                </c:pt>
                <c:pt idx="71" formatCode="#,##0">
                  <c:v>6361.4249</c:v>
                </c:pt>
                <c:pt idx="72" formatCode="#,##0">
                  <c:v>6170.5821529999994</c:v>
                </c:pt>
                <c:pt idx="73" formatCode="#,##0">
                  <c:v>5985.4646884099993</c:v>
                </c:pt>
                <c:pt idx="74" formatCode="#,##0">
                  <c:v>5805.9007477576988</c:v>
                </c:pt>
                <c:pt idx="75" formatCode="#,##0">
                  <c:v>5631.7237253249677</c:v>
                </c:pt>
                <c:pt idx="76" formatCode="#,##0">
                  <c:v>5462.7720135652189</c:v>
                </c:pt>
                <c:pt idx="77" formatCode="#,##0">
                  <c:v>5298.8888531582625</c:v>
                </c:pt>
              </c:numCache>
            </c:numRef>
          </c:val>
          <c:extLst>
            <c:ext xmlns:c16="http://schemas.microsoft.com/office/drawing/2014/chart" uri="{C3380CC4-5D6E-409C-BE32-E72D297353CC}">
              <c16:uniqueId val="{00000002-6A8F-4128-A268-3AF1D93E9B3A}"/>
            </c:ext>
          </c:extLst>
        </c:ser>
        <c:ser>
          <c:idx val="3"/>
          <c:order val="3"/>
          <c:tx>
            <c:strRef>
              <c:f>Sheet1!$H$1</c:f>
              <c:strCache>
                <c:ptCount val="1"/>
                <c:pt idx="0">
                  <c:v>PEUC</c:v>
                </c:pt>
              </c:strCache>
            </c:strRef>
          </c:tx>
          <c:spPr>
            <a:solidFill>
              <a:schemeClr val="accent2">
                <a:lumMod val="60000"/>
                <a:lumOff val="40000"/>
              </a:schemeClr>
            </a:solidFill>
            <a:ln>
              <a:noFill/>
            </a:ln>
            <a:effectLst/>
          </c:spPr>
          <c:cat>
            <c:strRef>
              <c:f>Sheet1!$C$2:$C$79</c:f>
              <c:strCache>
                <c:ptCount val="75"/>
                <c:pt idx="0">
                  <c:v>Jan</c:v>
                </c:pt>
                <c:pt idx="4">
                  <c:v>Feb</c:v>
                </c:pt>
                <c:pt idx="9">
                  <c:v>Mar</c:v>
                </c:pt>
                <c:pt idx="13">
                  <c:v>Apr</c:v>
                </c:pt>
                <c:pt idx="17">
                  <c:v>May</c:v>
                </c:pt>
                <c:pt idx="22">
                  <c:v>June</c:v>
                </c:pt>
                <c:pt idx="26">
                  <c:v>July</c:v>
                </c:pt>
                <c:pt idx="30">
                  <c:v>Aug</c:v>
                </c:pt>
                <c:pt idx="35">
                  <c:v>Sept</c:v>
                </c:pt>
                <c:pt idx="39">
                  <c:v>Oct</c:v>
                </c:pt>
                <c:pt idx="44">
                  <c:v>Nov</c:v>
                </c:pt>
                <c:pt idx="48">
                  <c:v>Dec</c:v>
                </c:pt>
                <c:pt idx="52">
                  <c:v>Jan</c:v>
                </c:pt>
                <c:pt idx="57">
                  <c:v>Feb</c:v>
                </c:pt>
                <c:pt idx="61">
                  <c:v>March</c:v>
                </c:pt>
                <c:pt idx="65">
                  <c:v>April</c:v>
                </c:pt>
                <c:pt idx="69">
                  <c:v>May</c:v>
                </c:pt>
                <c:pt idx="74">
                  <c:v>June</c:v>
                </c:pt>
              </c:strCache>
            </c:strRef>
          </c:cat>
          <c:val>
            <c:numRef>
              <c:f>Sheet1!$H$2:$H$79</c:f>
              <c:numCache>
                <c:formatCode>General</c:formatCode>
                <c:ptCount val="78"/>
                <c:pt idx="26" formatCode="#,##0">
                  <c:v>2547</c:v>
                </c:pt>
                <c:pt idx="27" formatCode="#,##0">
                  <c:v>2711</c:v>
                </c:pt>
                <c:pt idx="28" formatCode="#,##0">
                  <c:v>2908</c:v>
                </c:pt>
                <c:pt idx="29" formatCode="#,##0">
                  <c:v>3117</c:v>
                </c:pt>
                <c:pt idx="30" formatCode="#,##0">
                  <c:v>3224</c:v>
                </c:pt>
                <c:pt idx="31" formatCode="#,##0">
                  <c:v>3312</c:v>
                </c:pt>
                <c:pt idx="32" formatCode="#,##0">
                  <c:v>3563</c:v>
                </c:pt>
                <c:pt idx="33" formatCode="#,##0">
                  <c:v>3771</c:v>
                </c:pt>
                <c:pt idx="34" formatCode="#,##0">
                  <c:v>3978</c:v>
                </c:pt>
                <c:pt idx="35" formatCode="#,##0">
                  <c:v>4080</c:v>
                </c:pt>
                <c:pt idx="36" formatCode="#,##0">
                  <c:v>4267</c:v>
                </c:pt>
                <c:pt idx="37" formatCode="#,##0">
                  <c:v>4222</c:v>
                </c:pt>
                <c:pt idx="38" formatCode="#,##0">
                  <c:v>4252</c:v>
                </c:pt>
                <c:pt idx="39" formatCode="#,##0">
                  <c:v>4456</c:v>
                </c:pt>
                <c:pt idx="40" formatCode="#,##0">
                  <c:v>4584</c:v>
                </c:pt>
                <c:pt idx="41" formatCode="#,##0">
                  <c:v>4848</c:v>
                </c:pt>
                <c:pt idx="42" formatCode="#,##0">
                  <c:v>5075</c:v>
                </c:pt>
                <c:pt idx="43" formatCode="#,##0">
                  <c:v>5170</c:v>
                </c:pt>
                <c:pt idx="44" formatCode="#,##0">
                  <c:v>5111</c:v>
                </c:pt>
                <c:pt idx="45" formatCode="#,##0">
                  <c:v>5172</c:v>
                </c:pt>
                <c:pt idx="46" formatCode="#,##0">
                  <c:v>5228</c:v>
                </c:pt>
                <c:pt idx="47" formatCode="#,##0">
                  <c:v>5208</c:v>
                </c:pt>
                <c:pt idx="48" formatCode="#,##0">
                  <c:v>5156</c:v>
                </c:pt>
                <c:pt idx="49" formatCode="#,##0">
                  <c:v>5249</c:v>
                </c:pt>
                <c:pt idx="50" formatCode="#,##0">
                  <c:v>5269</c:v>
                </c:pt>
                <c:pt idx="51" formatCode="#,##0">
                  <c:v>5343</c:v>
                </c:pt>
                <c:pt idx="52" formatCode="#,##0">
                  <c:v>6792</c:v>
                </c:pt>
                <c:pt idx="53" formatCode="#,##0">
                  <c:v>7459</c:v>
                </c:pt>
                <c:pt idx="54" formatCode="#,##0">
                  <c:v>7871</c:v>
                </c:pt>
                <c:pt idx="55" formatCode="#,##0">
                  <c:v>8374</c:v>
                </c:pt>
                <c:pt idx="56" formatCode="#,##0">
                  <c:v>8608</c:v>
                </c:pt>
                <c:pt idx="57" formatCode="#,##0">
                  <c:v>8730</c:v>
                </c:pt>
                <c:pt idx="58" formatCode="#,##0">
                  <c:v>8862</c:v>
                </c:pt>
                <c:pt idx="59" formatCode="#,##0">
                  <c:v>8917</c:v>
                </c:pt>
                <c:pt idx="60" formatCode="#,##0">
                  <c:v>9012</c:v>
                </c:pt>
                <c:pt idx="61" formatCode="#,##0">
                  <c:v>9072</c:v>
                </c:pt>
                <c:pt idx="62" formatCode="#,##0">
                  <c:v>9118</c:v>
                </c:pt>
                <c:pt idx="63" formatCode="#,##0">
                  <c:v>8792</c:v>
                </c:pt>
                <c:pt idx="64" formatCode="#,##0">
                  <c:v>8483</c:v>
                </c:pt>
                <c:pt idx="65" formatCode="#,##0">
                  <c:v>8267</c:v>
                </c:pt>
                <c:pt idx="66" formatCode="#,##0">
                  <c:v>7982</c:v>
                </c:pt>
                <c:pt idx="67" formatCode="#,##0">
                  <c:v>7806</c:v>
                </c:pt>
                <c:pt idx="68" formatCode="#,##0">
                  <c:v>7500</c:v>
                </c:pt>
                <c:pt idx="69" formatCode="#,##0">
                  <c:v>6826</c:v>
                </c:pt>
                <c:pt idx="70" formatCode="#,##0">
                  <c:v>6621.22</c:v>
                </c:pt>
                <c:pt idx="71" formatCode="#,##0">
                  <c:v>6422.5834000000004</c:v>
                </c:pt>
                <c:pt idx="72" formatCode="#,##0">
                  <c:v>6229.905898</c:v>
                </c:pt>
                <c:pt idx="73" formatCode="#,##0">
                  <c:v>6043.0087210599995</c:v>
                </c:pt>
                <c:pt idx="74" formatCode="#,##0">
                  <c:v>5861.7184594281998</c:v>
                </c:pt>
                <c:pt idx="75" formatCode="#,##0">
                  <c:v>5685.8669056453537</c:v>
                </c:pt>
                <c:pt idx="76" formatCode="#,##0">
                  <c:v>5515.2908984759933</c:v>
                </c:pt>
                <c:pt idx="77" formatCode="#,##0">
                  <c:v>5349.8321715217135</c:v>
                </c:pt>
              </c:numCache>
            </c:numRef>
          </c:val>
          <c:extLst>
            <c:ext xmlns:c16="http://schemas.microsoft.com/office/drawing/2014/chart" uri="{C3380CC4-5D6E-409C-BE32-E72D297353CC}">
              <c16:uniqueId val="{00000003-6A8F-4128-A268-3AF1D93E9B3A}"/>
            </c:ext>
          </c:extLst>
        </c:ser>
        <c:dLbls>
          <c:showLegendKey val="0"/>
          <c:showVal val="0"/>
          <c:showCatName val="0"/>
          <c:showSerName val="0"/>
          <c:showPercent val="0"/>
          <c:showBubbleSize val="0"/>
        </c:dLbls>
        <c:axId val="662310200"/>
        <c:axId val="662309544"/>
      </c:areaChart>
      <c:catAx>
        <c:axId val="6623102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662309544"/>
        <c:crosses val="autoZero"/>
        <c:auto val="0"/>
        <c:lblAlgn val="ctr"/>
        <c:lblOffset val="100"/>
        <c:noMultiLvlLbl val="1"/>
      </c:catAx>
      <c:valAx>
        <c:axId val="662309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6231020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57292027192195E-2"/>
          <c:y val="3.7573308904541823E-2"/>
          <c:w val="0.91095053851027241"/>
          <c:h val="0.88295509741780198"/>
        </c:manualLayout>
      </c:layout>
      <c:lineChart>
        <c:grouping val="standard"/>
        <c:varyColors val="0"/>
        <c:ser>
          <c:idx val="0"/>
          <c:order val="0"/>
          <c:tx>
            <c:strRef>
              <c:f>'Recession recovery'!$J$25</c:f>
              <c:strCache>
                <c:ptCount val="1"/>
                <c:pt idx="0">
                  <c:v>Payroll Employment</c:v>
                </c:pt>
              </c:strCache>
            </c:strRef>
          </c:tx>
          <c:spPr>
            <a:ln w="41275" cap="rnd">
              <a:solidFill>
                <a:schemeClr val="accent1"/>
              </a:solidFill>
              <a:prstDash val="sysDash"/>
              <a:round/>
            </a:ln>
            <a:effectLst/>
          </c:spPr>
          <c:marker>
            <c:symbol val="none"/>
          </c:marker>
          <c:cat>
            <c:strRef>
              <c:f>'Recession recovery'!$I$26:$I$40</c:f>
              <c:strCache>
                <c:ptCount val="15"/>
                <c:pt idx="0">
                  <c:v>Jan</c:v>
                </c:pt>
                <c:pt idx="1">
                  <c:v>Feb</c:v>
                </c:pt>
                <c:pt idx="2">
                  <c:v>Mar</c:v>
                </c:pt>
                <c:pt idx="3">
                  <c:v>Apr</c:v>
                </c:pt>
                <c:pt idx="4">
                  <c:v>May</c:v>
                </c:pt>
                <c:pt idx="5">
                  <c:v>Jun</c:v>
                </c:pt>
                <c:pt idx="6">
                  <c:v>Jul</c:v>
                </c:pt>
                <c:pt idx="7">
                  <c:v>Aug</c:v>
                </c:pt>
                <c:pt idx="8">
                  <c:v>Sept</c:v>
                </c:pt>
                <c:pt idx="9">
                  <c:v>Oct</c:v>
                </c:pt>
                <c:pt idx="10">
                  <c:v>Nov</c:v>
                </c:pt>
                <c:pt idx="11">
                  <c:v>Dec</c:v>
                </c:pt>
                <c:pt idx="12">
                  <c:v>Jan</c:v>
                </c:pt>
                <c:pt idx="13">
                  <c:v>Feb</c:v>
                </c:pt>
                <c:pt idx="14">
                  <c:v>Mar</c:v>
                </c:pt>
              </c:strCache>
            </c:strRef>
          </c:cat>
          <c:val>
            <c:numRef>
              <c:f>'Recession recovery'!$J$26:$J$40</c:f>
              <c:numCache>
                <c:formatCode>0.0%</c:formatCode>
                <c:ptCount val="15"/>
                <c:pt idx="0">
                  <c:v>1.0022540983606558</c:v>
                </c:pt>
                <c:pt idx="1">
                  <c:v>1</c:v>
                </c:pt>
                <c:pt idx="2">
                  <c:v>0.99918032786885247</c:v>
                </c:pt>
                <c:pt idx="3">
                  <c:v>0.87254098360655741</c:v>
                </c:pt>
                <c:pt idx="4">
                  <c:v>0.92049180327868851</c:v>
                </c:pt>
                <c:pt idx="5">
                  <c:v>0.94364754098360659</c:v>
                </c:pt>
                <c:pt idx="6">
                  <c:v>0.95245901639344266</c:v>
                </c:pt>
                <c:pt idx="7">
                  <c:v>0.96004098360655743</c:v>
                </c:pt>
                <c:pt idx="8">
                  <c:v>0.97151639344262297</c:v>
                </c:pt>
                <c:pt idx="9">
                  <c:v>0.97213114754098362</c:v>
                </c:pt>
                <c:pt idx="10">
                  <c:v>0.97459016393442621</c:v>
                </c:pt>
                <c:pt idx="11">
                  <c:v>0.97622950819672127</c:v>
                </c:pt>
                <c:pt idx="12">
                  <c:v>0.97889344262295086</c:v>
                </c:pt>
                <c:pt idx="13">
                  <c:v>0.97950819672131151</c:v>
                </c:pt>
                <c:pt idx="14">
                  <c:v>0.98770491803278693</c:v>
                </c:pt>
              </c:numCache>
            </c:numRef>
          </c:val>
          <c:smooth val="0"/>
          <c:extLst>
            <c:ext xmlns:c16="http://schemas.microsoft.com/office/drawing/2014/chart" uri="{C3380CC4-5D6E-409C-BE32-E72D297353CC}">
              <c16:uniqueId val="{00000000-DD13-4E6F-A759-8DA28F2050F4}"/>
            </c:ext>
          </c:extLst>
        </c:ser>
        <c:ser>
          <c:idx val="1"/>
          <c:order val="1"/>
          <c:tx>
            <c:strRef>
              <c:f>'Recession recovery'!$K$25</c:f>
              <c:strCache>
                <c:ptCount val="1"/>
                <c:pt idx="0">
                  <c:v>Employed</c:v>
                </c:pt>
              </c:strCache>
            </c:strRef>
          </c:tx>
          <c:spPr>
            <a:ln w="44450" cap="rnd">
              <a:solidFill>
                <a:srgbClr val="7030A0"/>
              </a:solidFill>
              <a:round/>
            </a:ln>
            <a:effectLst/>
          </c:spPr>
          <c:marker>
            <c:symbol val="none"/>
          </c:marker>
          <c:cat>
            <c:strRef>
              <c:f>'Recession recovery'!$I$26:$I$40</c:f>
              <c:strCache>
                <c:ptCount val="15"/>
                <c:pt idx="0">
                  <c:v>Jan</c:v>
                </c:pt>
                <c:pt idx="1">
                  <c:v>Feb</c:v>
                </c:pt>
                <c:pt idx="2">
                  <c:v>Mar</c:v>
                </c:pt>
                <c:pt idx="3">
                  <c:v>Apr</c:v>
                </c:pt>
                <c:pt idx="4">
                  <c:v>May</c:v>
                </c:pt>
                <c:pt idx="5">
                  <c:v>Jun</c:v>
                </c:pt>
                <c:pt idx="6">
                  <c:v>Jul</c:v>
                </c:pt>
                <c:pt idx="7">
                  <c:v>Aug</c:v>
                </c:pt>
                <c:pt idx="8">
                  <c:v>Sept</c:v>
                </c:pt>
                <c:pt idx="9">
                  <c:v>Oct</c:v>
                </c:pt>
                <c:pt idx="10">
                  <c:v>Nov</c:v>
                </c:pt>
                <c:pt idx="11">
                  <c:v>Dec</c:v>
                </c:pt>
                <c:pt idx="12">
                  <c:v>Jan</c:v>
                </c:pt>
                <c:pt idx="13">
                  <c:v>Feb</c:v>
                </c:pt>
                <c:pt idx="14">
                  <c:v>Mar</c:v>
                </c:pt>
              </c:strCache>
            </c:strRef>
          </c:cat>
          <c:val>
            <c:numRef>
              <c:f>'Recession recovery'!$K$26:$K$40</c:f>
              <c:numCache>
                <c:formatCode>0.0%</c:formatCode>
                <c:ptCount val="15"/>
                <c:pt idx="0">
                  <c:v>1.0011203848761447</c:v>
                </c:pt>
                <c:pt idx="1">
                  <c:v>1</c:v>
                </c:pt>
                <c:pt idx="2">
                  <c:v>0.99907113390610214</c:v>
                </c:pt>
                <c:pt idx="3">
                  <c:v>0.91766799069984795</c:v>
                </c:pt>
                <c:pt idx="4">
                  <c:v>0.91953912920240088</c:v>
                </c:pt>
                <c:pt idx="5">
                  <c:v>0.97244810798595016</c:v>
                </c:pt>
                <c:pt idx="6">
                  <c:v>0.97642212271757489</c:v>
                </c:pt>
                <c:pt idx="7">
                  <c:v>0.97924893994354023</c:v>
                </c:pt>
                <c:pt idx="8">
                  <c:v>0.98016056934703588</c:v>
                </c:pt>
                <c:pt idx="9">
                  <c:v>0.97946344097965687</c:v>
                </c:pt>
                <c:pt idx="10">
                  <c:v>0.97819750182900433</c:v>
                </c:pt>
                <c:pt idx="11">
                  <c:v>0.97764975811177801</c:v>
                </c:pt>
                <c:pt idx="12">
                  <c:v>0.97998437206736866</c:v>
                </c:pt>
                <c:pt idx="13">
                  <c:v>0.9777282808124993</c:v>
                </c:pt>
                <c:pt idx="14">
                  <c:v>0.98004565807768773</c:v>
                </c:pt>
              </c:numCache>
            </c:numRef>
          </c:val>
          <c:smooth val="0"/>
          <c:extLst>
            <c:ext xmlns:c16="http://schemas.microsoft.com/office/drawing/2014/chart" uri="{C3380CC4-5D6E-409C-BE32-E72D297353CC}">
              <c16:uniqueId val="{00000001-DD13-4E6F-A759-8DA28F2050F4}"/>
            </c:ext>
          </c:extLst>
        </c:ser>
        <c:ser>
          <c:idx val="2"/>
          <c:order val="2"/>
          <c:tx>
            <c:strRef>
              <c:f>'Recession recovery'!$L$25</c:f>
              <c:strCache>
                <c:ptCount val="1"/>
                <c:pt idx="0">
                  <c:v>Labor Force</c:v>
                </c:pt>
              </c:strCache>
            </c:strRef>
          </c:tx>
          <c:spPr>
            <a:ln w="41275" cap="rnd">
              <a:solidFill>
                <a:schemeClr val="tx2"/>
              </a:solidFill>
              <a:round/>
            </a:ln>
            <a:effectLst/>
          </c:spPr>
          <c:marker>
            <c:symbol val="none"/>
          </c:marker>
          <c:cat>
            <c:strRef>
              <c:f>'Recession recovery'!$I$26:$I$40</c:f>
              <c:strCache>
                <c:ptCount val="15"/>
                <c:pt idx="0">
                  <c:v>Jan</c:v>
                </c:pt>
                <c:pt idx="1">
                  <c:v>Feb</c:v>
                </c:pt>
                <c:pt idx="2">
                  <c:v>Mar</c:v>
                </c:pt>
                <c:pt idx="3">
                  <c:v>Apr</c:v>
                </c:pt>
                <c:pt idx="4">
                  <c:v>May</c:v>
                </c:pt>
                <c:pt idx="5">
                  <c:v>Jun</c:v>
                </c:pt>
                <c:pt idx="6">
                  <c:v>Jul</c:v>
                </c:pt>
                <c:pt idx="7">
                  <c:v>Aug</c:v>
                </c:pt>
                <c:pt idx="8">
                  <c:v>Sept</c:v>
                </c:pt>
                <c:pt idx="9">
                  <c:v>Oct</c:v>
                </c:pt>
                <c:pt idx="10">
                  <c:v>Nov</c:v>
                </c:pt>
                <c:pt idx="11">
                  <c:v>Dec</c:v>
                </c:pt>
                <c:pt idx="12">
                  <c:v>Jan</c:v>
                </c:pt>
                <c:pt idx="13">
                  <c:v>Feb</c:v>
                </c:pt>
                <c:pt idx="14">
                  <c:v>Mar</c:v>
                </c:pt>
              </c:strCache>
            </c:strRef>
          </c:cat>
          <c:val>
            <c:numRef>
              <c:f>'Recession recovery'!$L$26:$L$40</c:f>
              <c:numCache>
                <c:formatCode>0.0%</c:formatCode>
                <c:ptCount val="15"/>
                <c:pt idx="0">
                  <c:v>1.0003410968198714</c:v>
                </c:pt>
                <c:pt idx="1">
                  <c:v>1</c:v>
                </c:pt>
                <c:pt idx="2">
                  <c:v>0.99959068381615435</c:v>
                </c:pt>
                <c:pt idx="3">
                  <c:v>1.0022862705764353</c:v>
                </c:pt>
                <c:pt idx="4">
                  <c:v>0.97391992152929374</c:v>
                </c:pt>
                <c:pt idx="5">
                  <c:v>1.0127717711959408</c:v>
                </c:pt>
                <c:pt idx="6">
                  <c:v>1.0062300873207859</c:v>
                </c:pt>
                <c:pt idx="7">
                  <c:v>1.0005051920467285</c:v>
                </c:pt>
                <c:pt idx="8">
                  <c:v>0.99505317422856809</c:v>
                </c:pt>
                <c:pt idx="9">
                  <c:v>0.98986665879992919</c:v>
                </c:pt>
                <c:pt idx="10">
                  <c:v>0.98558358900230103</c:v>
                </c:pt>
                <c:pt idx="11">
                  <c:v>0.98260590595315356</c:v>
                </c:pt>
                <c:pt idx="12">
                  <c:v>0.98256165555490005</c:v>
                </c:pt>
                <c:pt idx="13">
                  <c:v>0.9795231282081539</c:v>
                </c:pt>
                <c:pt idx="14">
                  <c:v>0.98033254174287565</c:v>
                </c:pt>
              </c:numCache>
            </c:numRef>
          </c:val>
          <c:smooth val="0"/>
          <c:extLst>
            <c:ext xmlns:c16="http://schemas.microsoft.com/office/drawing/2014/chart" uri="{C3380CC4-5D6E-409C-BE32-E72D297353CC}">
              <c16:uniqueId val="{00000002-DD13-4E6F-A759-8DA28F2050F4}"/>
            </c:ext>
          </c:extLst>
        </c:ser>
        <c:dLbls>
          <c:showLegendKey val="0"/>
          <c:showVal val="0"/>
          <c:showCatName val="0"/>
          <c:showSerName val="0"/>
          <c:showPercent val="0"/>
          <c:showBubbleSize val="0"/>
        </c:dLbls>
        <c:smooth val="0"/>
        <c:axId val="803040824"/>
        <c:axId val="803041808"/>
      </c:lineChart>
      <c:catAx>
        <c:axId val="80304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03041808"/>
        <c:crosses val="autoZero"/>
        <c:auto val="1"/>
        <c:lblAlgn val="ctr"/>
        <c:lblOffset val="100"/>
        <c:noMultiLvlLbl val="0"/>
      </c:catAx>
      <c:valAx>
        <c:axId val="803041808"/>
        <c:scaling>
          <c:orientation val="minMax"/>
          <c:max val="1.05"/>
          <c:min val="0.85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03040824"/>
        <c:crosses val="autoZero"/>
        <c:crossBetween val="between"/>
        <c:majorUnit val="5.000000000000001E-2"/>
        <c:min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chemeClr val="accent1"/>
              </a:solidFill>
              <a:round/>
            </a:ln>
            <a:effectLst/>
          </c:spPr>
          <c:marker>
            <c:symbol val="none"/>
          </c:marker>
          <c:trendline>
            <c:spPr>
              <a:ln w="38100" cap="flat" cmpd="sng" algn="ctr">
                <a:solidFill>
                  <a:srgbClr val="C00000"/>
                </a:solidFill>
                <a:prstDash val="sysDot"/>
                <a:miter lim="800000"/>
              </a:ln>
              <a:effectLst/>
            </c:spPr>
            <c:trendlineType val="linear"/>
            <c:dispRSqr val="0"/>
            <c:dispEq val="0"/>
          </c:trendline>
          <c:cat>
            <c:multiLvlStrRef>
              <c:f>'Industry_Full_Data_data (2)'!$A$2:$B$25</c:f>
              <c:multiLvlStrCache>
                <c:ptCount val="24"/>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lvl>
                <c:lvl>
                  <c:pt idx="0">
                    <c:v>2015</c:v>
                  </c:pt>
                  <c:pt idx="4">
                    <c:v>2016</c:v>
                  </c:pt>
                  <c:pt idx="8">
                    <c:v>2017</c:v>
                  </c:pt>
                  <c:pt idx="12">
                    <c:v>2018</c:v>
                  </c:pt>
                  <c:pt idx="16">
                    <c:v>2019</c:v>
                  </c:pt>
                  <c:pt idx="20">
                    <c:v>2020</c:v>
                  </c:pt>
                </c:lvl>
              </c:multiLvlStrCache>
            </c:multiLvlStrRef>
          </c:cat>
          <c:val>
            <c:numRef>
              <c:f>'Industry_Full_Data_data (2)'!$J$2:$J$25</c:f>
              <c:numCache>
                <c:formatCode>_("$"* #,##0.00_);_("$"* \(#,##0.00\);_("$"* "-"??_);_(@_)</c:formatCode>
                <c:ptCount val="24"/>
                <c:pt idx="0">
                  <c:v>4.2560664380000004</c:v>
                </c:pt>
                <c:pt idx="1">
                  <c:v>4.4482467090000002</c:v>
                </c:pt>
                <c:pt idx="2">
                  <c:v>4.4711423899999998</c:v>
                </c:pt>
                <c:pt idx="3">
                  <c:v>4.8247705999999999</c:v>
                </c:pt>
                <c:pt idx="4">
                  <c:v>4.3378530169999996</c:v>
                </c:pt>
                <c:pt idx="5">
                  <c:v>4.5980555670000003</c:v>
                </c:pt>
                <c:pt idx="6">
                  <c:v>4.7304380760000004</c:v>
                </c:pt>
                <c:pt idx="7">
                  <c:v>4.8863390659999997</c:v>
                </c:pt>
                <c:pt idx="8">
                  <c:v>4.6560188370000004</c:v>
                </c:pt>
                <c:pt idx="9">
                  <c:v>4.8237084430000001</c:v>
                </c:pt>
                <c:pt idx="10">
                  <c:v>4.7744652309999998</c:v>
                </c:pt>
                <c:pt idx="11">
                  <c:v>5.0638544889999997</c:v>
                </c:pt>
                <c:pt idx="12">
                  <c:v>4.8154840429999997</c:v>
                </c:pt>
                <c:pt idx="13">
                  <c:v>4.9851698750000004</c:v>
                </c:pt>
                <c:pt idx="14">
                  <c:v>4.9679176529999998</c:v>
                </c:pt>
                <c:pt idx="15">
                  <c:v>5.4080047110000002</c:v>
                </c:pt>
                <c:pt idx="16">
                  <c:v>5.014866821</c:v>
                </c:pt>
                <c:pt idx="17">
                  <c:v>5.1991162820000003</c:v>
                </c:pt>
                <c:pt idx="18">
                  <c:v>5.2397944619999999</c:v>
                </c:pt>
                <c:pt idx="19">
                  <c:v>5.6646382119999998</c:v>
                </c:pt>
                <c:pt idx="20">
                  <c:v>5.2465040590000003</c:v>
                </c:pt>
                <c:pt idx="21">
                  <c:v>5.2145355479999997</c:v>
                </c:pt>
                <c:pt idx="22">
                  <c:v>5.3897332960000002</c:v>
                </c:pt>
                <c:pt idx="23">
                  <c:v>6.2784686499999998</c:v>
                </c:pt>
              </c:numCache>
            </c:numRef>
          </c:val>
          <c:smooth val="0"/>
          <c:extLst>
            <c:ext xmlns:c16="http://schemas.microsoft.com/office/drawing/2014/chart" uri="{C3380CC4-5D6E-409C-BE32-E72D297353CC}">
              <c16:uniqueId val="{00000000-2F86-44E2-9975-C6A408230B80}"/>
            </c:ext>
          </c:extLst>
        </c:ser>
        <c:dLbls>
          <c:showLegendKey val="0"/>
          <c:showVal val="0"/>
          <c:showCatName val="0"/>
          <c:showSerName val="0"/>
          <c:showPercent val="0"/>
          <c:showBubbleSize val="0"/>
        </c:dLbls>
        <c:smooth val="0"/>
        <c:axId val="527996592"/>
        <c:axId val="527995608"/>
      </c:lineChart>
      <c:catAx>
        <c:axId val="52799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27995608"/>
        <c:crosses val="autoZero"/>
        <c:auto val="1"/>
        <c:lblAlgn val="ctr"/>
        <c:lblOffset val="100"/>
        <c:noMultiLvlLbl val="0"/>
      </c:catAx>
      <c:valAx>
        <c:axId val="527995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Billions</a:t>
                </a:r>
              </a:p>
            </c:rich>
          </c:tx>
          <c:layout>
            <c:manualLayout>
              <c:xMode val="edge"/>
              <c:yMode val="edge"/>
              <c:x val="1.0057471264367816E-2"/>
              <c:y val="0.397148582568257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_(&quot;$&quot;* #,##0.0_);_(&quot;$&quot;* \(#,##0.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27996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0.12351</cdr:x>
      <cdr:y>0.07013</cdr:y>
    </cdr:from>
    <cdr:to>
      <cdr:x>0.37413</cdr:x>
      <cdr:y>0.26121</cdr:y>
    </cdr:to>
    <cdr:sp macro="" textlink="">
      <cdr:nvSpPr>
        <cdr:cNvPr id="2" name="TextBox 1">
          <a:extLst xmlns:a="http://schemas.openxmlformats.org/drawingml/2006/main">
            <a:ext uri="{FF2B5EF4-FFF2-40B4-BE49-F238E27FC236}">
              <a16:creationId xmlns:a16="http://schemas.microsoft.com/office/drawing/2014/main" id="{67164C16-DCEF-49F4-AD5A-B5D09D6ADC55}"/>
            </a:ext>
          </a:extLst>
        </cdr:cNvPr>
        <cdr:cNvSpPr txBox="1"/>
      </cdr:nvSpPr>
      <cdr:spPr>
        <a:xfrm xmlns:a="http://schemas.openxmlformats.org/drawingml/2006/main">
          <a:off x="1091730" y="321970"/>
          <a:ext cx="2215280" cy="8772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solidFill>
                <a:srgbClr val="C00000"/>
              </a:solidFill>
            </a:rPr>
            <a:t>US</a:t>
          </a:r>
        </a:p>
        <a:p xmlns:a="http://schemas.openxmlformats.org/drawingml/2006/main">
          <a:pPr algn="ctr"/>
          <a:r>
            <a:rPr lang="en-US" sz="2400" b="1" dirty="0">
              <a:solidFill>
                <a:schemeClr val="accent5"/>
              </a:solidFill>
            </a:rPr>
            <a:t>MT</a:t>
          </a:r>
        </a:p>
      </cdr:txBody>
    </cdr:sp>
  </cdr:relSizeAnchor>
</c:userShapes>
</file>

<file path=ppt/drawings/drawing2.xml><?xml version="1.0" encoding="utf-8"?>
<c:userShapes xmlns:c="http://schemas.openxmlformats.org/drawingml/2006/chart">
  <cdr:relSizeAnchor xmlns:cdr="http://schemas.openxmlformats.org/drawingml/2006/chartDrawing">
    <cdr:from>
      <cdr:x>0.52195</cdr:x>
      <cdr:y>0.16418</cdr:y>
    </cdr:from>
    <cdr:to>
      <cdr:x>0.92168</cdr:x>
      <cdr:y>0.59888</cdr:y>
    </cdr:to>
    <cdr:sp macro="" textlink="">
      <cdr:nvSpPr>
        <cdr:cNvPr id="3" name="TextBox 2">
          <a:extLst xmlns:a="http://schemas.openxmlformats.org/drawingml/2006/main">
            <a:ext uri="{FF2B5EF4-FFF2-40B4-BE49-F238E27FC236}">
              <a16:creationId xmlns:a16="http://schemas.microsoft.com/office/drawing/2014/main" id="{F5BA3F3F-02A5-4553-890D-8AE408ED39CB}"/>
            </a:ext>
          </a:extLst>
        </cdr:cNvPr>
        <cdr:cNvSpPr txBox="1"/>
      </cdr:nvSpPr>
      <cdr:spPr>
        <a:xfrm xmlns:a="http://schemas.openxmlformats.org/drawingml/2006/main">
          <a:off x="4613613" y="781233"/>
          <a:ext cx="3533313" cy="20684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solidFill>
                <a:schemeClr val="accent1"/>
              </a:solidFill>
            </a:rPr>
            <a:t>Feb. 2020 (Normal)</a:t>
          </a:r>
        </a:p>
        <a:p xmlns:a="http://schemas.openxmlformats.org/drawingml/2006/main">
          <a:pPr algn="ctr"/>
          <a:endParaRPr lang="en-US" sz="2400" b="1" dirty="0">
            <a:solidFill>
              <a:schemeClr val="accent1"/>
            </a:solidFill>
          </a:endParaRPr>
        </a:p>
        <a:p xmlns:a="http://schemas.openxmlformats.org/drawingml/2006/main">
          <a:pPr algn="ctr"/>
          <a:r>
            <a:rPr lang="en-US" sz="2400" b="1" dirty="0">
              <a:solidFill>
                <a:schemeClr val="tx2"/>
              </a:solidFill>
            </a:rPr>
            <a:t>May 2020 ($600 extra)</a:t>
          </a:r>
        </a:p>
        <a:p xmlns:a="http://schemas.openxmlformats.org/drawingml/2006/main">
          <a:pPr algn="ctr"/>
          <a:endParaRPr lang="en-US" sz="2400" b="1" dirty="0">
            <a:solidFill>
              <a:schemeClr val="tx2"/>
            </a:solidFill>
          </a:endParaRPr>
        </a:p>
        <a:p xmlns:a="http://schemas.openxmlformats.org/drawingml/2006/main">
          <a:pPr algn="ctr"/>
          <a:r>
            <a:rPr lang="en-US" sz="2400" b="1" dirty="0">
              <a:solidFill>
                <a:schemeClr val="accent6"/>
              </a:solidFill>
            </a:rPr>
            <a:t>Feb 2021 ($300 extra)</a:t>
          </a:r>
        </a:p>
      </cdr:txBody>
    </cdr:sp>
  </cdr:relSizeAnchor>
</c:userShapes>
</file>

<file path=ppt/drawings/drawing3.xml><?xml version="1.0" encoding="utf-8"?>
<c:userShapes xmlns:c="http://schemas.openxmlformats.org/drawingml/2006/chart">
  <cdr:relSizeAnchor xmlns:cdr="http://schemas.openxmlformats.org/drawingml/2006/chartDrawing">
    <cdr:from>
      <cdr:x>0.29898</cdr:x>
      <cdr:y>0.91511</cdr:y>
    </cdr:from>
    <cdr:to>
      <cdr:x>0.39038</cdr:x>
      <cdr:y>0.98679</cdr:y>
    </cdr:to>
    <cdr:sp macro="" textlink="">
      <cdr:nvSpPr>
        <cdr:cNvPr id="2" name="TextBox 1">
          <a:extLst xmlns:a="http://schemas.openxmlformats.org/drawingml/2006/main">
            <a:ext uri="{FF2B5EF4-FFF2-40B4-BE49-F238E27FC236}">
              <a16:creationId xmlns:a16="http://schemas.microsoft.com/office/drawing/2014/main" id="{1C798859-EAA9-4E66-9104-0AB8410415E5}"/>
            </a:ext>
          </a:extLst>
        </cdr:cNvPr>
        <cdr:cNvSpPr txBox="1"/>
      </cdr:nvSpPr>
      <cdr:spPr>
        <a:xfrm xmlns:a="http://schemas.openxmlformats.org/drawingml/2006/main">
          <a:off x="2642771" y="4306394"/>
          <a:ext cx="807868" cy="337351"/>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400" b="1" dirty="0"/>
            <a:t>2020</a:t>
          </a:r>
        </a:p>
      </cdr:txBody>
    </cdr:sp>
  </cdr:relSizeAnchor>
  <cdr:relSizeAnchor xmlns:cdr="http://schemas.openxmlformats.org/drawingml/2006/chartDrawing">
    <cdr:from>
      <cdr:x>0.80088</cdr:x>
      <cdr:y>0.91133</cdr:y>
    </cdr:from>
    <cdr:to>
      <cdr:x>0.89228</cdr:x>
      <cdr:y>0.98302</cdr:y>
    </cdr:to>
    <cdr:sp macro="" textlink="">
      <cdr:nvSpPr>
        <cdr:cNvPr id="3" name="TextBox 1">
          <a:extLst xmlns:a="http://schemas.openxmlformats.org/drawingml/2006/main">
            <a:ext uri="{FF2B5EF4-FFF2-40B4-BE49-F238E27FC236}">
              <a16:creationId xmlns:a16="http://schemas.microsoft.com/office/drawing/2014/main" id="{9F2E8EDB-F0E8-4584-9EE5-AB59B3F2278A}"/>
            </a:ext>
          </a:extLst>
        </cdr:cNvPr>
        <cdr:cNvSpPr txBox="1"/>
      </cdr:nvSpPr>
      <cdr:spPr>
        <a:xfrm xmlns:a="http://schemas.openxmlformats.org/drawingml/2006/main">
          <a:off x="7079139" y="4288640"/>
          <a:ext cx="807868" cy="337351"/>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2021</a:t>
          </a:r>
        </a:p>
      </cdr:txBody>
    </cdr:sp>
  </cdr:relSizeAnchor>
  <cdr:relSizeAnchor xmlns:cdr="http://schemas.openxmlformats.org/drawingml/2006/chartDrawing">
    <cdr:from>
      <cdr:x>0.36627</cdr:x>
      <cdr:y>0.06052</cdr:y>
    </cdr:from>
    <cdr:to>
      <cdr:x>0.86946</cdr:x>
      <cdr:y>0.44348</cdr:y>
    </cdr:to>
    <cdr:sp macro="" textlink="">
      <cdr:nvSpPr>
        <cdr:cNvPr id="4" name="TextBox 3">
          <a:extLst xmlns:a="http://schemas.openxmlformats.org/drawingml/2006/main">
            <a:ext uri="{FF2B5EF4-FFF2-40B4-BE49-F238E27FC236}">
              <a16:creationId xmlns:a16="http://schemas.microsoft.com/office/drawing/2014/main" id="{0ADA7A48-67C9-471D-AAFF-CD95E8DF4100}"/>
            </a:ext>
          </a:extLst>
        </cdr:cNvPr>
        <cdr:cNvSpPr txBox="1"/>
      </cdr:nvSpPr>
      <cdr:spPr>
        <a:xfrm xmlns:a="http://schemas.openxmlformats.org/drawingml/2006/main">
          <a:off x="3237575" y="284809"/>
          <a:ext cx="4447713" cy="18021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chemeClr val="accent1">
                  <a:lumMod val="60000"/>
                  <a:lumOff val="40000"/>
                </a:schemeClr>
              </a:solidFill>
            </a:rPr>
            <a:t>Regular Continued Claims</a:t>
          </a:r>
        </a:p>
        <a:p xmlns:a="http://schemas.openxmlformats.org/drawingml/2006/main">
          <a:pPr algn="ctr"/>
          <a:r>
            <a:rPr lang="en-US" sz="2000" b="1" dirty="0">
              <a:solidFill>
                <a:schemeClr val="accent5">
                  <a:lumMod val="75000"/>
                </a:schemeClr>
              </a:solidFill>
            </a:rPr>
            <a:t>Regular Initial Claims</a:t>
          </a:r>
        </a:p>
        <a:p xmlns:a="http://schemas.openxmlformats.org/drawingml/2006/main">
          <a:pPr algn="ctr"/>
          <a:endParaRPr lang="en-US" sz="2000" b="1" dirty="0">
            <a:solidFill>
              <a:srgbClr val="C00000"/>
            </a:solidFill>
          </a:endParaRPr>
        </a:p>
        <a:p xmlns:a="http://schemas.openxmlformats.org/drawingml/2006/main">
          <a:pPr algn="ctr"/>
          <a:r>
            <a:rPr lang="en-US" sz="2000" b="1" dirty="0">
              <a:solidFill>
                <a:srgbClr val="C00000"/>
              </a:solidFill>
            </a:rPr>
            <a:t>Pandemic Unemployment Assistance</a:t>
          </a:r>
        </a:p>
        <a:p xmlns:a="http://schemas.openxmlformats.org/drawingml/2006/main">
          <a:pPr algn="ctr"/>
          <a:r>
            <a:rPr lang="en-US" sz="2000" b="1" dirty="0">
              <a:solidFill>
                <a:schemeClr val="accent2">
                  <a:lumMod val="75000"/>
                </a:schemeClr>
              </a:solidFill>
            </a:rPr>
            <a:t>Pandemic Extended Unemployment</a:t>
          </a:r>
        </a:p>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0.63217</cdr:x>
      <cdr:y>0.42257</cdr:y>
    </cdr:from>
    <cdr:to>
      <cdr:x>0.95627</cdr:x>
      <cdr:y>0.56408</cdr:y>
    </cdr:to>
    <cdr:sp macro="" textlink="">
      <cdr:nvSpPr>
        <cdr:cNvPr id="3" name="TextBox 1">
          <a:extLst xmlns:a="http://schemas.openxmlformats.org/drawingml/2006/main">
            <a:ext uri="{FF2B5EF4-FFF2-40B4-BE49-F238E27FC236}">
              <a16:creationId xmlns:a16="http://schemas.microsoft.com/office/drawing/2014/main" id="{70151BC8-EFA4-48E4-94FF-99905C338D81}"/>
            </a:ext>
          </a:extLst>
        </cdr:cNvPr>
        <cdr:cNvSpPr txBox="1"/>
      </cdr:nvSpPr>
      <cdr:spPr>
        <a:xfrm xmlns:a="http://schemas.openxmlformats.org/drawingml/2006/main">
          <a:off x="5636641" y="2016265"/>
          <a:ext cx="2889800" cy="6751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accent1">
                  <a:lumMod val="75000"/>
                </a:schemeClr>
              </a:solidFill>
            </a:rPr>
            <a:t>Payroll Employment</a:t>
          </a:r>
        </a:p>
        <a:p xmlns:a="http://schemas.openxmlformats.org/drawingml/2006/main">
          <a:pPr algn="ctr"/>
          <a:r>
            <a:rPr lang="en-US" sz="1600" b="1" dirty="0">
              <a:solidFill>
                <a:schemeClr val="accent1">
                  <a:lumMod val="75000"/>
                </a:schemeClr>
              </a:solidFill>
            </a:rPr>
            <a:t>(99%</a:t>
          </a:r>
          <a:r>
            <a:rPr lang="en-US" sz="1600" b="1" baseline="0" dirty="0">
              <a:solidFill>
                <a:schemeClr val="accent1">
                  <a:lumMod val="75000"/>
                </a:schemeClr>
              </a:solidFill>
            </a:rPr>
            <a:t> or 6k jobs)</a:t>
          </a:r>
          <a:endParaRPr lang="en-US" sz="1400" b="1" dirty="0">
            <a:solidFill>
              <a:schemeClr val="accent1">
                <a:lumMod val="75000"/>
              </a:schemeClr>
            </a:solidFill>
          </a:endParaRPr>
        </a:p>
      </cdr:txBody>
    </cdr:sp>
  </cdr:relSizeAnchor>
  <cdr:relSizeAnchor xmlns:cdr="http://schemas.openxmlformats.org/drawingml/2006/chartDrawing">
    <cdr:from>
      <cdr:x>0.34431</cdr:x>
      <cdr:y>0.63736</cdr:y>
    </cdr:from>
    <cdr:to>
      <cdr:x>0.79504</cdr:x>
      <cdr:y>0.77894</cdr:y>
    </cdr:to>
    <cdr:sp macro="" textlink="">
      <cdr:nvSpPr>
        <cdr:cNvPr id="4" name="TextBox 1">
          <a:extLst xmlns:a="http://schemas.openxmlformats.org/drawingml/2006/main">
            <a:ext uri="{FF2B5EF4-FFF2-40B4-BE49-F238E27FC236}">
              <a16:creationId xmlns:a16="http://schemas.microsoft.com/office/drawing/2014/main" id="{A70EA0B3-6D7C-4B87-ADB9-8D09E0AA07DA}"/>
            </a:ext>
          </a:extLst>
        </cdr:cNvPr>
        <cdr:cNvSpPr txBox="1"/>
      </cdr:nvSpPr>
      <cdr:spPr>
        <a:xfrm xmlns:a="http://schemas.openxmlformats.org/drawingml/2006/main">
          <a:off x="3069979" y="3041134"/>
          <a:ext cx="4018873" cy="6755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rgbClr val="7030A0"/>
              </a:solidFill>
            </a:rPr>
            <a:t>Total Employment (includes self-employed)</a:t>
          </a:r>
        </a:p>
        <a:p xmlns:a="http://schemas.openxmlformats.org/drawingml/2006/main">
          <a:pPr algn="ctr"/>
          <a:r>
            <a:rPr lang="en-US" sz="1600" b="1" dirty="0">
              <a:solidFill>
                <a:srgbClr val="7030A0"/>
              </a:solidFill>
            </a:rPr>
            <a:t>(98%</a:t>
          </a:r>
          <a:r>
            <a:rPr lang="en-US" sz="1600" b="1" baseline="0" dirty="0">
              <a:solidFill>
                <a:srgbClr val="7030A0"/>
              </a:solidFill>
            </a:rPr>
            <a:t> or 10k jobs)</a:t>
          </a:r>
          <a:endParaRPr lang="en-US" sz="1400" b="1" dirty="0">
            <a:solidFill>
              <a:srgbClr val="7030A0"/>
            </a:solidFill>
          </a:endParaRPr>
        </a:p>
      </cdr:txBody>
    </cdr:sp>
  </cdr:relSizeAnchor>
  <cdr:relSizeAnchor xmlns:cdr="http://schemas.openxmlformats.org/drawingml/2006/chartDrawing">
    <cdr:from>
      <cdr:x>0.73409</cdr:x>
      <cdr:y>0.06307</cdr:y>
    </cdr:from>
    <cdr:to>
      <cdr:x>0.9738</cdr:x>
      <cdr:y>0.20236</cdr:y>
    </cdr:to>
    <cdr:sp macro="" textlink="">
      <cdr:nvSpPr>
        <cdr:cNvPr id="5" name="TextBox 1">
          <a:extLst xmlns:a="http://schemas.openxmlformats.org/drawingml/2006/main">
            <a:ext uri="{FF2B5EF4-FFF2-40B4-BE49-F238E27FC236}">
              <a16:creationId xmlns:a16="http://schemas.microsoft.com/office/drawing/2014/main" id="{F511E038-999E-48DB-BC08-2BF872AD16ED}"/>
            </a:ext>
          </a:extLst>
        </cdr:cNvPr>
        <cdr:cNvSpPr txBox="1"/>
      </cdr:nvSpPr>
      <cdr:spPr>
        <a:xfrm xmlns:a="http://schemas.openxmlformats.org/drawingml/2006/main">
          <a:off x="6488797" y="289560"/>
          <a:ext cx="2118845" cy="6394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tx1"/>
              </a:solidFill>
            </a:rPr>
            <a:t>Labor Force</a:t>
          </a:r>
        </a:p>
        <a:p xmlns:a="http://schemas.openxmlformats.org/drawingml/2006/main">
          <a:pPr algn="ctr"/>
          <a:r>
            <a:rPr lang="en-US" sz="1600" b="1" baseline="0" dirty="0">
              <a:solidFill>
                <a:schemeClr val="tx1"/>
              </a:solidFill>
            </a:rPr>
            <a:t>(98% or 10.6k) </a:t>
          </a:r>
          <a:endParaRPr lang="en-US" sz="14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42125-7A0C-4E4D-8FB3-FCF5A7AD6F6A}" type="datetimeFigureOut">
              <a:rPr lang="en-US" smtClean="0"/>
              <a:t>5/19/2021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16AF3-4126-4AF4-B16D-E761D42CCAA6}" type="slidenum">
              <a:rPr lang="en-US" smtClean="0"/>
              <a:t>‹#›</a:t>
            </a:fld>
            <a:endParaRPr lang="en-US"/>
          </a:p>
        </p:txBody>
      </p:sp>
    </p:spTree>
    <p:extLst>
      <p:ext uri="{BB962C8B-B14F-4D97-AF65-F5344CB8AC3E}">
        <p14:creationId xmlns:p14="http://schemas.microsoft.com/office/powerpoint/2010/main" val="21501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Montana’s labor market is tight. Back to pre-pandemic levels.</a:t>
            </a:r>
          </a:p>
        </p:txBody>
      </p:sp>
      <p:sp>
        <p:nvSpPr>
          <p:cNvPr id="4" name="Slide Number Placeholder 3"/>
          <p:cNvSpPr>
            <a:spLocks noGrp="1"/>
          </p:cNvSpPr>
          <p:nvPr>
            <p:ph type="sldNum" sz="quarter" idx="5"/>
          </p:nvPr>
        </p:nvSpPr>
        <p:spPr/>
        <p:txBody>
          <a:bodyPr/>
          <a:lstStyle/>
          <a:p>
            <a:fld id="{BB216AF3-4126-4AF4-B16D-E761D42CCAA6}" type="slidenum">
              <a:rPr lang="en-US" smtClean="0"/>
              <a:t>2</a:t>
            </a:fld>
            <a:endParaRPr lang="en-US"/>
          </a:p>
        </p:txBody>
      </p:sp>
    </p:spTree>
    <p:extLst>
      <p:ext uri="{BB962C8B-B14F-4D97-AF65-F5344CB8AC3E}">
        <p14:creationId xmlns:p14="http://schemas.microsoft.com/office/powerpoint/2010/main" val="3169282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have those people gone? Why did they drop out?  A big part of the problem is childcare and school closures. Parents have really had a tough time juggling learning at home at the same time as managing distance learning this year. Even now when the schools are mostly back in person, the schedules often change with frequent closures and need to quarantine. Amy Watson will be talking about that more in the upcoming presentation. I also think we probably saw a lot of older Montanans take early retirements this year. The older population is at most risk from COVID-19, and the stock market has been great. We don’t have great data yet, but its reasonable to think that conditions would result in those close to retirement deciding to head off in their RV instead of return to work. And finally, we also know that there are a lot of Montanans who have health conditions or take care of those with health conditions where the lure of a low-wage job was not enough to risk their health. Nationally, there is a lot of data regarding workers choosing to not go back to work due to the risk of COVID, especially for workers who work face to face with customers.</a:t>
            </a:r>
          </a:p>
        </p:txBody>
      </p:sp>
      <p:sp>
        <p:nvSpPr>
          <p:cNvPr id="4" name="Slide Number Placeholder 3"/>
          <p:cNvSpPr>
            <a:spLocks noGrp="1"/>
          </p:cNvSpPr>
          <p:nvPr>
            <p:ph type="sldNum" sz="quarter" idx="5"/>
          </p:nvPr>
        </p:nvSpPr>
        <p:spPr/>
        <p:txBody>
          <a:bodyPr/>
          <a:lstStyle/>
          <a:p>
            <a:fld id="{BB216AF3-4126-4AF4-B16D-E761D42CCAA6}" type="slidenum">
              <a:rPr lang="en-US" smtClean="0"/>
              <a:t>11</a:t>
            </a:fld>
            <a:endParaRPr lang="en-US"/>
          </a:p>
        </p:txBody>
      </p:sp>
    </p:spTree>
    <p:extLst>
      <p:ext uri="{BB962C8B-B14F-4D97-AF65-F5344CB8AC3E}">
        <p14:creationId xmlns:p14="http://schemas.microsoft.com/office/powerpoint/2010/main" val="699527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get those people back in? Well, vaccinations are certainly going to help. Even with only part of the population vaccinated, there is still a high risk of mutated strains of COVID that some workers may choose to avoid. Kids are also not vaccinated yet, with the Pfizer vaccine just recently allowed for kids 12 and older, but still nothing for younger kids. That still means that parents will need to have flexibility in scheduling when their kids have to quarantine. But there are options, and in some ways, the pandemic has actually expanded the options for Montana businesses. There are regions of Montana that still have high unemployment rates, such as on the reservations and in Northwest Montana, and remote work options would allow employers to better access those workers. I know many of those rural areas have been looking at remote work as an economic development initiative to get more wages into rural economies.</a:t>
            </a:r>
          </a:p>
        </p:txBody>
      </p:sp>
      <p:sp>
        <p:nvSpPr>
          <p:cNvPr id="4" name="Slide Number Placeholder 3"/>
          <p:cNvSpPr>
            <a:spLocks noGrp="1"/>
          </p:cNvSpPr>
          <p:nvPr>
            <p:ph type="sldNum" sz="quarter" idx="5"/>
          </p:nvPr>
        </p:nvSpPr>
        <p:spPr/>
        <p:txBody>
          <a:bodyPr/>
          <a:lstStyle/>
          <a:p>
            <a:fld id="{BB216AF3-4126-4AF4-B16D-E761D42CCAA6}" type="slidenum">
              <a:rPr lang="en-US" smtClean="0"/>
              <a:t>12</a:t>
            </a:fld>
            <a:endParaRPr lang="en-US"/>
          </a:p>
        </p:txBody>
      </p:sp>
    </p:spTree>
    <p:extLst>
      <p:ext uri="{BB962C8B-B14F-4D97-AF65-F5344CB8AC3E}">
        <p14:creationId xmlns:p14="http://schemas.microsoft.com/office/powerpoint/2010/main" val="3168189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last thing to mention when hiring workers now in 2021, and that is that wages have increased dramatically in the last year, and employers should expect to be paying higher wages than prior to the pandemic. This chart shows the total amount of wages paid in all Montana jobs since 2015, and the red like shows the trend. You can see the blue line is above the trend for 2020, with strong wage growth (4.8%) despite the loss in the total number of jobs. The average wage increased by 7.8% over the year, now at $48,400. </a:t>
            </a:r>
          </a:p>
        </p:txBody>
      </p:sp>
      <p:sp>
        <p:nvSpPr>
          <p:cNvPr id="4" name="Slide Number Placeholder 3"/>
          <p:cNvSpPr>
            <a:spLocks noGrp="1"/>
          </p:cNvSpPr>
          <p:nvPr>
            <p:ph type="sldNum" sz="quarter" idx="5"/>
          </p:nvPr>
        </p:nvSpPr>
        <p:spPr/>
        <p:txBody>
          <a:bodyPr/>
          <a:lstStyle/>
          <a:p>
            <a:fld id="{BB216AF3-4126-4AF4-B16D-E761D42CCAA6}" type="slidenum">
              <a:rPr lang="en-US" smtClean="0"/>
              <a:t>13</a:t>
            </a:fld>
            <a:endParaRPr lang="en-US"/>
          </a:p>
        </p:txBody>
      </p:sp>
    </p:spTree>
    <p:extLst>
      <p:ext uri="{BB962C8B-B14F-4D97-AF65-F5344CB8AC3E}">
        <p14:creationId xmlns:p14="http://schemas.microsoft.com/office/powerpoint/2010/main" val="350730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openings data also indicates that hiring has recovered. However, because there are many businesses reopening all at once, there is some amount of “pent-up” hiring this spring. Its unclear how much, but the economy has not fully recovered in terms of production, so at least some of this is a delay in hiring over the last year.</a:t>
            </a:r>
          </a:p>
        </p:txBody>
      </p:sp>
      <p:sp>
        <p:nvSpPr>
          <p:cNvPr id="4" name="Slide Number Placeholder 3"/>
          <p:cNvSpPr>
            <a:spLocks noGrp="1"/>
          </p:cNvSpPr>
          <p:nvPr>
            <p:ph type="sldNum" sz="quarter" idx="5"/>
          </p:nvPr>
        </p:nvSpPr>
        <p:spPr/>
        <p:txBody>
          <a:bodyPr/>
          <a:lstStyle/>
          <a:p>
            <a:fld id="{BB216AF3-4126-4AF4-B16D-E761D42CCAA6}" type="slidenum">
              <a:rPr lang="en-US" smtClean="0"/>
              <a:t>3</a:t>
            </a:fld>
            <a:endParaRPr lang="en-US"/>
          </a:p>
        </p:txBody>
      </p:sp>
    </p:spTree>
    <p:extLst>
      <p:ext uri="{BB962C8B-B14F-4D97-AF65-F5344CB8AC3E}">
        <p14:creationId xmlns:p14="http://schemas.microsoft.com/office/powerpoint/2010/main" val="407350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UI claimants without a job is roughly equal to the number of job openings. This ratio of roughly 1:1 is still lower than prior to the recession, where there was often 2-3 jobs per claimant. However, we have about 22,200 folks currently making claims, and its natural to think of these as the first target for filling the job openings. </a:t>
            </a:r>
          </a:p>
        </p:txBody>
      </p:sp>
      <p:sp>
        <p:nvSpPr>
          <p:cNvPr id="4" name="Slide Number Placeholder 3"/>
          <p:cNvSpPr>
            <a:spLocks noGrp="1"/>
          </p:cNvSpPr>
          <p:nvPr>
            <p:ph type="sldNum" sz="quarter" idx="5"/>
          </p:nvPr>
        </p:nvSpPr>
        <p:spPr/>
        <p:txBody>
          <a:bodyPr/>
          <a:lstStyle/>
          <a:p>
            <a:fld id="{BB216AF3-4126-4AF4-B16D-E761D42CCAA6}" type="slidenum">
              <a:rPr lang="en-US" smtClean="0"/>
              <a:t>4</a:t>
            </a:fld>
            <a:endParaRPr lang="en-US"/>
          </a:p>
        </p:txBody>
      </p:sp>
    </p:spTree>
    <p:extLst>
      <p:ext uri="{BB962C8B-B14F-4D97-AF65-F5344CB8AC3E}">
        <p14:creationId xmlns:p14="http://schemas.microsoft.com/office/powerpoint/2010/main" val="4193312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tight labor markets with high levels of people claiming unemployment has raised concerns about whether unemployment benefits are too generous. This chart shows the average amount of wages replaced by unemployment insurance. Last summer during the height of the pandemic, the additional $600 went above and beyond the level of prior wage loss. That isn’t the case in 2021, however. We are replacing about 85% of the prior wage amount right now. However…</a:t>
            </a:r>
          </a:p>
        </p:txBody>
      </p:sp>
      <p:sp>
        <p:nvSpPr>
          <p:cNvPr id="4" name="Slide Number Placeholder 3"/>
          <p:cNvSpPr>
            <a:spLocks noGrp="1"/>
          </p:cNvSpPr>
          <p:nvPr>
            <p:ph type="sldNum" sz="quarter" idx="5"/>
          </p:nvPr>
        </p:nvSpPr>
        <p:spPr/>
        <p:txBody>
          <a:bodyPr/>
          <a:lstStyle/>
          <a:p>
            <a:fld id="{BB216AF3-4126-4AF4-B16D-E761D42CCAA6}" type="slidenum">
              <a:rPr lang="en-US" smtClean="0"/>
              <a:t>5</a:t>
            </a:fld>
            <a:endParaRPr lang="en-US"/>
          </a:p>
        </p:txBody>
      </p:sp>
    </p:spTree>
    <p:extLst>
      <p:ext uri="{BB962C8B-B14F-4D97-AF65-F5344CB8AC3E}">
        <p14:creationId xmlns:p14="http://schemas.microsoft.com/office/powerpoint/2010/main" val="367771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85% is an average of all claimants. When you break the payments down by income level, there are some low-income claimants who are currently receiving more than their prior wage amounts. This chart shows the wage replacement rate by prior wage level group. Claimants who earned less than $20,000 in the base period have benefit amounts higher than their prior weekly wage. That would include minimum wage workers who work 40 hours a week, or anyone working full time earning less than $9.60. The higher unemployment benefits have created some competition between businesses and the unemployment program. Worker shortages are typically felt most acutely at the low wage levels anyway, as higher wage jobs can bring people up from lower down on the career ladder, but low-wage employers have to compete against each other for these wages. I think there is reason to believe that the high levels of unemployment compensation is distorting the competition for workers at low wage levels.</a:t>
            </a:r>
          </a:p>
        </p:txBody>
      </p:sp>
      <p:sp>
        <p:nvSpPr>
          <p:cNvPr id="4" name="Slide Number Placeholder 3"/>
          <p:cNvSpPr>
            <a:spLocks noGrp="1"/>
          </p:cNvSpPr>
          <p:nvPr>
            <p:ph type="sldNum" sz="quarter" idx="5"/>
          </p:nvPr>
        </p:nvSpPr>
        <p:spPr/>
        <p:txBody>
          <a:bodyPr/>
          <a:lstStyle/>
          <a:p>
            <a:fld id="{BB216AF3-4126-4AF4-B16D-E761D42CCAA6}" type="slidenum">
              <a:rPr lang="en-US" smtClean="0"/>
              <a:t>6</a:t>
            </a:fld>
            <a:endParaRPr lang="en-US"/>
          </a:p>
        </p:txBody>
      </p:sp>
    </p:spTree>
    <p:extLst>
      <p:ext uri="{BB962C8B-B14F-4D97-AF65-F5344CB8AC3E}">
        <p14:creationId xmlns:p14="http://schemas.microsoft.com/office/powerpoint/2010/main" val="270066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why Governor Gianforte decided to end the pandemic unemployment programs on June 27, which everyone has likely heard about in the paper. There are several programs that will be ending June 27, including the programs for the self-employed and parents who are working reduced hours due to childcare concerns. I’m not going to dive into the wonky details on these programs, but the main gist is that after June 27, we will be back to our normal unemployment program that covers 28 weeks only without any additional benefits, with the maximum payment of roughly $500 per week. In addition, the governor is offering a $1,200 return to work bonus for workers transitioning off the unemployment insurance program. Claimants eligible for that benefit will be contacted by MTDLI. </a:t>
            </a:r>
          </a:p>
        </p:txBody>
      </p:sp>
      <p:sp>
        <p:nvSpPr>
          <p:cNvPr id="4" name="Slide Number Placeholder 3"/>
          <p:cNvSpPr>
            <a:spLocks noGrp="1"/>
          </p:cNvSpPr>
          <p:nvPr>
            <p:ph type="sldNum" sz="quarter" idx="5"/>
          </p:nvPr>
        </p:nvSpPr>
        <p:spPr/>
        <p:txBody>
          <a:bodyPr/>
          <a:lstStyle/>
          <a:p>
            <a:fld id="{BB216AF3-4126-4AF4-B16D-E761D42CCAA6}" type="slidenum">
              <a:rPr lang="en-US" smtClean="0"/>
              <a:t>7</a:t>
            </a:fld>
            <a:endParaRPr lang="en-US"/>
          </a:p>
        </p:txBody>
      </p:sp>
    </p:spTree>
    <p:extLst>
      <p:ext uri="{BB962C8B-B14F-4D97-AF65-F5344CB8AC3E}">
        <p14:creationId xmlns:p14="http://schemas.microsoft.com/office/powerpoint/2010/main" val="3058005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getting some questions about how many workers will be on the pandemic related programs on June 27 when they end, and this chart shows the claims by program, with a forecasted amount for May and June. If we assume a conservative decline of 3% per week for the next few weeks, we would have about 7,400 individuals still eligible for unemployment – that’s shown in blue. That is still a bit higher than we were prior to the pandemic, but not by a lot. But there are likely going to be about 10,650 claimants who will no longer be eligible. Certainly, both of these populations will be looking for work in the next few months.</a:t>
            </a:r>
          </a:p>
        </p:txBody>
      </p:sp>
      <p:sp>
        <p:nvSpPr>
          <p:cNvPr id="4" name="Slide Number Placeholder 3"/>
          <p:cNvSpPr>
            <a:spLocks noGrp="1"/>
          </p:cNvSpPr>
          <p:nvPr>
            <p:ph type="sldNum" sz="quarter" idx="5"/>
          </p:nvPr>
        </p:nvSpPr>
        <p:spPr/>
        <p:txBody>
          <a:bodyPr/>
          <a:lstStyle/>
          <a:p>
            <a:fld id="{BB216AF3-4126-4AF4-B16D-E761D42CCAA6}" type="slidenum">
              <a:rPr lang="en-US" smtClean="0"/>
              <a:t>8</a:t>
            </a:fld>
            <a:endParaRPr lang="en-US"/>
          </a:p>
        </p:txBody>
      </p:sp>
    </p:spTree>
    <p:extLst>
      <p:ext uri="{BB962C8B-B14F-4D97-AF65-F5344CB8AC3E}">
        <p14:creationId xmlns:p14="http://schemas.microsoft.com/office/powerpoint/2010/main" val="3706660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changes to the UI program are likely to increase job search efforts by those currently claiming unemployment, but in some ways, that is the easiest population to get back to work. And getting those workers back to employment is not going to suddenly result in worker surpluses. In fact, once employed, the unemployment rate will go down. The current rate is 3.8%, and if all 10,600 people currently claiming pandemic-related unemployment got a job, the unemployment rate would be much lower…like around 2%. So where are the missing people? Where did those workers go? </a:t>
            </a:r>
          </a:p>
        </p:txBody>
      </p:sp>
      <p:sp>
        <p:nvSpPr>
          <p:cNvPr id="4" name="Slide Number Placeholder 3"/>
          <p:cNvSpPr>
            <a:spLocks noGrp="1"/>
          </p:cNvSpPr>
          <p:nvPr>
            <p:ph type="sldNum" sz="quarter" idx="5"/>
          </p:nvPr>
        </p:nvSpPr>
        <p:spPr/>
        <p:txBody>
          <a:bodyPr/>
          <a:lstStyle/>
          <a:p>
            <a:fld id="{BB216AF3-4126-4AF4-B16D-E761D42CCAA6}" type="slidenum">
              <a:rPr lang="en-US" smtClean="0"/>
              <a:t>9</a:t>
            </a:fld>
            <a:endParaRPr lang="en-US"/>
          </a:p>
        </p:txBody>
      </p:sp>
    </p:spTree>
    <p:extLst>
      <p:ext uri="{BB962C8B-B14F-4D97-AF65-F5344CB8AC3E}">
        <p14:creationId xmlns:p14="http://schemas.microsoft.com/office/powerpoint/2010/main" val="388010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lies within the labor force numbers. There have been a lot of workers who have stopped working – not claiming unemployment, just not receiving any benefits – during this pandemic. This chart shows Montana’s employment and labor force numbers since Jan 2020, but shows them as a percentage of the Feb 2020 level. That means the pre-pandemic level is 100%, and allows us to easily compare where we are now to where we were. The big problem is the labor force line, shown in grey, which has slowly sunk down since about last June. We have lost over 10k people from our labor force in the last year, and that’s a big problem when Montana has been facing worker shortages for the last ten years.</a:t>
            </a:r>
          </a:p>
        </p:txBody>
      </p:sp>
      <p:sp>
        <p:nvSpPr>
          <p:cNvPr id="4" name="Slide Number Placeholder 3"/>
          <p:cNvSpPr>
            <a:spLocks noGrp="1"/>
          </p:cNvSpPr>
          <p:nvPr>
            <p:ph type="sldNum" sz="quarter" idx="5"/>
          </p:nvPr>
        </p:nvSpPr>
        <p:spPr/>
        <p:txBody>
          <a:bodyPr/>
          <a:lstStyle/>
          <a:p>
            <a:fld id="{BB216AF3-4126-4AF4-B16D-E761D42CCAA6}" type="slidenum">
              <a:rPr lang="en-US" smtClean="0"/>
              <a:t>10</a:t>
            </a:fld>
            <a:endParaRPr lang="en-US"/>
          </a:p>
        </p:txBody>
      </p:sp>
    </p:spTree>
    <p:extLst>
      <p:ext uri="{BB962C8B-B14F-4D97-AF65-F5344CB8AC3E}">
        <p14:creationId xmlns:p14="http://schemas.microsoft.com/office/powerpoint/2010/main" val="85094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376837-7D2C-4ECB-A5B2-B8CE9C9D13A8}"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452BF-480E-4F66-B2A9-9359CAD8B47B}" type="slidenum">
              <a:rPr lang="en-US" smtClean="0"/>
              <a:t>‹#›</a:t>
            </a:fld>
            <a:endParaRPr lang="en-US"/>
          </a:p>
        </p:txBody>
      </p:sp>
    </p:spTree>
    <p:extLst>
      <p:ext uri="{BB962C8B-B14F-4D97-AF65-F5344CB8AC3E}">
        <p14:creationId xmlns:p14="http://schemas.microsoft.com/office/powerpoint/2010/main" val="183095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FC7044-5DDE-41DB-BB56-E7F6EC9DC403}" type="datetimeFigureOut">
              <a:rPr lang="en-US" smtClean="0"/>
              <a:pPr/>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5F184-E63F-4847-B44B-72286C68A70D}" type="slidenum">
              <a:rPr lang="en-US" smtClean="0"/>
              <a:pPr/>
              <a:t>‹#›</a:t>
            </a:fld>
            <a:endParaRPr lang="en-US"/>
          </a:p>
        </p:txBody>
      </p:sp>
    </p:spTree>
    <p:extLst>
      <p:ext uri="{BB962C8B-B14F-4D97-AF65-F5344CB8AC3E}">
        <p14:creationId xmlns:p14="http://schemas.microsoft.com/office/powerpoint/2010/main" val="380408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FC7044-5DDE-41DB-BB56-E7F6EC9DC403}" type="datetimeFigureOut">
              <a:rPr lang="en-US" smtClean="0"/>
              <a:pPr/>
              <a:t>5/19/2021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5F184-E63F-4847-B44B-72286C68A70D}" type="slidenum">
              <a:rPr lang="en-US" smtClean="0"/>
              <a:pPr/>
              <a:t>‹#›</a:t>
            </a:fld>
            <a:endParaRPr lang="en-US"/>
          </a:p>
        </p:txBody>
      </p:sp>
    </p:spTree>
    <p:extLst>
      <p:ext uri="{BB962C8B-B14F-4D97-AF65-F5344CB8AC3E}">
        <p14:creationId xmlns:p14="http://schemas.microsoft.com/office/powerpoint/2010/main" val="3377908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FC7044-5DDE-41DB-BB56-E7F6EC9DC403}" type="datetimeFigureOut">
              <a:rPr lang="en-US" smtClean="0"/>
              <a:pPr/>
              <a:t>5/19/2021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5F184-E63F-4847-B44B-72286C68A70D}" type="slidenum">
              <a:rPr lang="en-US" smtClean="0"/>
              <a:pPr/>
              <a:t>‹#›</a:t>
            </a:fld>
            <a:endParaRPr lang="en-US"/>
          </a:p>
        </p:txBody>
      </p:sp>
    </p:spTree>
    <p:extLst>
      <p:ext uri="{BB962C8B-B14F-4D97-AF65-F5344CB8AC3E}">
        <p14:creationId xmlns:p14="http://schemas.microsoft.com/office/powerpoint/2010/main" val="4058780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FC7044-5DDE-41DB-BB56-E7F6EC9DC403}" type="datetimeFigureOut">
              <a:rPr lang="en-US" smtClean="0"/>
              <a:pPr/>
              <a:t>5/19/2021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6B5F184-E63F-4847-B44B-72286C68A70D}" type="slidenum">
              <a:rPr lang="en-US" smtClean="0"/>
              <a:pPr/>
              <a:t>‹#›</a:t>
            </a:fld>
            <a:endParaRPr lang="en-US"/>
          </a:p>
        </p:txBody>
      </p:sp>
    </p:spTree>
    <p:extLst>
      <p:ext uri="{BB962C8B-B14F-4D97-AF65-F5344CB8AC3E}">
        <p14:creationId xmlns:p14="http://schemas.microsoft.com/office/powerpoint/2010/main" val="1987392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BFC7044-5DDE-41DB-BB56-E7F6EC9DC403}" type="datetimeFigureOut">
              <a:rPr lang="en-US" smtClean="0"/>
              <a:pPr/>
              <a:t>5/19/2021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46464A"/>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B5F184-E63F-4847-B44B-72286C68A70D}" type="slidenum">
              <a:rPr lang="en-US" smtClean="0">
                <a:solidFill>
                  <a:srgbClr val="46464A"/>
                </a:solidFill>
              </a:rPr>
              <a:pPr/>
              <a:t>‹#›</a:t>
            </a:fld>
            <a:endParaRPr lang="en-US">
              <a:solidFill>
                <a:srgbClr val="46464A"/>
              </a:solidFill>
            </a:endParaRPr>
          </a:p>
        </p:txBody>
      </p:sp>
    </p:spTree>
    <p:extLst>
      <p:ext uri="{BB962C8B-B14F-4D97-AF65-F5344CB8AC3E}">
        <p14:creationId xmlns:p14="http://schemas.microsoft.com/office/powerpoint/2010/main" val="338157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FC7044-5DDE-41DB-BB56-E7F6EC9DC403}" type="datetimeFigureOut">
              <a:rPr lang="en-US" smtClean="0"/>
              <a:pPr/>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5F184-E63F-4847-B44B-72286C68A70D}" type="slidenum">
              <a:rPr lang="en-US" smtClean="0"/>
              <a:pPr/>
              <a:t>‹#›</a:t>
            </a:fld>
            <a:endParaRPr lang="en-US"/>
          </a:p>
        </p:txBody>
      </p:sp>
    </p:spTree>
    <p:extLst>
      <p:ext uri="{BB962C8B-B14F-4D97-AF65-F5344CB8AC3E}">
        <p14:creationId xmlns:p14="http://schemas.microsoft.com/office/powerpoint/2010/main" val="214226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C7044-5DDE-41DB-BB56-E7F6EC9DC403}"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5F184-E63F-4847-B44B-72286C68A70D}" type="slidenum">
              <a:rPr lang="en-US" smtClean="0"/>
              <a:pPr/>
              <a:t>‹#›</a:t>
            </a:fld>
            <a:endParaRPr lang="en-US"/>
          </a:p>
        </p:txBody>
      </p:sp>
    </p:spTree>
    <p:extLst>
      <p:ext uri="{BB962C8B-B14F-4D97-AF65-F5344CB8AC3E}">
        <p14:creationId xmlns:p14="http://schemas.microsoft.com/office/powerpoint/2010/main" val="401699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C7044-5DDE-41DB-BB56-E7F6EC9DC403}"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5F184-E63F-4847-B44B-72286C68A70D}" type="slidenum">
              <a:rPr lang="en-US" smtClean="0"/>
              <a:pPr/>
              <a:t>‹#›</a:t>
            </a:fld>
            <a:endParaRPr lang="en-US"/>
          </a:p>
        </p:txBody>
      </p:sp>
    </p:spTree>
    <p:extLst>
      <p:ext uri="{BB962C8B-B14F-4D97-AF65-F5344CB8AC3E}">
        <p14:creationId xmlns:p14="http://schemas.microsoft.com/office/powerpoint/2010/main" val="429257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6477000"/>
            <a:ext cx="5029200" cy="3048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43900" y="6400800"/>
            <a:ext cx="685800" cy="365125"/>
          </a:xfrm>
          <a:prstGeom prst="rect">
            <a:avLst/>
          </a:prstGeom>
        </p:spPr>
        <p:txBody>
          <a:bodyPr/>
          <a:lstStyle>
            <a:lvl1pPr algn="r">
              <a:defRPr/>
            </a:lvl1pPr>
          </a:lstStyle>
          <a:p>
            <a:fld id="{00AEC1C1-E95C-4962-9CAE-BC116AE2579E}" type="slidenum">
              <a:rPr lang="en-US" smtClean="0"/>
              <a:pPr/>
              <a:t>‹#›</a:t>
            </a:fld>
            <a:endParaRPr lang="en-US" dirty="0"/>
          </a:p>
        </p:txBody>
      </p:sp>
    </p:spTree>
    <p:extLst>
      <p:ext uri="{BB962C8B-B14F-4D97-AF65-F5344CB8AC3E}">
        <p14:creationId xmlns:p14="http://schemas.microsoft.com/office/powerpoint/2010/main" val="3764753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352800" y="6470463"/>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458200" y="6483910"/>
            <a:ext cx="457200" cy="365125"/>
          </a:xfrm>
          <a:prstGeom prst="rect">
            <a:avLst/>
          </a:prstGeom>
        </p:spPr>
        <p:txBody>
          <a:bodyPr/>
          <a:lstStyle/>
          <a:p>
            <a:fld id="{00AEC1C1-E95C-4962-9CAE-BC116AE2579E}" type="slidenum">
              <a:rPr lang="en-US" smtClean="0"/>
              <a:t>‹#›</a:t>
            </a:fld>
            <a:endParaRPr lang="en-US"/>
          </a:p>
        </p:txBody>
      </p:sp>
    </p:spTree>
    <p:extLst>
      <p:ext uri="{BB962C8B-B14F-4D97-AF65-F5344CB8AC3E}">
        <p14:creationId xmlns:p14="http://schemas.microsoft.com/office/powerpoint/2010/main" val="375459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468" y="136524"/>
            <a:ext cx="8174528" cy="1043883"/>
          </a:xfrm>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171450" y="1534680"/>
            <a:ext cx="8839546" cy="459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594216" y="6356350"/>
            <a:ext cx="3086100" cy="365125"/>
          </a:xfrm>
        </p:spPr>
        <p:txBody>
          <a:bodyPr/>
          <a:lstStyle/>
          <a:p>
            <a:endParaRPr lang="en-US"/>
          </a:p>
        </p:txBody>
      </p:sp>
      <p:sp>
        <p:nvSpPr>
          <p:cNvPr id="6" name="Slide Number Placeholder 5"/>
          <p:cNvSpPr>
            <a:spLocks noGrp="1"/>
          </p:cNvSpPr>
          <p:nvPr>
            <p:ph type="sldNum" sz="quarter" idx="12"/>
          </p:nvPr>
        </p:nvSpPr>
        <p:spPr>
          <a:xfrm>
            <a:off x="6953596" y="6356351"/>
            <a:ext cx="2057400" cy="365125"/>
          </a:xfrm>
        </p:spPr>
        <p:txBody>
          <a:bodyPr/>
          <a:lstStyle/>
          <a:p>
            <a:fld id="{1D4452BF-480E-4F66-B2A9-9359CAD8B47B}" type="slidenum">
              <a:rPr lang="en-US" smtClean="0"/>
              <a:t>‹#›</a:t>
            </a:fld>
            <a:endParaRPr lang="en-US"/>
          </a:p>
        </p:txBody>
      </p:sp>
    </p:spTree>
    <p:extLst>
      <p:ext uri="{BB962C8B-B14F-4D97-AF65-F5344CB8AC3E}">
        <p14:creationId xmlns:p14="http://schemas.microsoft.com/office/powerpoint/2010/main" val="1774094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6479428"/>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58200" y="6400800"/>
            <a:ext cx="533400" cy="365125"/>
          </a:xfrm>
          <a:prstGeom prst="rect">
            <a:avLst/>
          </a:prstGeom>
        </p:spPr>
        <p:txBody>
          <a:bodyPr/>
          <a:lstStyle/>
          <a:p>
            <a:fld id="{00AEC1C1-E95C-4962-9CAE-BC116AE2579E}" type="slidenum">
              <a:rPr lang="en-US" smtClean="0"/>
              <a:t>‹#›</a:t>
            </a:fld>
            <a:endParaRPr lang="en-US"/>
          </a:p>
        </p:txBody>
      </p:sp>
    </p:spTree>
    <p:extLst>
      <p:ext uri="{BB962C8B-B14F-4D97-AF65-F5344CB8AC3E}">
        <p14:creationId xmlns:p14="http://schemas.microsoft.com/office/powerpoint/2010/main" val="3245380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00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600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3200400" y="64008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382000" y="6470463"/>
            <a:ext cx="533400" cy="365125"/>
          </a:xfrm>
          <a:prstGeom prst="rect">
            <a:avLst/>
          </a:prstGeom>
        </p:spPr>
        <p:txBody>
          <a:bodyPr/>
          <a:lstStyle/>
          <a:p>
            <a:fld id="{00AEC1C1-E95C-4962-9CAE-BC116AE2579E}" type="slidenum">
              <a:rPr lang="en-US" smtClean="0"/>
              <a:t>‹#›</a:t>
            </a:fld>
            <a:endParaRPr lang="en-US"/>
          </a:p>
        </p:txBody>
      </p:sp>
    </p:spTree>
    <p:extLst>
      <p:ext uri="{BB962C8B-B14F-4D97-AF65-F5344CB8AC3E}">
        <p14:creationId xmlns:p14="http://schemas.microsoft.com/office/powerpoint/2010/main" val="547333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124200" y="6477000"/>
            <a:ext cx="5029200" cy="288925"/>
          </a:xfrm>
          <a:prstGeom prst="rect">
            <a:avLst/>
          </a:prstGeom>
        </p:spPr>
        <p:txBody>
          <a:bodyPr/>
          <a:lstStyle/>
          <a:p>
            <a:endParaRPr lang="en-US"/>
          </a:p>
        </p:txBody>
      </p:sp>
      <p:sp>
        <p:nvSpPr>
          <p:cNvPr id="5" name="Slide Number Placeholder 4"/>
          <p:cNvSpPr>
            <a:spLocks noGrp="1"/>
          </p:cNvSpPr>
          <p:nvPr>
            <p:ph type="sldNum" sz="quarter" idx="12"/>
          </p:nvPr>
        </p:nvSpPr>
        <p:spPr>
          <a:xfrm>
            <a:off x="8382000" y="6400800"/>
            <a:ext cx="609600" cy="365125"/>
          </a:xfrm>
          <a:prstGeom prst="rect">
            <a:avLst/>
          </a:prstGeom>
        </p:spPr>
        <p:txBody>
          <a:bodyPr/>
          <a:lstStyle/>
          <a:p>
            <a:fld id="{00AEC1C1-E95C-4962-9CAE-BC116AE2579E}" type="slidenum">
              <a:rPr lang="en-US" smtClean="0"/>
              <a:t>‹#›</a:t>
            </a:fld>
            <a:endParaRPr lang="en-US"/>
          </a:p>
        </p:txBody>
      </p:sp>
    </p:spTree>
    <p:extLst>
      <p:ext uri="{BB962C8B-B14F-4D97-AF65-F5344CB8AC3E}">
        <p14:creationId xmlns:p14="http://schemas.microsoft.com/office/powerpoint/2010/main" val="118933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400800"/>
            <a:ext cx="4953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400800"/>
            <a:ext cx="457200" cy="365125"/>
          </a:xfrm>
          <a:prstGeom prst="rect">
            <a:avLst/>
          </a:prstGeom>
        </p:spPr>
        <p:txBody>
          <a:bodyPr/>
          <a:lstStyle/>
          <a:p>
            <a:fld id="{00AEC1C1-E95C-4962-9CAE-BC116AE2579E}" type="slidenum">
              <a:rPr lang="en-US" smtClean="0"/>
              <a:t>‹#›</a:t>
            </a:fld>
            <a:endParaRPr lang="en-US"/>
          </a:p>
        </p:txBody>
      </p:sp>
    </p:spTree>
    <p:extLst>
      <p:ext uri="{BB962C8B-B14F-4D97-AF65-F5344CB8AC3E}">
        <p14:creationId xmlns:p14="http://schemas.microsoft.com/office/powerpoint/2010/main" val="266724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718907" y="6378403"/>
            <a:ext cx="3086100" cy="365125"/>
          </a:xfrm>
        </p:spPr>
        <p:txBody>
          <a:bodyPr/>
          <a:lstStyle/>
          <a:p>
            <a:endParaRPr lang="en-US" dirty="0"/>
          </a:p>
        </p:txBody>
      </p:sp>
      <p:sp>
        <p:nvSpPr>
          <p:cNvPr id="6" name="Slide Number Placeholder 5"/>
          <p:cNvSpPr>
            <a:spLocks noGrp="1"/>
          </p:cNvSpPr>
          <p:nvPr>
            <p:ph type="sldNum" sz="quarter" idx="12"/>
          </p:nvPr>
        </p:nvSpPr>
        <p:spPr>
          <a:xfrm>
            <a:off x="6956714" y="6378404"/>
            <a:ext cx="2057400" cy="365125"/>
          </a:xfrm>
        </p:spPr>
        <p:txBody>
          <a:bodyPr/>
          <a:lstStyle/>
          <a:p>
            <a:fld id="{1D4452BF-480E-4F66-B2A9-9359CAD8B47B}" type="slidenum">
              <a:rPr lang="en-US" smtClean="0"/>
              <a:t>‹#›</a:t>
            </a:fld>
            <a:endParaRPr lang="en-US"/>
          </a:p>
        </p:txBody>
      </p:sp>
    </p:spTree>
    <p:extLst>
      <p:ext uri="{BB962C8B-B14F-4D97-AF65-F5344CB8AC3E}">
        <p14:creationId xmlns:p14="http://schemas.microsoft.com/office/powerpoint/2010/main" val="44018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81396" y="24304"/>
            <a:ext cx="8246226" cy="1325563"/>
          </a:xfrm>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sz="half" idx="1"/>
          </p:nvPr>
        </p:nvSpPr>
        <p:spPr>
          <a:xfrm>
            <a:off x="171450" y="1567643"/>
            <a:ext cx="4259234" cy="4609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567643"/>
            <a:ext cx="4400550" cy="4609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644611" y="6425103"/>
            <a:ext cx="3086100" cy="365125"/>
          </a:xfrm>
        </p:spPr>
        <p:txBody>
          <a:bodyPr/>
          <a:lstStyle/>
          <a:p>
            <a:endParaRPr lang="en-US"/>
          </a:p>
        </p:txBody>
      </p:sp>
      <p:sp>
        <p:nvSpPr>
          <p:cNvPr id="7" name="Slide Number Placeholder 6"/>
          <p:cNvSpPr>
            <a:spLocks noGrp="1"/>
          </p:cNvSpPr>
          <p:nvPr>
            <p:ph type="sldNum" sz="quarter" idx="12"/>
          </p:nvPr>
        </p:nvSpPr>
        <p:spPr>
          <a:xfrm>
            <a:off x="6915150" y="6416790"/>
            <a:ext cx="2057400" cy="365125"/>
          </a:xfrm>
        </p:spPr>
        <p:txBody>
          <a:bodyPr/>
          <a:lstStyle/>
          <a:p>
            <a:fld id="{1D4452BF-480E-4F66-B2A9-9359CAD8B47B}" type="slidenum">
              <a:rPr lang="en-US" smtClean="0"/>
              <a:t>‹#›</a:t>
            </a:fld>
            <a:endParaRPr lang="en-US"/>
          </a:p>
        </p:txBody>
      </p:sp>
    </p:spTree>
    <p:extLst>
      <p:ext uri="{BB962C8B-B14F-4D97-AF65-F5344CB8AC3E}">
        <p14:creationId xmlns:p14="http://schemas.microsoft.com/office/powerpoint/2010/main" val="232060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98022" y="104775"/>
            <a:ext cx="8233908" cy="1175385"/>
          </a:xfrm>
        </p:spPr>
        <p:txBody>
          <a:bodyPr/>
          <a:lstStyle>
            <a:lvl1pPr>
              <a:defRPr>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272393" y="1514475"/>
            <a:ext cx="424245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72392" y="2446886"/>
            <a:ext cx="424245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533093"/>
            <a:ext cx="43319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446887"/>
            <a:ext cx="433197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644092" y="6393527"/>
            <a:ext cx="3086100" cy="365125"/>
          </a:xfrm>
        </p:spPr>
        <p:txBody>
          <a:bodyPr/>
          <a:lstStyle/>
          <a:p>
            <a:endParaRPr lang="en-US" dirty="0"/>
          </a:p>
        </p:txBody>
      </p:sp>
      <p:sp>
        <p:nvSpPr>
          <p:cNvPr id="9" name="Slide Number Placeholder 8"/>
          <p:cNvSpPr>
            <a:spLocks noGrp="1"/>
          </p:cNvSpPr>
          <p:nvPr>
            <p:ph type="sldNum" sz="quarter" idx="12"/>
          </p:nvPr>
        </p:nvSpPr>
        <p:spPr>
          <a:xfrm>
            <a:off x="6903720" y="6393527"/>
            <a:ext cx="2057400" cy="365125"/>
          </a:xfrm>
        </p:spPr>
        <p:txBody>
          <a:bodyPr/>
          <a:lstStyle/>
          <a:p>
            <a:fld id="{1D4452BF-480E-4F66-B2A9-9359CAD8B47B}" type="slidenum">
              <a:rPr lang="en-US" smtClean="0"/>
              <a:t>‹#›</a:t>
            </a:fld>
            <a:endParaRPr lang="en-US"/>
          </a:p>
        </p:txBody>
      </p:sp>
    </p:spTree>
    <p:extLst>
      <p:ext uri="{BB962C8B-B14F-4D97-AF65-F5344CB8AC3E}">
        <p14:creationId xmlns:p14="http://schemas.microsoft.com/office/powerpoint/2010/main" val="421548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78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FC7044-5DDE-41DB-BB56-E7F6EC9DC403}"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5F184-E63F-4847-B44B-72286C68A70D}" type="slidenum">
              <a:rPr lang="en-US" smtClean="0"/>
              <a:pPr/>
              <a:t>‹#›</a:t>
            </a:fld>
            <a:endParaRPr lang="en-US"/>
          </a:p>
        </p:txBody>
      </p: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727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C7044-5DDE-41DB-BB56-E7F6EC9DC403}"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5F184-E63F-4847-B44B-72286C68A70D}" type="slidenum">
              <a:rPr lang="en-US" smtClean="0"/>
              <a:pPr/>
              <a:t>‹#›</a:t>
            </a:fld>
            <a:endParaRPr lang="en-US"/>
          </a:p>
        </p:txBody>
      </p:sp>
    </p:spTree>
    <p:extLst>
      <p:ext uri="{BB962C8B-B14F-4D97-AF65-F5344CB8AC3E}">
        <p14:creationId xmlns:p14="http://schemas.microsoft.com/office/powerpoint/2010/main" val="36877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C7044-5DDE-41DB-BB56-E7F6EC9DC403}"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5F184-E63F-4847-B44B-72286C68A70D}"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5604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76837-7D2C-4ECB-A5B2-B8CE9C9D13A8}" type="datetimeFigureOut">
              <a:rPr lang="en-US" smtClean="0"/>
              <a:t>5/19/2021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452BF-480E-4F66-B2A9-9359CAD8B47B}" type="slidenum">
              <a:rPr lang="en-US" smtClean="0"/>
              <a:t>‹#›</a:t>
            </a:fld>
            <a:endParaRPr lang="en-US"/>
          </a:p>
        </p:txBody>
      </p:sp>
    </p:spTree>
    <p:extLst>
      <p:ext uri="{BB962C8B-B14F-4D97-AF65-F5344CB8AC3E}">
        <p14:creationId xmlns:p14="http://schemas.microsoft.com/office/powerpoint/2010/main" val="142352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BFC7044-5DDE-41DB-BB56-E7F6EC9DC403}" type="datetimeFigureOut">
              <a:rPr lang="en-US" smtClean="0"/>
              <a:pPr/>
              <a:t>5/19/2021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6B5F184-E63F-4847-B44B-72286C68A70D}"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3165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52400"/>
            <a:ext cx="8229600" cy="1066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2400" y="1524000"/>
            <a:ext cx="87630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343900" y="6400800"/>
            <a:ext cx="685800" cy="365125"/>
          </a:xfrm>
          <a:prstGeom prst="rect">
            <a:avLst/>
          </a:prstGeom>
        </p:spPr>
        <p:txBody>
          <a:bodyPr/>
          <a:lstStyle>
            <a:lvl1pPr algn="r">
              <a:defRPr/>
            </a:lvl1pPr>
          </a:lstStyle>
          <a:p>
            <a:fld id="{00AEC1C1-E95C-4962-9CAE-BC116AE2579E}" type="slidenum">
              <a:rPr lang="en-US" smtClean="0"/>
              <a:pPr/>
              <a:t>‹#›</a:t>
            </a:fld>
            <a:endParaRPr lang="en-US" dirty="0"/>
          </a:p>
        </p:txBody>
      </p:sp>
    </p:spTree>
    <p:extLst>
      <p:ext uri="{BB962C8B-B14F-4D97-AF65-F5344CB8AC3E}">
        <p14:creationId xmlns:p14="http://schemas.microsoft.com/office/powerpoint/2010/main" val="1532239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196" y="4656841"/>
            <a:ext cx="8833607" cy="1117530"/>
          </a:xfrm>
        </p:spPr>
        <p:txBody>
          <a:bodyPr anchor="t">
            <a:noAutofit/>
          </a:bodyPr>
          <a:lstStyle/>
          <a:p>
            <a:pPr algn="ctr">
              <a:lnSpc>
                <a:spcPct val="100000"/>
              </a:lnSpc>
              <a:spcBef>
                <a:spcPts val="600"/>
              </a:spcBef>
              <a:spcAft>
                <a:spcPts val="600"/>
              </a:spcAft>
            </a:pPr>
            <a:r>
              <a:rPr lang="en-US" sz="4000" b="1" dirty="0">
                <a:solidFill>
                  <a:srgbClr val="002060"/>
                </a:solidFill>
              </a:rPr>
              <a:t>Where are the Workers?</a:t>
            </a:r>
            <a:br>
              <a:rPr lang="en-US" sz="4000" b="1" dirty="0">
                <a:solidFill>
                  <a:srgbClr val="002060"/>
                </a:solidFill>
              </a:rPr>
            </a:br>
            <a:r>
              <a:rPr lang="en-US" sz="2400" b="1" dirty="0">
                <a:solidFill>
                  <a:srgbClr val="002060"/>
                </a:solidFill>
              </a:rPr>
              <a:t>May 2021</a:t>
            </a:r>
            <a:endParaRPr lang="en-US" sz="4000" b="1" dirty="0">
              <a:solidFill>
                <a:srgbClr val="002060"/>
              </a:solidFill>
            </a:endParaRPr>
          </a:p>
        </p:txBody>
      </p:sp>
      <p:pic>
        <p:nvPicPr>
          <p:cNvPr id="10" name="Picture 9"/>
          <p:cNvPicPr>
            <a:picLocks noChangeAspect="1"/>
          </p:cNvPicPr>
          <p:nvPr/>
        </p:nvPicPr>
        <p:blipFill rotWithShape="1">
          <a:blip r:embed="rId2"/>
          <a:srcRect l="29756" r="37641"/>
          <a:stretch/>
        </p:blipFill>
        <p:spPr>
          <a:xfrm>
            <a:off x="0" y="5638172"/>
            <a:ext cx="2591320" cy="646437"/>
          </a:xfrm>
          <a:prstGeom prst="rect">
            <a:avLst/>
          </a:prstGeom>
        </p:spPr>
      </p:pic>
      <p:sp>
        <p:nvSpPr>
          <p:cNvPr id="3" name="TextBox 2">
            <a:extLst>
              <a:ext uri="{FF2B5EF4-FFF2-40B4-BE49-F238E27FC236}">
                <a16:creationId xmlns:a16="http://schemas.microsoft.com/office/drawing/2014/main" id="{7E6A2796-C8A6-4F97-9045-FB67B86CD35C}"/>
              </a:ext>
            </a:extLst>
          </p:cNvPr>
          <p:cNvSpPr txBox="1"/>
          <p:nvPr/>
        </p:nvSpPr>
        <p:spPr>
          <a:xfrm>
            <a:off x="7398595" y="5699834"/>
            <a:ext cx="1651753" cy="584775"/>
          </a:xfrm>
          <a:prstGeom prst="rect">
            <a:avLst/>
          </a:prstGeom>
          <a:noFill/>
        </p:spPr>
        <p:txBody>
          <a:bodyPr wrap="square" rtlCol="0">
            <a:spAutoFit/>
          </a:bodyPr>
          <a:lstStyle/>
          <a:p>
            <a:pPr algn="r"/>
            <a:r>
              <a:rPr lang="en-US" sz="1600" dirty="0">
                <a:solidFill>
                  <a:srgbClr val="002060"/>
                </a:solidFill>
              </a:rPr>
              <a:t>Barbara Wagner, </a:t>
            </a:r>
          </a:p>
          <a:p>
            <a:pPr algn="r"/>
            <a:r>
              <a:rPr lang="en-US" sz="1600" dirty="0">
                <a:solidFill>
                  <a:srgbClr val="002060"/>
                </a:solidFill>
              </a:rPr>
              <a:t>Chief Economist</a:t>
            </a:r>
          </a:p>
        </p:txBody>
      </p:sp>
      <p:pic>
        <p:nvPicPr>
          <p:cNvPr id="12" name="Picture 11">
            <a:extLst>
              <a:ext uri="{FF2B5EF4-FFF2-40B4-BE49-F238E27FC236}">
                <a16:creationId xmlns:a16="http://schemas.microsoft.com/office/drawing/2014/main" id="{1DD5C15E-2DB9-4123-8179-2841A61B5E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056" b="10833"/>
          <a:stretch/>
        </p:blipFill>
        <p:spPr>
          <a:xfrm>
            <a:off x="-1" y="0"/>
            <a:ext cx="9144000" cy="4147794"/>
          </a:xfrm>
          <a:prstGeom prst="rect">
            <a:avLst/>
          </a:prstGeom>
        </p:spPr>
      </p:pic>
    </p:spTree>
    <p:extLst>
      <p:ext uri="{BB962C8B-B14F-4D97-AF65-F5344CB8AC3E}">
        <p14:creationId xmlns:p14="http://schemas.microsoft.com/office/powerpoint/2010/main" val="2725617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0803B25D-EFDE-4C96-A4F8-C99832D7B304}"/>
              </a:ext>
            </a:extLst>
          </p:cNvPr>
          <p:cNvGraphicFramePr>
            <a:graphicFrameLocks noGrp="1"/>
          </p:cNvGraphicFramePr>
          <p:nvPr>
            <p:ph idx="1"/>
            <p:extLst>
              <p:ext uri="{D42A27DB-BD31-4B8C-83A1-F6EECF244321}">
                <p14:modId xmlns:p14="http://schemas.microsoft.com/office/powerpoint/2010/main" val="1099008289"/>
              </p:ext>
            </p:extLst>
          </p:nvPr>
        </p:nvGraphicFramePr>
        <p:xfrm>
          <a:off x="94268" y="1535112"/>
          <a:ext cx="8916382" cy="477141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5C605BA-4731-496F-8B5A-2220081CA793}"/>
              </a:ext>
            </a:extLst>
          </p:cNvPr>
          <p:cNvSpPr>
            <a:spLocks noGrp="1"/>
          </p:cNvSpPr>
          <p:nvPr>
            <p:ph type="title"/>
          </p:nvPr>
        </p:nvSpPr>
        <p:spPr/>
        <p:txBody>
          <a:bodyPr>
            <a:normAutofit fontScale="90000"/>
          </a:bodyPr>
          <a:lstStyle/>
          <a:p>
            <a:r>
              <a:rPr lang="en-US" b="1" dirty="0"/>
              <a:t>Montana Labor Market </a:t>
            </a:r>
            <a:br>
              <a:rPr lang="en-US" b="1" dirty="0"/>
            </a:br>
            <a:r>
              <a:rPr lang="en-US" sz="3600" b="1" dirty="0"/>
              <a:t>Indexed to February</a:t>
            </a:r>
            <a:endParaRPr lang="en-US" b="1" dirty="0"/>
          </a:p>
        </p:txBody>
      </p:sp>
      <p:sp>
        <p:nvSpPr>
          <p:cNvPr id="10" name="TextBox 9">
            <a:extLst>
              <a:ext uri="{FF2B5EF4-FFF2-40B4-BE49-F238E27FC236}">
                <a16:creationId xmlns:a16="http://schemas.microsoft.com/office/drawing/2014/main" id="{96A1B69C-FFB0-4E9F-A6D3-29CF3512F658}"/>
              </a:ext>
            </a:extLst>
          </p:cNvPr>
          <p:cNvSpPr txBox="1"/>
          <p:nvPr/>
        </p:nvSpPr>
        <p:spPr>
          <a:xfrm>
            <a:off x="6466789" y="6447453"/>
            <a:ext cx="2505762" cy="276999"/>
          </a:xfrm>
          <a:prstGeom prst="rect">
            <a:avLst/>
          </a:prstGeom>
          <a:noFill/>
        </p:spPr>
        <p:txBody>
          <a:bodyPr wrap="square" rtlCol="0">
            <a:spAutoFit/>
          </a:bodyPr>
          <a:lstStyle/>
          <a:p>
            <a:pPr algn="r"/>
            <a:r>
              <a:rPr lang="en-US" sz="1200" dirty="0"/>
              <a:t>Source: LAUS &amp; CES, MTDLI.</a:t>
            </a:r>
          </a:p>
        </p:txBody>
      </p:sp>
      <p:cxnSp>
        <p:nvCxnSpPr>
          <p:cNvPr id="5" name="Straight Connector 4">
            <a:extLst>
              <a:ext uri="{FF2B5EF4-FFF2-40B4-BE49-F238E27FC236}">
                <a16:creationId xmlns:a16="http://schemas.microsoft.com/office/drawing/2014/main" id="{C424FC78-6B8F-40FA-AC1F-5821E96A767C}"/>
              </a:ext>
            </a:extLst>
          </p:cNvPr>
          <p:cNvCxnSpPr/>
          <p:nvPr/>
        </p:nvCxnSpPr>
        <p:spPr>
          <a:xfrm>
            <a:off x="836468" y="2752627"/>
            <a:ext cx="8136083" cy="0"/>
          </a:xfrm>
          <a:prstGeom prst="line">
            <a:avLst/>
          </a:prstGeom>
          <a:ln w="571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337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5EBEA-8D4A-4338-A631-1EA25080F55A}"/>
              </a:ext>
            </a:extLst>
          </p:cNvPr>
          <p:cNvSpPr>
            <a:spLocks noGrp="1"/>
          </p:cNvSpPr>
          <p:nvPr>
            <p:ph type="title"/>
          </p:nvPr>
        </p:nvSpPr>
        <p:spPr>
          <a:xfrm>
            <a:off x="836467" y="136524"/>
            <a:ext cx="8136083" cy="1043883"/>
          </a:xfrm>
        </p:spPr>
        <p:txBody>
          <a:bodyPr>
            <a:noAutofit/>
          </a:bodyPr>
          <a:lstStyle/>
          <a:p>
            <a:pPr algn="ctr"/>
            <a:r>
              <a:rPr lang="en-US" sz="3600" b="1" dirty="0"/>
              <a:t>Why has labor force declined? </a:t>
            </a:r>
          </a:p>
        </p:txBody>
      </p:sp>
      <p:sp>
        <p:nvSpPr>
          <p:cNvPr id="9" name="TextBox 8">
            <a:extLst>
              <a:ext uri="{FF2B5EF4-FFF2-40B4-BE49-F238E27FC236}">
                <a16:creationId xmlns:a16="http://schemas.microsoft.com/office/drawing/2014/main" id="{01B1F7C7-0E24-4EB8-ABC8-0C6B5A5F3B26}"/>
              </a:ext>
            </a:extLst>
          </p:cNvPr>
          <p:cNvSpPr txBox="1"/>
          <p:nvPr/>
        </p:nvSpPr>
        <p:spPr>
          <a:xfrm>
            <a:off x="3169919" y="6259811"/>
            <a:ext cx="5802631" cy="461665"/>
          </a:xfrm>
          <a:prstGeom prst="rect">
            <a:avLst/>
          </a:prstGeom>
          <a:noFill/>
        </p:spPr>
        <p:txBody>
          <a:bodyPr wrap="square" rtlCol="0">
            <a:spAutoFit/>
          </a:bodyPr>
          <a:lstStyle/>
          <a:p>
            <a:pPr algn="r"/>
            <a:r>
              <a:rPr lang="en-US" sz="1200" dirty="0"/>
              <a:t>Source: LAUS &amp; CES, MTDLI. CPS for other reasons. See Watson, 2021 &amp; Holom 2021 for more details at lmi.mt.gov/Publications/index  </a:t>
            </a:r>
          </a:p>
        </p:txBody>
      </p:sp>
      <p:sp>
        <p:nvSpPr>
          <p:cNvPr id="11" name="Content Placeholder 2">
            <a:extLst>
              <a:ext uri="{FF2B5EF4-FFF2-40B4-BE49-F238E27FC236}">
                <a16:creationId xmlns:a16="http://schemas.microsoft.com/office/drawing/2014/main" id="{EF471793-8B66-4135-B70B-6905FEB024C6}"/>
              </a:ext>
            </a:extLst>
          </p:cNvPr>
          <p:cNvSpPr txBox="1">
            <a:spLocks/>
          </p:cNvSpPr>
          <p:nvPr/>
        </p:nvSpPr>
        <p:spPr>
          <a:xfrm>
            <a:off x="171450" y="1571348"/>
            <a:ext cx="8801100" cy="4443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10,000 workers dropped out of the labor force</a:t>
            </a:r>
          </a:p>
          <a:p>
            <a:pPr lvl="1"/>
            <a:endParaRPr lang="en-US" dirty="0"/>
          </a:p>
          <a:p>
            <a:pPr lvl="1"/>
            <a:r>
              <a:rPr lang="en-US" dirty="0"/>
              <a:t>Existing problem worsened by COVID-19</a:t>
            </a:r>
          </a:p>
          <a:p>
            <a:pPr lvl="2"/>
            <a:endParaRPr lang="en-US" b="1" dirty="0">
              <a:solidFill>
                <a:schemeClr val="accent6"/>
              </a:solidFill>
            </a:endParaRPr>
          </a:p>
          <a:p>
            <a:pPr lvl="1"/>
            <a:r>
              <a:rPr lang="en-US" b="1" dirty="0">
                <a:solidFill>
                  <a:schemeClr val="accent6"/>
                </a:solidFill>
              </a:rPr>
              <a:t>55,000 Montana parents with </a:t>
            </a:r>
            <a:r>
              <a:rPr lang="en-US" b="1" u="sng" dirty="0">
                <a:solidFill>
                  <a:schemeClr val="accent6"/>
                </a:solidFill>
              </a:rPr>
              <a:t>reduced</a:t>
            </a:r>
            <a:r>
              <a:rPr lang="en-US" b="1" dirty="0">
                <a:solidFill>
                  <a:schemeClr val="accent6"/>
                </a:solidFill>
              </a:rPr>
              <a:t> work hours</a:t>
            </a:r>
          </a:p>
          <a:p>
            <a:pPr lvl="2"/>
            <a:endParaRPr lang="en-US" dirty="0"/>
          </a:p>
          <a:p>
            <a:pPr lvl="1"/>
            <a:r>
              <a:rPr lang="en-US" dirty="0"/>
              <a:t>Accelerated retirements</a:t>
            </a:r>
          </a:p>
          <a:p>
            <a:pPr lvl="2"/>
            <a:endParaRPr lang="en-US" dirty="0"/>
          </a:p>
          <a:p>
            <a:pPr lvl="1"/>
            <a:r>
              <a:rPr lang="en-US" dirty="0"/>
              <a:t>Risk of COVID exposure ~ 10,800 Montanans</a:t>
            </a:r>
          </a:p>
          <a:p>
            <a:pPr lvl="2"/>
            <a:r>
              <a:rPr lang="en-US" dirty="0"/>
              <a:t>Low-wage, part-time older workers</a:t>
            </a:r>
          </a:p>
          <a:p>
            <a:pPr lvl="1"/>
            <a:endParaRPr lang="en-US" dirty="0"/>
          </a:p>
        </p:txBody>
      </p:sp>
    </p:spTree>
    <p:extLst>
      <p:ext uri="{BB962C8B-B14F-4D97-AF65-F5344CB8AC3E}">
        <p14:creationId xmlns:p14="http://schemas.microsoft.com/office/powerpoint/2010/main" val="2570499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3370-AB49-47A7-8FA7-0611217AA2B5}"/>
              </a:ext>
            </a:extLst>
          </p:cNvPr>
          <p:cNvSpPr>
            <a:spLocks noGrp="1"/>
          </p:cNvSpPr>
          <p:nvPr>
            <p:ph type="title"/>
          </p:nvPr>
        </p:nvSpPr>
        <p:spPr/>
        <p:txBody>
          <a:bodyPr>
            <a:normAutofit/>
          </a:bodyPr>
          <a:lstStyle/>
          <a:p>
            <a:r>
              <a:rPr lang="en-US" b="1" dirty="0"/>
              <a:t>How do we fix labor force attrition?</a:t>
            </a:r>
          </a:p>
        </p:txBody>
      </p:sp>
      <p:sp>
        <p:nvSpPr>
          <p:cNvPr id="3" name="Content Placeholder 2">
            <a:extLst>
              <a:ext uri="{FF2B5EF4-FFF2-40B4-BE49-F238E27FC236}">
                <a16:creationId xmlns:a16="http://schemas.microsoft.com/office/drawing/2014/main" id="{82B9ADED-24D8-409F-B5D5-2F11B5301E8E}"/>
              </a:ext>
            </a:extLst>
          </p:cNvPr>
          <p:cNvSpPr>
            <a:spLocks noGrp="1"/>
          </p:cNvSpPr>
          <p:nvPr>
            <p:ph idx="1"/>
          </p:nvPr>
        </p:nvSpPr>
        <p:spPr>
          <a:xfrm>
            <a:off x="325821" y="1534510"/>
            <a:ext cx="8471338" cy="4550980"/>
          </a:xfrm>
        </p:spPr>
        <p:txBody>
          <a:bodyPr>
            <a:noAutofit/>
          </a:bodyPr>
          <a:lstStyle/>
          <a:p>
            <a:r>
              <a:rPr lang="en-US" sz="2400" b="1" u="sng" dirty="0"/>
              <a:t>Widespread vaccinations </a:t>
            </a:r>
            <a:r>
              <a:rPr lang="en-US" sz="2400" dirty="0"/>
              <a:t>to bring workers back in</a:t>
            </a:r>
          </a:p>
          <a:p>
            <a:pPr lvl="2"/>
            <a:endParaRPr lang="en-US" sz="2400" dirty="0"/>
          </a:p>
          <a:p>
            <a:r>
              <a:rPr lang="en-US" sz="2400" dirty="0"/>
              <a:t>Focus on allowing work-life balance</a:t>
            </a:r>
          </a:p>
          <a:p>
            <a:pPr lvl="2"/>
            <a:endParaRPr lang="en-US" sz="2400" dirty="0"/>
          </a:p>
          <a:p>
            <a:r>
              <a:rPr lang="en-US" sz="2400" dirty="0"/>
              <a:t>Remote work allows for hiring from rural areas, reservations, or out-of-state</a:t>
            </a:r>
          </a:p>
          <a:p>
            <a:pPr lvl="2"/>
            <a:endParaRPr lang="en-US" sz="2400" dirty="0"/>
          </a:p>
          <a:p>
            <a:r>
              <a:rPr lang="en-US" sz="2400" dirty="0">
                <a:solidFill>
                  <a:schemeClr val="accent6"/>
                </a:solidFill>
              </a:rPr>
              <a:t>Childcare and schools</a:t>
            </a:r>
          </a:p>
          <a:p>
            <a:pPr lvl="2"/>
            <a:endParaRPr lang="en-US" sz="2400" dirty="0">
              <a:solidFill>
                <a:schemeClr val="accent6"/>
              </a:solidFill>
            </a:endParaRPr>
          </a:p>
          <a:p>
            <a:r>
              <a:rPr lang="en-US" sz="2400" dirty="0"/>
              <a:t>Same things we did before…apprenticeship, retention pay, engaging with schools, non-monetary benefits</a:t>
            </a:r>
          </a:p>
        </p:txBody>
      </p:sp>
    </p:spTree>
    <p:extLst>
      <p:ext uri="{BB962C8B-B14F-4D97-AF65-F5344CB8AC3E}">
        <p14:creationId xmlns:p14="http://schemas.microsoft.com/office/powerpoint/2010/main" val="2933638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A48C4590-15DB-4D71-95D6-2B22FA38A24C}"/>
              </a:ext>
            </a:extLst>
          </p:cNvPr>
          <p:cNvGraphicFramePr>
            <a:graphicFrameLocks noGrp="1"/>
          </p:cNvGraphicFramePr>
          <p:nvPr>
            <p:ph idx="1"/>
            <p:extLst>
              <p:ext uri="{D42A27DB-BD31-4B8C-83A1-F6EECF244321}">
                <p14:modId xmlns:p14="http://schemas.microsoft.com/office/powerpoint/2010/main" val="1789521949"/>
              </p:ext>
            </p:extLst>
          </p:nvPr>
        </p:nvGraphicFramePr>
        <p:xfrm>
          <a:off x="171450" y="1535113"/>
          <a:ext cx="8839200" cy="459105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8AB8FF6C-6062-4FE9-9C0C-1A825DD5739E}"/>
              </a:ext>
            </a:extLst>
          </p:cNvPr>
          <p:cNvSpPr>
            <a:spLocks noGrp="1"/>
          </p:cNvSpPr>
          <p:nvPr>
            <p:ph type="title"/>
          </p:nvPr>
        </p:nvSpPr>
        <p:spPr/>
        <p:txBody>
          <a:bodyPr>
            <a:normAutofit/>
          </a:bodyPr>
          <a:lstStyle/>
          <a:p>
            <a:r>
              <a:rPr lang="en-US" b="1" dirty="0"/>
              <a:t>Total Wages Continued Growth</a:t>
            </a:r>
          </a:p>
        </p:txBody>
      </p:sp>
      <p:sp>
        <p:nvSpPr>
          <p:cNvPr id="8" name="TextBox 7">
            <a:extLst>
              <a:ext uri="{FF2B5EF4-FFF2-40B4-BE49-F238E27FC236}">
                <a16:creationId xmlns:a16="http://schemas.microsoft.com/office/drawing/2014/main" id="{C00C29BE-4CCF-41A1-9217-C0567D910D29}"/>
              </a:ext>
            </a:extLst>
          </p:cNvPr>
          <p:cNvSpPr txBox="1"/>
          <p:nvPr/>
        </p:nvSpPr>
        <p:spPr>
          <a:xfrm>
            <a:off x="6080289" y="6447453"/>
            <a:ext cx="2892261" cy="276999"/>
          </a:xfrm>
          <a:prstGeom prst="rect">
            <a:avLst/>
          </a:prstGeom>
          <a:noFill/>
        </p:spPr>
        <p:txBody>
          <a:bodyPr wrap="square" rtlCol="0">
            <a:spAutoFit/>
          </a:bodyPr>
          <a:lstStyle/>
          <a:p>
            <a:pPr algn="r"/>
            <a:r>
              <a:rPr lang="en-US" sz="1200" dirty="0"/>
              <a:t>Source: Total Wages from QCEW, MTDLI.</a:t>
            </a:r>
          </a:p>
        </p:txBody>
      </p:sp>
      <p:sp>
        <p:nvSpPr>
          <p:cNvPr id="10" name="Arrow: Right 9">
            <a:extLst>
              <a:ext uri="{FF2B5EF4-FFF2-40B4-BE49-F238E27FC236}">
                <a16:creationId xmlns:a16="http://schemas.microsoft.com/office/drawing/2014/main" id="{959221BA-415E-4E63-9770-DE61D4DAD6BF}"/>
              </a:ext>
            </a:extLst>
          </p:cNvPr>
          <p:cNvSpPr/>
          <p:nvPr/>
        </p:nvSpPr>
        <p:spPr>
          <a:xfrm>
            <a:off x="2743200" y="1274234"/>
            <a:ext cx="5693789" cy="1327018"/>
          </a:xfrm>
          <a:prstGeom prst="rightArrow">
            <a:avLst>
              <a:gd name="adj1" fmla="val 6257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Still Down Jobs, but </a:t>
            </a:r>
            <a:br>
              <a:rPr lang="en-US" sz="2000" b="1" dirty="0"/>
            </a:br>
            <a:r>
              <a:rPr lang="en-US" sz="2000" b="1" dirty="0"/>
              <a:t>Total Wages Expanded $613 million (4.9%)</a:t>
            </a:r>
          </a:p>
        </p:txBody>
      </p:sp>
      <p:sp>
        <p:nvSpPr>
          <p:cNvPr id="3" name="TextBox 2">
            <a:extLst>
              <a:ext uri="{FF2B5EF4-FFF2-40B4-BE49-F238E27FC236}">
                <a16:creationId xmlns:a16="http://schemas.microsoft.com/office/drawing/2014/main" id="{684F4C49-664E-4553-BAE5-4CA331E45055}"/>
              </a:ext>
            </a:extLst>
          </p:cNvPr>
          <p:cNvSpPr txBox="1"/>
          <p:nvPr/>
        </p:nvSpPr>
        <p:spPr>
          <a:xfrm>
            <a:off x="1433800" y="3667391"/>
            <a:ext cx="2780908" cy="1200329"/>
          </a:xfrm>
          <a:prstGeom prst="rect">
            <a:avLst/>
          </a:prstGeom>
          <a:noFill/>
        </p:spPr>
        <p:txBody>
          <a:bodyPr wrap="square" rtlCol="0">
            <a:spAutoFit/>
          </a:bodyPr>
          <a:lstStyle/>
          <a:p>
            <a:pPr algn="ctr"/>
            <a:r>
              <a:rPr lang="en-US" b="1" dirty="0">
                <a:solidFill>
                  <a:schemeClr val="accent5"/>
                </a:solidFill>
              </a:rPr>
              <a:t>Total Wages Paid in all Montana Payroll Jobs</a:t>
            </a:r>
          </a:p>
          <a:p>
            <a:pPr algn="ctr"/>
            <a:endParaRPr lang="en-US" b="1" dirty="0">
              <a:solidFill>
                <a:schemeClr val="accent5"/>
              </a:solidFill>
            </a:endParaRPr>
          </a:p>
          <a:p>
            <a:pPr algn="ctr"/>
            <a:r>
              <a:rPr lang="en-US" b="1" dirty="0">
                <a:solidFill>
                  <a:srgbClr val="C00000"/>
                </a:solidFill>
              </a:rPr>
              <a:t>Trend Line</a:t>
            </a:r>
          </a:p>
        </p:txBody>
      </p:sp>
      <p:sp>
        <p:nvSpPr>
          <p:cNvPr id="2" name="TextBox 1">
            <a:extLst>
              <a:ext uri="{FF2B5EF4-FFF2-40B4-BE49-F238E27FC236}">
                <a16:creationId xmlns:a16="http://schemas.microsoft.com/office/drawing/2014/main" id="{642A2166-5883-4426-9758-6BB8E1AF92DF}"/>
              </a:ext>
            </a:extLst>
          </p:cNvPr>
          <p:cNvSpPr txBox="1"/>
          <p:nvPr/>
        </p:nvSpPr>
        <p:spPr>
          <a:xfrm>
            <a:off x="5816129" y="3937740"/>
            <a:ext cx="2780907" cy="1015663"/>
          </a:xfrm>
          <a:prstGeom prst="rect">
            <a:avLst/>
          </a:prstGeom>
          <a:noFill/>
        </p:spPr>
        <p:txBody>
          <a:bodyPr wrap="square" rtlCol="0">
            <a:spAutoFit/>
          </a:bodyPr>
          <a:lstStyle/>
          <a:p>
            <a:pPr algn="ctr"/>
            <a:r>
              <a:rPr lang="en-US" sz="2000" b="1" dirty="0">
                <a:solidFill>
                  <a:schemeClr val="accent5">
                    <a:lumMod val="50000"/>
                  </a:schemeClr>
                </a:solidFill>
              </a:rPr>
              <a:t>Average Wage increased by </a:t>
            </a:r>
            <a:r>
              <a:rPr lang="en-US" sz="2000" b="1" dirty="0">
                <a:solidFill>
                  <a:schemeClr val="accent6"/>
                </a:solidFill>
              </a:rPr>
              <a:t>7.8%</a:t>
            </a:r>
            <a:r>
              <a:rPr lang="en-US" sz="2000" b="1" dirty="0">
                <a:solidFill>
                  <a:schemeClr val="accent5">
                    <a:lumMod val="50000"/>
                  </a:schemeClr>
                </a:solidFill>
              </a:rPr>
              <a:t> up to</a:t>
            </a:r>
          </a:p>
          <a:p>
            <a:pPr algn="ctr"/>
            <a:r>
              <a:rPr lang="en-US" sz="2000" b="1" dirty="0">
                <a:solidFill>
                  <a:schemeClr val="accent6"/>
                </a:solidFill>
              </a:rPr>
              <a:t>$48,440 </a:t>
            </a:r>
            <a:r>
              <a:rPr lang="en-US" sz="2000" b="1" dirty="0">
                <a:solidFill>
                  <a:schemeClr val="accent5">
                    <a:lumMod val="50000"/>
                  </a:schemeClr>
                </a:solidFill>
              </a:rPr>
              <a:t>in 2020</a:t>
            </a:r>
            <a:endParaRPr lang="en-US" b="1" dirty="0">
              <a:solidFill>
                <a:schemeClr val="accent5">
                  <a:lumMod val="50000"/>
                </a:schemeClr>
              </a:solidFill>
            </a:endParaRPr>
          </a:p>
        </p:txBody>
      </p:sp>
    </p:spTree>
    <p:extLst>
      <p:ext uri="{BB962C8B-B14F-4D97-AF65-F5344CB8AC3E}">
        <p14:creationId xmlns:p14="http://schemas.microsoft.com/office/powerpoint/2010/main" val="374628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AA7280DA-87EA-4586-8363-0E681DDB0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03D44D32-7E57-4560-A1F9-78DACBC3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8" name="Straight Connector 87">
            <a:extLst>
              <a:ext uri="{FF2B5EF4-FFF2-40B4-BE49-F238E27FC236}">
                <a16:creationId xmlns:a16="http://schemas.microsoft.com/office/drawing/2014/main" id="{FAC10E55-DD22-414D-96C8-AF83F3665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0" name="Rectangle 8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4014" y="1341197"/>
            <a:ext cx="2313633" cy="1377900"/>
          </a:xfrm>
        </p:spPr>
        <p:txBody>
          <a:bodyPr vert="horz" lIns="91440" tIns="45720" rIns="91440" bIns="45720" rtlCol="0" anchor="b">
            <a:normAutofit/>
          </a:bodyPr>
          <a:lstStyle/>
          <a:p>
            <a:r>
              <a:rPr lang="en-US" sz="3100" dirty="0">
                <a:solidFill>
                  <a:srgbClr val="FFFFFF"/>
                </a:solidFill>
              </a:rPr>
              <a:t>More Information at </a:t>
            </a:r>
            <a:r>
              <a:rPr lang="en-US" sz="3100" b="1" dirty="0">
                <a:solidFill>
                  <a:srgbClr val="FFFFFF"/>
                </a:solidFill>
              </a:rPr>
              <a:t>lmi.mt.gov</a:t>
            </a:r>
          </a:p>
        </p:txBody>
      </p:sp>
      <p:sp>
        <p:nvSpPr>
          <p:cNvPr id="12" name="Subtitle 2"/>
          <p:cNvSpPr txBox="1">
            <a:spLocks/>
          </p:cNvSpPr>
          <p:nvPr/>
        </p:nvSpPr>
        <p:spPr>
          <a:xfrm>
            <a:off x="129648" y="3579551"/>
            <a:ext cx="2220998" cy="1118705"/>
          </a:xfrm>
          <a:prstGeom prst="rect">
            <a:avLst/>
          </a:prstGeom>
        </p:spPr>
        <p:txBody>
          <a:bodyPr vert="horz" lIns="0" tIns="45720" rIns="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fontAlgn="auto">
              <a:lnSpc>
                <a:spcPct val="90000"/>
              </a:lnSpc>
              <a:spcBef>
                <a:spcPct val="20000"/>
              </a:spcBef>
              <a:spcAft>
                <a:spcPts val="0"/>
              </a:spcAft>
              <a:buClr>
                <a:schemeClr val="accent1"/>
              </a:buClr>
              <a:buSzTx/>
              <a:buFont typeface="Calibri" panose="020F0502020204030204" pitchFamily="34" charset="0"/>
              <a:buNone/>
              <a:tabLst/>
              <a:defRPr/>
            </a:pPr>
            <a:r>
              <a:rPr kumimoji="0" lang="en-US" sz="1300" b="1" i="0" u="none" strike="noStrike" cap="none" spc="0" normalizeH="0" baseline="0" noProof="0" dirty="0">
                <a:ln>
                  <a:noFill/>
                </a:ln>
                <a:solidFill>
                  <a:srgbClr val="FFFFFF"/>
                </a:solidFill>
                <a:effectLst/>
                <a:uLnTx/>
                <a:uFillTx/>
              </a:rPr>
              <a:t>Barbara Wagner</a:t>
            </a:r>
          </a:p>
          <a:p>
            <a:pPr marL="0" marR="0" lvl="0" indent="0" algn="l" fontAlgn="auto">
              <a:lnSpc>
                <a:spcPct val="90000"/>
              </a:lnSpc>
              <a:spcBef>
                <a:spcPct val="20000"/>
              </a:spcBef>
              <a:spcAft>
                <a:spcPts val="0"/>
              </a:spcAft>
              <a:buClr>
                <a:schemeClr val="accent1"/>
              </a:buClr>
              <a:buSzTx/>
              <a:buFont typeface="Calibri" panose="020F0502020204030204" pitchFamily="34" charset="0"/>
              <a:buNone/>
              <a:tabLst/>
              <a:defRPr/>
            </a:pPr>
            <a:r>
              <a:rPr kumimoji="0" lang="en-US" sz="1300" b="1" i="0" u="none" strike="noStrike" cap="none" spc="0" normalizeH="0" baseline="0" noProof="0" dirty="0">
                <a:ln>
                  <a:noFill/>
                </a:ln>
                <a:solidFill>
                  <a:srgbClr val="FFFFFF"/>
                </a:solidFill>
                <a:effectLst/>
                <a:uLnTx/>
                <a:uFillTx/>
              </a:rPr>
              <a:t>Chief Economist</a:t>
            </a:r>
          </a:p>
          <a:p>
            <a:pPr marL="0" marR="0" lvl="0" indent="0" algn="l" fontAlgn="auto">
              <a:lnSpc>
                <a:spcPct val="90000"/>
              </a:lnSpc>
              <a:spcBef>
                <a:spcPct val="20000"/>
              </a:spcBef>
              <a:spcAft>
                <a:spcPts val="0"/>
              </a:spcAft>
              <a:buClr>
                <a:schemeClr val="accent1"/>
              </a:buClr>
              <a:buSzTx/>
              <a:buFont typeface="Calibri" panose="020F0502020204030204" pitchFamily="34" charset="0"/>
              <a:buNone/>
              <a:tabLst/>
              <a:defRPr/>
            </a:pPr>
            <a:r>
              <a:rPr kumimoji="0" lang="en-US" sz="1300" b="1" i="0" u="none" strike="noStrike" cap="none" spc="0" normalizeH="0" baseline="0" noProof="0" dirty="0">
                <a:ln>
                  <a:noFill/>
                </a:ln>
                <a:solidFill>
                  <a:srgbClr val="FFFFFF"/>
                </a:solidFill>
                <a:effectLst/>
                <a:uLnTx/>
                <a:uFillTx/>
              </a:rPr>
              <a:t>MT Dept. of Labor and Industry</a:t>
            </a:r>
          </a:p>
          <a:p>
            <a:pPr marL="0" marR="0" lvl="0" indent="0" algn="l" fontAlgn="auto">
              <a:lnSpc>
                <a:spcPct val="90000"/>
              </a:lnSpc>
              <a:spcBef>
                <a:spcPct val="20000"/>
              </a:spcBef>
              <a:spcAft>
                <a:spcPts val="0"/>
              </a:spcAft>
              <a:buClr>
                <a:schemeClr val="accent1"/>
              </a:buClr>
              <a:buSzTx/>
              <a:buFont typeface="Calibri" panose="020F0502020204030204" pitchFamily="34" charset="0"/>
              <a:buNone/>
              <a:tabLst/>
              <a:defRPr/>
            </a:pPr>
            <a:r>
              <a:rPr kumimoji="0" lang="en-US" sz="1300" b="1" i="0" u="none" strike="noStrike" cap="none" spc="0" normalizeH="0" baseline="0" noProof="0" dirty="0">
                <a:ln>
                  <a:noFill/>
                </a:ln>
                <a:solidFill>
                  <a:srgbClr val="FFFFFF"/>
                </a:solidFill>
                <a:effectLst/>
                <a:uLnTx/>
                <a:uFillTx/>
              </a:rPr>
              <a:t>bwagner@mt.gov</a:t>
            </a:r>
          </a:p>
          <a:p>
            <a:pPr marL="0" marR="0" lvl="0" indent="0" algn="l" fontAlgn="auto">
              <a:lnSpc>
                <a:spcPct val="90000"/>
              </a:lnSpc>
              <a:spcBef>
                <a:spcPct val="20000"/>
              </a:spcBef>
              <a:spcAft>
                <a:spcPts val="0"/>
              </a:spcAft>
              <a:buClr>
                <a:schemeClr val="accent1"/>
              </a:buClr>
              <a:buSzTx/>
              <a:buFont typeface="Calibri" panose="020F0502020204030204" pitchFamily="34" charset="0"/>
              <a:buNone/>
              <a:tabLst/>
              <a:defRPr/>
            </a:pPr>
            <a:endParaRPr kumimoji="0" lang="en-US" sz="1300" b="1" i="0" u="none" strike="noStrike" cap="none" spc="0" normalizeH="0" baseline="0" noProof="0" dirty="0">
              <a:ln>
                <a:noFill/>
              </a:ln>
              <a:solidFill>
                <a:srgbClr val="FFFFFF"/>
              </a:solidFill>
              <a:effectLst/>
              <a:uLnTx/>
              <a:uFillTx/>
            </a:endParaRPr>
          </a:p>
        </p:txBody>
      </p:sp>
      <p:sp>
        <p:nvSpPr>
          <p:cNvPr id="94" name="Rectangle 93">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978D113E-BA52-40FC-BCCA-77500DC938B0}"/>
              </a:ext>
            </a:extLst>
          </p:cNvPr>
          <p:cNvPicPr>
            <a:picLocks noChangeAspect="1"/>
          </p:cNvPicPr>
          <p:nvPr/>
        </p:nvPicPr>
        <p:blipFill rotWithShape="1">
          <a:blip r:embed="rId2">
            <a:extLst>
              <a:ext uri="{28A0092B-C50C-407E-A947-70E740481C1C}">
                <a14:useLocalDpi xmlns:a14="http://schemas.microsoft.com/office/drawing/2010/main" val="0"/>
              </a:ext>
            </a:extLst>
          </a:blip>
          <a:srcRect l="3814" t="640" r="39332"/>
          <a:stretch/>
        </p:blipFill>
        <p:spPr>
          <a:xfrm>
            <a:off x="2480282" y="0"/>
            <a:ext cx="6918726" cy="6858000"/>
          </a:xfrm>
          <a:prstGeom prst="rect">
            <a:avLst/>
          </a:prstGeom>
        </p:spPr>
      </p:pic>
    </p:spTree>
    <p:extLst>
      <p:ext uri="{BB962C8B-B14F-4D97-AF65-F5344CB8AC3E}">
        <p14:creationId xmlns:p14="http://schemas.microsoft.com/office/powerpoint/2010/main" val="197403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5EBEA-8D4A-4338-A631-1EA25080F55A}"/>
              </a:ext>
            </a:extLst>
          </p:cNvPr>
          <p:cNvSpPr>
            <a:spLocks noGrp="1"/>
          </p:cNvSpPr>
          <p:nvPr>
            <p:ph type="title"/>
          </p:nvPr>
        </p:nvSpPr>
        <p:spPr>
          <a:xfrm>
            <a:off x="836467" y="136524"/>
            <a:ext cx="8136083" cy="1043883"/>
          </a:xfrm>
        </p:spPr>
        <p:txBody>
          <a:bodyPr>
            <a:noAutofit/>
          </a:bodyPr>
          <a:lstStyle/>
          <a:p>
            <a:pPr algn="ctr"/>
            <a:r>
              <a:rPr lang="en-US" sz="3600" b="1" dirty="0"/>
              <a:t>Montana Unemployment Rate</a:t>
            </a:r>
          </a:p>
        </p:txBody>
      </p:sp>
      <p:graphicFrame>
        <p:nvGraphicFramePr>
          <p:cNvPr id="8" name="Content Placeholder 7">
            <a:extLst>
              <a:ext uri="{FF2B5EF4-FFF2-40B4-BE49-F238E27FC236}">
                <a16:creationId xmlns:a16="http://schemas.microsoft.com/office/drawing/2014/main" id="{47A62AD3-829E-49F5-9CF6-5CC33239F1A5}"/>
              </a:ext>
            </a:extLst>
          </p:cNvPr>
          <p:cNvGraphicFramePr>
            <a:graphicFrameLocks noGrp="1"/>
          </p:cNvGraphicFramePr>
          <p:nvPr>
            <p:ph idx="1"/>
            <p:extLst>
              <p:ext uri="{D42A27DB-BD31-4B8C-83A1-F6EECF244321}">
                <p14:modId xmlns:p14="http://schemas.microsoft.com/office/powerpoint/2010/main" val="999872472"/>
              </p:ext>
            </p:extLst>
          </p:nvPr>
        </p:nvGraphicFramePr>
        <p:xfrm>
          <a:off x="171450" y="1535113"/>
          <a:ext cx="8839200" cy="45910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1B1F7C7-0E24-4EB8-ABC8-0C6B5A5F3B26}"/>
              </a:ext>
            </a:extLst>
          </p:cNvPr>
          <p:cNvSpPr txBox="1"/>
          <p:nvPr/>
        </p:nvSpPr>
        <p:spPr>
          <a:xfrm>
            <a:off x="7041823" y="6447453"/>
            <a:ext cx="1930728" cy="276999"/>
          </a:xfrm>
          <a:prstGeom prst="rect">
            <a:avLst/>
          </a:prstGeom>
          <a:noFill/>
        </p:spPr>
        <p:txBody>
          <a:bodyPr wrap="square" rtlCol="0">
            <a:spAutoFit/>
          </a:bodyPr>
          <a:lstStyle/>
          <a:p>
            <a:pPr algn="r"/>
            <a:r>
              <a:rPr lang="en-US" sz="1200" dirty="0"/>
              <a:t>Source: LAUS &amp; CES, MTDLI. </a:t>
            </a:r>
          </a:p>
        </p:txBody>
      </p:sp>
      <p:sp>
        <p:nvSpPr>
          <p:cNvPr id="10" name="Speech Bubble: Rectangle 9">
            <a:extLst>
              <a:ext uri="{FF2B5EF4-FFF2-40B4-BE49-F238E27FC236}">
                <a16:creationId xmlns:a16="http://schemas.microsoft.com/office/drawing/2014/main" id="{2CE5FC22-BF48-4087-9056-712569E4DA3E}"/>
              </a:ext>
            </a:extLst>
          </p:cNvPr>
          <p:cNvSpPr/>
          <p:nvPr/>
        </p:nvSpPr>
        <p:spPr>
          <a:xfrm>
            <a:off x="6410227" y="5147035"/>
            <a:ext cx="1545996" cy="471340"/>
          </a:xfrm>
          <a:prstGeom prst="wedgeRectCallout">
            <a:avLst>
              <a:gd name="adj1" fmla="val 104073"/>
              <a:gd name="adj2" fmla="val -9598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MT:   3.8%</a:t>
            </a:r>
          </a:p>
        </p:txBody>
      </p:sp>
    </p:spTree>
    <p:extLst>
      <p:ext uri="{BB962C8B-B14F-4D97-AF65-F5344CB8AC3E}">
        <p14:creationId xmlns:p14="http://schemas.microsoft.com/office/powerpoint/2010/main" val="227955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ED74-2F19-4D68-A077-27DBD18D1F93}"/>
              </a:ext>
            </a:extLst>
          </p:cNvPr>
          <p:cNvSpPr>
            <a:spLocks noGrp="1"/>
          </p:cNvSpPr>
          <p:nvPr>
            <p:ph type="title"/>
          </p:nvPr>
        </p:nvSpPr>
        <p:spPr/>
        <p:txBody>
          <a:bodyPr>
            <a:normAutofit fontScale="90000"/>
          </a:bodyPr>
          <a:lstStyle/>
          <a:p>
            <a:r>
              <a:rPr lang="en-US" b="1" dirty="0"/>
              <a:t>Other Measures of Tight Labor Markets</a:t>
            </a:r>
          </a:p>
        </p:txBody>
      </p:sp>
      <p:pic>
        <p:nvPicPr>
          <p:cNvPr id="3" name="Picture 2">
            <a:extLst>
              <a:ext uri="{FF2B5EF4-FFF2-40B4-BE49-F238E27FC236}">
                <a16:creationId xmlns:a16="http://schemas.microsoft.com/office/drawing/2014/main" id="{0DA0C580-C963-4430-B48F-16079FF81795}"/>
              </a:ext>
            </a:extLst>
          </p:cNvPr>
          <p:cNvPicPr>
            <a:picLocks noChangeAspect="1"/>
          </p:cNvPicPr>
          <p:nvPr/>
        </p:nvPicPr>
        <p:blipFill rotWithShape="1">
          <a:blip r:embed="rId3"/>
          <a:srcRect l="50000"/>
          <a:stretch/>
        </p:blipFill>
        <p:spPr>
          <a:xfrm>
            <a:off x="105565" y="1446655"/>
            <a:ext cx="5198978" cy="2139924"/>
          </a:xfrm>
          <a:prstGeom prst="rect">
            <a:avLst/>
          </a:prstGeom>
          <a:ln w="28575">
            <a:solidFill>
              <a:schemeClr val="tx1"/>
            </a:solidFill>
          </a:ln>
        </p:spPr>
      </p:pic>
      <p:sp>
        <p:nvSpPr>
          <p:cNvPr id="5" name="Rectangle 4">
            <a:extLst>
              <a:ext uri="{FF2B5EF4-FFF2-40B4-BE49-F238E27FC236}">
                <a16:creationId xmlns:a16="http://schemas.microsoft.com/office/drawing/2014/main" id="{9E249E3A-ED73-4C3F-BB4E-04170CCC6B46}"/>
              </a:ext>
            </a:extLst>
          </p:cNvPr>
          <p:cNvSpPr/>
          <p:nvPr/>
        </p:nvSpPr>
        <p:spPr>
          <a:xfrm>
            <a:off x="5927908" y="6488668"/>
            <a:ext cx="3083088" cy="369332"/>
          </a:xfrm>
          <a:prstGeom prst="rect">
            <a:avLst/>
          </a:prstGeom>
        </p:spPr>
        <p:txBody>
          <a:bodyPr wrap="none">
            <a:spAutoFit/>
          </a:bodyPr>
          <a:lstStyle/>
          <a:p>
            <a:r>
              <a:rPr lang="en-US" dirty="0"/>
              <a:t>lmi.mt.gov/Home/Job-Tracking</a:t>
            </a:r>
          </a:p>
        </p:txBody>
      </p:sp>
      <p:sp>
        <p:nvSpPr>
          <p:cNvPr id="9" name="Speech Bubble: Rectangle 8">
            <a:extLst>
              <a:ext uri="{FF2B5EF4-FFF2-40B4-BE49-F238E27FC236}">
                <a16:creationId xmlns:a16="http://schemas.microsoft.com/office/drawing/2014/main" id="{8C1F7E6D-F83D-4132-AAD1-2B88E7A75053}"/>
              </a:ext>
            </a:extLst>
          </p:cNvPr>
          <p:cNvSpPr/>
          <p:nvPr/>
        </p:nvSpPr>
        <p:spPr>
          <a:xfrm>
            <a:off x="6113283" y="1929320"/>
            <a:ext cx="1669002" cy="1174593"/>
          </a:xfrm>
          <a:prstGeom prst="wedgeRectCallout">
            <a:avLst>
              <a:gd name="adj1" fmla="val -94237"/>
              <a:gd name="adj2" fmla="val 127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More job openings than before pandemic</a:t>
            </a:r>
          </a:p>
        </p:txBody>
      </p:sp>
      <p:sp>
        <p:nvSpPr>
          <p:cNvPr id="10" name="Speech Bubble: Rectangle 9">
            <a:extLst>
              <a:ext uri="{FF2B5EF4-FFF2-40B4-BE49-F238E27FC236}">
                <a16:creationId xmlns:a16="http://schemas.microsoft.com/office/drawing/2014/main" id="{635E4B40-DD2F-4C94-AEB7-7E38C2A67E95}"/>
              </a:ext>
            </a:extLst>
          </p:cNvPr>
          <p:cNvSpPr/>
          <p:nvPr/>
        </p:nvSpPr>
        <p:spPr>
          <a:xfrm>
            <a:off x="6113282" y="4252404"/>
            <a:ext cx="1912131" cy="1359613"/>
          </a:xfrm>
          <a:prstGeom prst="wedgeRectCallout">
            <a:avLst>
              <a:gd name="adj1" fmla="val -89672"/>
              <a:gd name="adj2" fmla="val -2717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Re-opening all at once is driving up new jobs</a:t>
            </a:r>
          </a:p>
        </p:txBody>
      </p:sp>
      <p:pic>
        <p:nvPicPr>
          <p:cNvPr id="13" name="Picture 12">
            <a:extLst>
              <a:ext uri="{FF2B5EF4-FFF2-40B4-BE49-F238E27FC236}">
                <a16:creationId xmlns:a16="http://schemas.microsoft.com/office/drawing/2014/main" id="{797922F3-CD40-45FE-9923-C607060A2F71}"/>
              </a:ext>
            </a:extLst>
          </p:cNvPr>
          <p:cNvPicPr>
            <a:picLocks noChangeAspect="1"/>
          </p:cNvPicPr>
          <p:nvPr/>
        </p:nvPicPr>
        <p:blipFill rotWithShape="1">
          <a:blip r:embed="rId3"/>
          <a:srcRect l="1" r="49968"/>
          <a:stretch/>
        </p:blipFill>
        <p:spPr>
          <a:xfrm>
            <a:off x="84439" y="3695081"/>
            <a:ext cx="5135632" cy="2501532"/>
          </a:xfrm>
          <a:prstGeom prst="rect">
            <a:avLst/>
          </a:prstGeom>
          <a:ln w="28575">
            <a:solidFill>
              <a:schemeClr val="tx1"/>
            </a:solidFill>
          </a:ln>
        </p:spPr>
      </p:pic>
    </p:spTree>
    <p:extLst>
      <p:ext uri="{BB962C8B-B14F-4D97-AF65-F5344CB8AC3E}">
        <p14:creationId xmlns:p14="http://schemas.microsoft.com/office/powerpoint/2010/main" val="20134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CA2A-1E86-4F8C-B3ED-F56CE627DE55}"/>
              </a:ext>
            </a:extLst>
          </p:cNvPr>
          <p:cNvSpPr>
            <a:spLocks noGrp="1"/>
          </p:cNvSpPr>
          <p:nvPr>
            <p:ph type="title"/>
          </p:nvPr>
        </p:nvSpPr>
        <p:spPr/>
        <p:txBody>
          <a:bodyPr/>
          <a:lstStyle/>
          <a:p>
            <a:r>
              <a:rPr lang="en-US" b="1" dirty="0"/>
              <a:t>Number making UI Claims</a:t>
            </a:r>
          </a:p>
        </p:txBody>
      </p:sp>
      <p:pic>
        <p:nvPicPr>
          <p:cNvPr id="4" name="Content Placeholder 3">
            <a:extLst>
              <a:ext uri="{FF2B5EF4-FFF2-40B4-BE49-F238E27FC236}">
                <a16:creationId xmlns:a16="http://schemas.microsoft.com/office/drawing/2014/main" id="{8DD5AA74-8816-493E-A2B6-E658739DF6A8}"/>
              </a:ext>
            </a:extLst>
          </p:cNvPr>
          <p:cNvPicPr>
            <a:picLocks noGrp="1" noChangeAspect="1"/>
          </p:cNvPicPr>
          <p:nvPr>
            <p:ph idx="1"/>
          </p:nvPr>
        </p:nvPicPr>
        <p:blipFill>
          <a:blip r:embed="rId3"/>
          <a:stretch>
            <a:fillRect/>
          </a:stretch>
        </p:blipFill>
        <p:spPr>
          <a:xfrm>
            <a:off x="171450" y="1535837"/>
            <a:ext cx="8839200" cy="4625266"/>
          </a:xfrm>
          <a:prstGeom prst="rect">
            <a:avLst/>
          </a:prstGeom>
        </p:spPr>
      </p:pic>
      <p:sp>
        <p:nvSpPr>
          <p:cNvPr id="5" name="TextBox 4">
            <a:extLst>
              <a:ext uri="{FF2B5EF4-FFF2-40B4-BE49-F238E27FC236}">
                <a16:creationId xmlns:a16="http://schemas.microsoft.com/office/drawing/2014/main" id="{4E385746-A2EA-4B76-AC7C-C205C5870D79}"/>
              </a:ext>
            </a:extLst>
          </p:cNvPr>
          <p:cNvSpPr txBox="1"/>
          <p:nvPr/>
        </p:nvSpPr>
        <p:spPr>
          <a:xfrm>
            <a:off x="2991775" y="5397623"/>
            <a:ext cx="2157273" cy="369332"/>
          </a:xfrm>
          <a:prstGeom prst="rect">
            <a:avLst/>
          </a:prstGeom>
          <a:noFill/>
        </p:spPr>
        <p:txBody>
          <a:bodyPr wrap="square" rtlCol="0">
            <a:spAutoFit/>
          </a:bodyPr>
          <a:lstStyle/>
          <a:p>
            <a:r>
              <a:rPr lang="en-US" dirty="0">
                <a:solidFill>
                  <a:srgbClr val="C00000"/>
                </a:solidFill>
              </a:rPr>
              <a:t>Working Part Time</a:t>
            </a:r>
          </a:p>
        </p:txBody>
      </p:sp>
      <p:sp>
        <p:nvSpPr>
          <p:cNvPr id="6" name="Speech Bubble: Rectangle 5">
            <a:extLst>
              <a:ext uri="{FF2B5EF4-FFF2-40B4-BE49-F238E27FC236}">
                <a16:creationId xmlns:a16="http://schemas.microsoft.com/office/drawing/2014/main" id="{BC4F4E6A-2E5D-42EE-A818-23586A33BD6F}"/>
              </a:ext>
            </a:extLst>
          </p:cNvPr>
          <p:cNvSpPr/>
          <p:nvPr/>
        </p:nvSpPr>
        <p:spPr>
          <a:xfrm>
            <a:off x="6613864" y="2539339"/>
            <a:ext cx="2254928" cy="1118910"/>
          </a:xfrm>
          <a:prstGeom prst="wedgeRectCallout">
            <a:avLst>
              <a:gd name="adj1" fmla="val 38115"/>
              <a:gd name="adj2" fmla="val 12232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22,200 claimants</a:t>
            </a:r>
          </a:p>
          <a:p>
            <a:pPr algn="ctr"/>
            <a:r>
              <a:rPr lang="en-US" dirty="0"/>
              <a:t>4,000 claimants working part time</a:t>
            </a:r>
          </a:p>
        </p:txBody>
      </p:sp>
      <p:sp>
        <p:nvSpPr>
          <p:cNvPr id="7" name="Rectangle: Rounded Corners 6">
            <a:extLst>
              <a:ext uri="{FF2B5EF4-FFF2-40B4-BE49-F238E27FC236}">
                <a16:creationId xmlns:a16="http://schemas.microsoft.com/office/drawing/2014/main" id="{F962C6C1-B533-4336-BCC6-FD18F92BA241}"/>
              </a:ext>
            </a:extLst>
          </p:cNvPr>
          <p:cNvSpPr/>
          <p:nvPr/>
        </p:nvSpPr>
        <p:spPr>
          <a:xfrm>
            <a:off x="4394447" y="1926454"/>
            <a:ext cx="1509203" cy="9679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Total Job Openings:</a:t>
            </a:r>
          </a:p>
          <a:p>
            <a:pPr algn="ctr"/>
            <a:r>
              <a:rPr lang="en-US" dirty="0"/>
              <a:t>17,000</a:t>
            </a:r>
          </a:p>
        </p:txBody>
      </p:sp>
      <p:sp>
        <p:nvSpPr>
          <p:cNvPr id="8" name="Rectangle 7">
            <a:extLst>
              <a:ext uri="{FF2B5EF4-FFF2-40B4-BE49-F238E27FC236}">
                <a16:creationId xmlns:a16="http://schemas.microsoft.com/office/drawing/2014/main" id="{C2388749-AB34-4401-8FDD-24D63C747D58}"/>
              </a:ext>
            </a:extLst>
          </p:cNvPr>
          <p:cNvSpPr/>
          <p:nvPr/>
        </p:nvSpPr>
        <p:spPr>
          <a:xfrm>
            <a:off x="5142480" y="6462861"/>
            <a:ext cx="3805914" cy="369332"/>
          </a:xfrm>
          <a:prstGeom prst="rect">
            <a:avLst/>
          </a:prstGeom>
        </p:spPr>
        <p:txBody>
          <a:bodyPr wrap="none">
            <a:spAutoFit/>
          </a:bodyPr>
          <a:lstStyle/>
          <a:p>
            <a:r>
              <a:rPr lang="en-US" dirty="0"/>
              <a:t>https://lmi.mt.gov/Home/Job-Tracking</a:t>
            </a:r>
          </a:p>
        </p:txBody>
      </p:sp>
    </p:spTree>
    <p:extLst>
      <p:ext uri="{BB962C8B-B14F-4D97-AF65-F5344CB8AC3E}">
        <p14:creationId xmlns:p14="http://schemas.microsoft.com/office/powerpoint/2010/main" val="105827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D92B-FE29-415B-AB77-DD49D32217E1}"/>
              </a:ext>
            </a:extLst>
          </p:cNvPr>
          <p:cNvSpPr>
            <a:spLocks noGrp="1"/>
          </p:cNvSpPr>
          <p:nvPr>
            <p:ph type="title"/>
          </p:nvPr>
        </p:nvSpPr>
        <p:spPr/>
        <p:txBody>
          <a:bodyPr/>
          <a:lstStyle/>
          <a:p>
            <a:r>
              <a:rPr lang="en-US" b="1" dirty="0"/>
              <a:t>Wage Replacement of UI Benefits</a:t>
            </a:r>
          </a:p>
        </p:txBody>
      </p:sp>
      <p:sp>
        <p:nvSpPr>
          <p:cNvPr id="5" name="TextBox 1">
            <a:extLst>
              <a:ext uri="{FF2B5EF4-FFF2-40B4-BE49-F238E27FC236}">
                <a16:creationId xmlns:a16="http://schemas.microsoft.com/office/drawing/2014/main" id="{A95B62FF-7FE3-4B1F-81FE-482278771D84}"/>
              </a:ext>
            </a:extLst>
          </p:cNvPr>
          <p:cNvSpPr txBox="1"/>
          <p:nvPr/>
        </p:nvSpPr>
        <p:spPr>
          <a:xfrm>
            <a:off x="4326903" y="6537325"/>
            <a:ext cx="4817098" cy="3206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t>Source: MTDLI based on available unemployment claim data. PUA claimants are excluded.</a:t>
            </a:r>
          </a:p>
        </p:txBody>
      </p:sp>
      <p:graphicFrame>
        <p:nvGraphicFramePr>
          <p:cNvPr id="8" name="Content Placeholder 7">
            <a:extLst>
              <a:ext uri="{FF2B5EF4-FFF2-40B4-BE49-F238E27FC236}">
                <a16:creationId xmlns:a16="http://schemas.microsoft.com/office/drawing/2014/main" id="{23F43903-00EF-416C-8A36-9F14385B2F24}"/>
              </a:ext>
            </a:extLst>
          </p:cNvPr>
          <p:cNvGraphicFramePr>
            <a:graphicFrameLocks noGrp="1"/>
          </p:cNvGraphicFramePr>
          <p:nvPr>
            <p:ph idx="1"/>
            <p:extLst>
              <p:ext uri="{D42A27DB-BD31-4B8C-83A1-F6EECF244321}">
                <p14:modId xmlns:p14="http://schemas.microsoft.com/office/powerpoint/2010/main" val="8049420"/>
              </p:ext>
            </p:extLst>
          </p:nvPr>
        </p:nvGraphicFramePr>
        <p:xfrm>
          <a:off x="171450" y="1535113"/>
          <a:ext cx="8839200" cy="4679256"/>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2D4E80CE-3C52-4EA2-B85B-D13454940992}"/>
              </a:ext>
            </a:extLst>
          </p:cNvPr>
          <p:cNvCxnSpPr>
            <a:cxnSpLocks/>
          </p:cNvCxnSpPr>
          <p:nvPr/>
        </p:nvCxnSpPr>
        <p:spPr>
          <a:xfrm>
            <a:off x="772357" y="3559946"/>
            <a:ext cx="8149701" cy="0"/>
          </a:xfrm>
          <a:prstGeom prst="line">
            <a:avLst/>
          </a:prstGeom>
          <a:ln w="3810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9415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C234-03F1-492B-9BA4-8BA2C2AFFA4F}"/>
              </a:ext>
            </a:extLst>
          </p:cNvPr>
          <p:cNvSpPr>
            <a:spLocks noGrp="1"/>
          </p:cNvSpPr>
          <p:nvPr>
            <p:ph type="title"/>
          </p:nvPr>
        </p:nvSpPr>
        <p:spPr/>
        <p:txBody>
          <a:bodyPr>
            <a:normAutofit fontScale="90000"/>
          </a:bodyPr>
          <a:lstStyle/>
          <a:p>
            <a:r>
              <a:rPr lang="en-US" b="1" dirty="0"/>
              <a:t>How much of the previous wage is replaced by UI?</a:t>
            </a:r>
          </a:p>
        </p:txBody>
      </p:sp>
      <p:graphicFrame>
        <p:nvGraphicFramePr>
          <p:cNvPr id="4" name="Content Placeholder 3">
            <a:extLst>
              <a:ext uri="{FF2B5EF4-FFF2-40B4-BE49-F238E27FC236}">
                <a16:creationId xmlns:a16="http://schemas.microsoft.com/office/drawing/2014/main" id="{3CAFFB9D-A2A6-4810-B0EA-B1595235EF6A}"/>
              </a:ext>
            </a:extLst>
          </p:cNvPr>
          <p:cNvGraphicFramePr>
            <a:graphicFrameLocks noGrp="1"/>
          </p:cNvGraphicFramePr>
          <p:nvPr>
            <p:ph idx="1"/>
            <p:extLst>
              <p:ext uri="{D42A27DB-BD31-4B8C-83A1-F6EECF244321}">
                <p14:modId xmlns:p14="http://schemas.microsoft.com/office/powerpoint/2010/main" val="907412042"/>
              </p:ext>
            </p:extLst>
          </p:nvPr>
        </p:nvGraphicFramePr>
        <p:xfrm>
          <a:off x="171450" y="1464816"/>
          <a:ext cx="8839200" cy="475843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71068B5F-95ED-47DE-B665-6EF30E23FCAC}"/>
              </a:ext>
            </a:extLst>
          </p:cNvPr>
          <p:cNvSpPr txBox="1"/>
          <p:nvPr/>
        </p:nvSpPr>
        <p:spPr>
          <a:xfrm>
            <a:off x="3693109" y="6360850"/>
            <a:ext cx="5102417" cy="4971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t>Source: MTDLI unemployment</a:t>
            </a:r>
            <a:r>
              <a:rPr lang="en-US" sz="1000" baseline="0" dirty="0"/>
              <a:t> claims data. No benefit increase is Feb. 2020. $600 FPUC is May 2020. $300 FPUC is Feb 2021. Wage group based on base period wages.</a:t>
            </a:r>
            <a:endParaRPr lang="en-US" sz="1000" dirty="0"/>
          </a:p>
        </p:txBody>
      </p:sp>
      <p:cxnSp>
        <p:nvCxnSpPr>
          <p:cNvPr id="7" name="Straight Connector 6">
            <a:extLst>
              <a:ext uri="{FF2B5EF4-FFF2-40B4-BE49-F238E27FC236}">
                <a16:creationId xmlns:a16="http://schemas.microsoft.com/office/drawing/2014/main" id="{9AF7E515-84DD-45B1-B19A-08675B470CEB}"/>
              </a:ext>
            </a:extLst>
          </p:cNvPr>
          <p:cNvCxnSpPr>
            <a:cxnSpLocks/>
          </p:cNvCxnSpPr>
          <p:nvPr/>
        </p:nvCxnSpPr>
        <p:spPr>
          <a:xfrm>
            <a:off x="807868" y="4687410"/>
            <a:ext cx="8114190" cy="0"/>
          </a:xfrm>
          <a:prstGeom prst="line">
            <a:avLst/>
          </a:prstGeom>
          <a:ln w="38100">
            <a:solidFill>
              <a:schemeClr val="accent5">
                <a:lumMod val="50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5294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41E90-3DC1-4221-BAEF-D083C3A893D7}"/>
              </a:ext>
            </a:extLst>
          </p:cNvPr>
          <p:cNvSpPr>
            <a:spLocks noGrp="1"/>
          </p:cNvSpPr>
          <p:nvPr>
            <p:ph type="title"/>
          </p:nvPr>
        </p:nvSpPr>
        <p:spPr/>
        <p:txBody>
          <a:bodyPr>
            <a:normAutofit fontScale="90000"/>
          </a:bodyPr>
          <a:lstStyle/>
          <a:p>
            <a:pPr algn="ctr"/>
            <a:r>
              <a:rPr lang="en-US" b="1" dirty="0"/>
              <a:t>Governor Gianforte’s </a:t>
            </a:r>
            <a:br>
              <a:rPr lang="en-US" b="1" dirty="0"/>
            </a:br>
            <a:r>
              <a:rPr lang="en-US" b="1" dirty="0"/>
              <a:t>Return to Work Initiative</a:t>
            </a:r>
          </a:p>
        </p:txBody>
      </p:sp>
      <p:sp>
        <p:nvSpPr>
          <p:cNvPr id="3" name="Content Placeholder 2">
            <a:extLst>
              <a:ext uri="{FF2B5EF4-FFF2-40B4-BE49-F238E27FC236}">
                <a16:creationId xmlns:a16="http://schemas.microsoft.com/office/drawing/2014/main" id="{7E76FCBF-C03E-4577-91A5-57F731772CB1}"/>
              </a:ext>
            </a:extLst>
          </p:cNvPr>
          <p:cNvSpPr>
            <a:spLocks noGrp="1"/>
          </p:cNvSpPr>
          <p:nvPr>
            <p:ph idx="1"/>
          </p:nvPr>
        </p:nvSpPr>
        <p:spPr/>
        <p:txBody>
          <a:bodyPr/>
          <a:lstStyle/>
          <a:p>
            <a:endParaRPr lang="en-US" dirty="0"/>
          </a:p>
          <a:p>
            <a:r>
              <a:rPr lang="en-US" dirty="0">
                <a:solidFill>
                  <a:schemeClr val="accent5"/>
                </a:solidFill>
              </a:rPr>
              <a:t>Ending pandemic unemployment programs June 26</a:t>
            </a:r>
          </a:p>
          <a:p>
            <a:pPr lvl="1"/>
            <a:r>
              <a:rPr lang="en-US" sz="2000" dirty="0"/>
              <a:t>PUA – self-employed, parents without childcare, others</a:t>
            </a:r>
          </a:p>
          <a:p>
            <a:pPr lvl="1"/>
            <a:r>
              <a:rPr lang="en-US" sz="2000" dirty="0"/>
              <a:t>PEUC – extended unemployment compensation</a:t>
            </a:r>
          </a:p>
          <a:p>
            <a:pPr lvl="1"/>
            <a:r>
              <a:rPr lang="en-US" sz="2000" dirty="0"/>
              <a:t>FPUC – additional $300</a:t>
            </a:r>
          </a:p>
          <a:p>
            <a:pPr lvl="1"/>
            <a:r>
              <a:rPr lang="en-US" sz="2000" dirty="0"/>
              <a:t>MEUC – rarely used, people with both self-employment and payroll income</a:t>
            </a:r>
          </a:p>
          <a:p>
            <a:pPr marL="457200" lvl="1" indent="0">
              <a:buNone/>
            </a:pPr>
            <a:endParaRPr lang="en-US" dirty="0"/>
          </a:p>
          <a:p>
            <a:r>
              <a:rPr lang="en-US" dirty="0">
                <a:solidFill>
                  <a:schemeClr val="accent5"/>
                </a:solidFill>
              </a:rPr>
              <a:t>$1,200 return to work bonus </a:t>
            </a:r>
            <a:r>
              <a:rPr lang="en-US" sz="2400" dirty="0"/>
              <a:t>for those on unemployment who return to work for at least four weeks</a:t>
            </a:r>
          </a:p>
          <a:p>
            <a:endParaRPr lang="en-US" sz="2400" dirty="0"/>
          </a:p>
          <a:p>
            <a:pPr marL="0" indent="0" algn="ctr">
              <a:buNone/>
            </a:pPr>
            <a:r>
              <a:rPr lang="en-US" sz="2400" dirty="0">
                <a:solidFill>
                  <a:schemeClr val="accent6">
                    <a:lumMod val="75000"/>
                  </a:schemeClr>
                </a:solidFill>
              </a:rPr>
              <a:t>UP NEXT: Getting the long-term unemployed back to work!</a:t>
            </a:r>
          </a:p>
          <a:p>
            <a:endParaRPr lang="en-US" dirty="0"/>
          </a:p>
        </p:txBody>
      </p:sp>
    </p:spTree>
    <p:extLst>
      <p:ext uri="{BB962C8B-B14F-4D97-AF65-F5344CB8AC3E}">
        <p14:creationId xmlns:p14="http://schemas.microsoft.com/office/powerpoint/2010/main" val="273329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FB9AF2-3ACC-4A73-B36F-52A9FF4E73B7}"/>
              </a:ext>
            </a:extLst>
          </p:cNvPr>
          <p:cNvSpPr/>
          <p:nvPr/>
        </p:nvSpPr>
        <p:spPr>
          <a:xfrm>
            <a:off x="8054636" y="1661982"/>
            <a:ext cx="956014" cy="37445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schemeClr val="tx1"/>
                </a:solidFill>
              </a:rPr>
              <a:t>Projected</a:t>
            </a:r>
          </a:p>
          <a:p>
            <a:pPr algn="ctr"/>
            <a:r>
              <a:rPr lang="en-US" sz="1400" b="1" dirty="0">
                <a:solidFill>
                  <a:schemeClr val="tx1"/>
                </a:solidFill>
              </a:rPr>
              <a:t>June 26</a:t>
            </a:r>
            <a:r>
              <a:rPr lang="en-US" sz="1400" dirty="0">
                <a:solidFill>
                  <a:schemeClr val="tx1"/>
                </a:solidFill>
              </a:rPr>
              <a:t>:</a:t>
            </a:r>
          </a:p>
          <a:p>
            <a:pPr algn="ctr"/>
            <a:endParaRPr lang="en-US" sz="1400" dirty="0">
              <a:solidFill>
                <a:schemeClr val="tx1"/>
              </a:solidFill>
            </a:endParaRPr>
          </a:p>
          <a:p>
            <a:pPr algn="ctr"/>
            <a:r>
              <a:rPr lang="en-US" sz="1600" b="1" dirty="0">
                <a:solidFill>
                  <a:schemeClr val="accent5"/>
                </a:solidFill>
              </a:rPr>
              <a:t>Regular:</a:t>
            </a:r>
          </a:p>
          <a:p>
            <a:pPr algn="ctr"/>
            <a:r>
              <a:rPr lang="en-US" sz="1600" b="1" dirty="0">
                <a:solidFill>
                  <a:schemeClr val="accent5"/>
                </a:solidFill>
              </a:rPr>
              <a:t>7,400</a:t>
            </a: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r>
              <a:rPr lang="en-US" sz="1200" b="1" dirty="0">
                <a:solidFill>
                  <a:srgbClr val="C00000"/>
                </a:solidFill>
              </a:rPr>
              <a:t>Pandemic:</a:t>
            </a:r>
          </a:p>
          <a:p>
            <a:pPr algn="ctr"/>
            <a:r>
              <a:rPr lang="en-US" sz="1600" b="1" dirty="0">
                <a:solidFill>
                  <a:srgbClr val="C00000"/>
                </a:solidFill>
              </a:rPr>
              <a:t>-10,650</a:t>
            </a:r>
          </a:p>
          <a:p>
            <a:endParaRPr lang="en-US" dirty="0"/>
          </a:p>
        </p:txBody>
      </p:sp>
      <p:sp>
        <p:nvSpPr>
          <p:cNvPr id="2" name="Title 1">
            <a:extLst>
              <a:ext uri="{FF2B5EF4-FFF2-40B4-BE49-F238E27FC236}">
                <a16:creationId xmlns:a16="http://schemas.microsoft.com/office/drawing/2014/main" id="{C126AF97-812C-47BE-A779-2BE2644C41FE}"/>
              </a:ext>
            </a:extLst>
          </p:cNvPr>
          <p:cNvSpPr>
            <a:spLocks noGrp="1"/>
          </p:cNvSpPr>
          <p:nvPr>
            <p:ph type="title"/>
          </p:nvPr>
        </p:nvSpPr>
        <p:spPr/>
        <p:txBody>
          <a:bodyPr>
            <a:normAutofit/>
          </a:bodyPr>
          <a:lstStyle/>
          <a:p>
            <a:r>
              <a:rPr lang="en-US" b="1" dirty="0"/>
              <a:t>How many workers affected?</a:t>
            </a:r>
          </a:p>
        </p:txBody>
      </p:sp>
      <p:sp>
        <p:nvSpPr>
          <p:cNvPr id="15" name="TextBox 14">
            <a:extLst>
              <a:ext uri="{FF2B5EF4-FFF2-40B4-BE49-F238E27FC236}">
                <a16:creationId xmlns:a16="http://schemas.microsoft.com/office/drawing/2014/main" id="{767A05AC-76EE-426E-93CB-B8847C3DB3BF}"/>
              </a:ext>
            </a:extLst>
          </p:cNvPr>
          <p:cNvSpPr txBox="1"/>
          <p:nvPr/>
        </p:nvSpPr>
        <p:spPr>
          <a:xfrm>
            <a:off x="3426781" y="6365289"/>
            <a:ext cx="5583869" cy="461665"/>
          </a:xfrm>
          <a:prstGeom prst="rect">
            <a:avLst/>
          </a:prstGeom>
          <a:noFill/>
        </p:spPr>
        <p:txBody>
          <a:bodyPr wrap="square" rtlCol="0">
            <a:spAutoFit/>
          </a:bodyPr>
          <a:lstStyle/>
          <a:p>
            <a:r>
              <a:rPr lang="en-US" sz="1200" dirty="0"/>
              <a:t>Source: lmi.mt.gov/home/job-tracking. Assumes a conservative 3% decline per week from May 8 to June 26.</a:t>
            </a:r>
          </a:p>
        </p:txBody>
      </p:sp>
      <p:graphicFrame>
        <p:nvGraphicFramePr>
          <p:cNvPr id="13" name="Content Placeholder 12">
            <a:extLst>
              <a:ext uri="{FF2B5EF4-FFF2-40B4-BE49-F238E27FC236}">
                <a16:creationId xmlns:a16="http://schemas.microsoft.com/office/drawing/2014/main" id="{AC132E4F-A9B7-4347-AC07-872BCC7EF280}"/>
              </a:ext>
            </a:extLst>
          </p:cNvPr>
          <p:cNvGraphicFramePr>
            <a:graphicFrameLocks noGrp="1"/>
          </p:cNvGraphicFramePr>
          <p:nvPr>
            <p:ph idx="1"/>
            <p:extLst>
              <p:ext uri="{D42A27DB-BD31-4B8C-83A1-F6EECF244321}">
                <p14:modId xmlns:p14="http://schemas.microsoft.com/office/powerpoint/2010/main" val="4283650892"/>
              </p:ext>
            </p:extLst>
          </p:nvPr>
        </p:nvGraphicFramePr>
        <p:xfrm>
          <a:off x="171450" y="1535113"/>
          <a:ext cx="8839200" cy="47058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4820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43755-BF60-4A0F-A38C-13C0EDDE3B51}"/>
              </a:ext>
            </a:extLst>
          </p:cNvPr>
          <p:cNvSpPr>
            <a:spLocks noGrp="1"/>
          </p:cNvSpPr>
          <p:nvPr>
            <p:ph type="title"/>
          </p:nvPr>
        </p:nvSpPr>
        <p:spPr/>
        <p:txBody>
          <a:bodyPr/>
          <a:lstStyle/>
          <a:p>
            <a:r>
              <a:rPr lang="en-US" b="1" dirty="0"/>
              <a:t>Calculating Unemployment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C8699F-1D13-4CB5-BA60-48D13773BF8E}"/>
                  </a:ext>
                </a:extLst>
              </p:cNvPr>
              <p:cNvSpPr>
                <a:spLocks noGrp="1"/>
              </p:cNvSpPr>
              <p:nvPr>
                <p:ph idx="1"/>
              </p:nvPr>
            </p:nvSpPr>
            <p:spPr>
              <a:xfrm>
                <a:off x="1853251" y="2079919"/>
                <a:ext cx="5437498" cy="1088493"/>
              </a:xfrm>
            </p:spPr>
            <p:txBody>
              <a:bodyPr>
                <a:normAutofit lnSpcReduction="10000"/>
              </a:bodyPr>
              <a:lstStyle/>
              <a:p>
                <a:pPr marL="0" indent="0">
                  <a:buNone/>
                </a:pPr>
                <a:endParaRPr lang="en-US" b="0" dirty="0"/>
              </a:p>
              <a:p>
                <a:pPr marL="0" indent="0">
                  <a:buNone/>
                </a:pPr>
                <a:r>
                  <a:rPr lang="en-US" b="0" dirty="0"/>
                  <a:t>Unemployment Rate = </a:t>
                </a:r>
                <a14:m>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𝑈𝑛𝑒𝑚𝑝𝑙𝑜𝑦𝑒𝑑</m:t>
                        </m:r>
                      </m:num>
                      <m:den>
                        <m:r>
                          <a:rPr lang="en-US" b="0" i="1" smtClean="0">
                            <a:latin typeface="Cambria Math" panose="02040503050406030204" pitchFamily="18" charset="0"/>
                          </a:rPr>
                          <m:t>𝐿𝑎𝑏𝑜𝑟</m:t>
                        </m:r>
                        <m:r>
                          <a:rPr lang="en-US" b="0" i="1" smtClean="0">
                            <a:latin typeface="Cambria Math" panose="02040503050406030204" pitchFamily="18" charset="0"/>
                          </a:rPr>
                          <m:t> </m:t>
                        </m:r>
                        <m:r>
                          <a:rPr lang="en-US" b="0" i="1" smtClean="0">
                            <a:latin typeface="Cambria Math" panose="02040503050406030204" pitchFamily="18" charset="0"/>
                          </a:rPr>
                          <m:t>𝐹𝑜𝑟𝑐𝑒</m:t>
                        </m:r>
                      </m:den>
                    </m:f>
                    <m:r>
                      <a:rPr lang="en-US" b="0" i="1" smtClean="0">
                        <a:latin typeface="Cambria Math" panose="02040503050406030204" pitchFamily="18" charset="0"/>
                      </a:rPr>
                      <m:t> </m:t>
                    </m:r>
                  </m:oMath>
                </a14:m>
                <a:endParaRPr lang="en-US" dirty="0"/>
              </a:p>
            </p:txBody>
          </p:sp>
        </mc:Choice>
        <mc:Fallback>
          <p:sp>
            <p:nvSpPr>
              <p:cNvPr id="3" name="Content Placeholder 2">
                <a:extLst>
                  <a:ext uri="{FF2B5EF4-FFF2-40B4-BE49-F238E27FC236}">
                    <a16:creationId xmlns:a16="http://schemas.microsoft.com/office/drawing/2014/main" id="{BDC8699F-1D13-4CB5-BA60-48D13773BF8E}"/>
                  </a:ext>
                </a:extLst>
              </p:cNvPr>
              <p:cNvSpPr>
                <a:spLocks noGrp="1" noRot="1" noChangeAspect="1" noMove="1" noResize="1" noEditPoints="1" noAdjustHandles="1" noChangeArrowheads="1" noChangeShapeType="1" noTextEdit="1"/>
              </p:cNvSpPr>
              <p:nvPr>
                <p:ph idx="1"/>
              </p:nvPr>
            </p:nvSpPr>
            <p:spPr>
              <a:xfrm>
                <a:off x="1853251" y="2079919"/>
                <a:ext cx="5437498" cy="1088493"/>
              </a:xfrm>
              <a:blipFill>
                <a:blip r:embed="rId3"/>
                <a:stretch>
                  <a:fillRect l="-2242" b="-726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988AFC4-6175-4824-A219-58D94D7BD09A}"/>
              </a:ext>
            </a:extLst>
          </p:cNvPr>
          <p:cNvSpPr txBox="1"/>
          <p:nvPr/>
        </p:nvSpPr>
        <p:spPr>
          <a:xfrm>
            <a:off x="1092200" y="3689588"/>
            <a:ext cx="6959600" cy="369332"/>
          </a:xfrm>
          <a:prstGeom prst="rect">
            <a:avLst/>
          </a:prstGeom>
          <a:noFill/>
        </p:spPr>
        <p:txBody>
          <a:bodyPr wrap="square" rtlCol="0">
            <a:spAutoFit/>
          </a:bodyPr>
          <a:lstStyle/>
          <a:p>
            <a:pPr algn="ctr"/>
            <a:r>
              <a:rPr lang="en-US" dirty="0">
                <a:solidFill>
                  <a:schemeClr val="accent5">
                    <a:lumMod val="75000"/>
                  </a:schemeClr>
                </a:solidFill>
              </a:rPr>
              <a:t>Labor Force = employed + those looking for work (unemployed)</a:t>
            </a:r>
          </a:p>
        </p:txBody>
      </p:sp>
    </p:spTree>
    <p:extLst>
      <p:ext uri="{BB962C8B-B14F-4D97-AF65-F5344CB8AC3E}">
        <p14:creationId xmlns:p14="http://schemas.microsoft.com/office/powerpoint/2010/main" val="38934966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3.xml><?xml version="1.0" encoding="utf-8"?>
<a:theme xmlns:a="http://schemas.openxmlformats.org/drawingml/2006/main" name="Custom Design">
  <a:themeElements>
    <a:clrScheme name="DLI Blue">
      <a:dk1>
        <a:sysClr val="windowText" lastClr="000000"/>
      </a:dk1>
      <a:lt1>
        <a:sysClr val="window" lastClr="FFFFFF"/>
      </a:lt1>
      <a:dk2>
        <a:srgbClr val="000000"/>
      </a:dk2>
      <a:lt2>
        <a:srgbClr val="D8D8D8"/>
      </a:lt2>
      <a:accent1>
        <a:srgbClr val="3891A7"/>
      </a:accent1>
      <a:accent2>
        <a:srgbClr val="FEB80A"/>
      </a:accent2>
      <a:accent3>
        <a:srgbClr val="C32D2E"/>
      </a:accent3>
      <a:accent4>
        <a:srgbClr val="84AA33"/>
      </a:accent4>
      <a:accent5>
        <a:srgbClr val="F17209"/>
      </a:accent5>
      <a:accent6>
        <a:srgbClr val="354369"/>
      </a:accent6>
      <a:hlink>
        <a:srgbClr val="475A8D"/>
      </a:hlink>
      <a:folHlink>
        <a:srgbClr val="475A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17067</TotalTime>
  <Words>2035</Words>
  <Application>Microsoft Office PowerPoint</Application>
  <PresentationFormat>On-screen Show (4:3)</PresentationFormat>
  <Paragraphs>133</Paragraphs>
  <Slides>14</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Calibri Light</vt:lpstr>
      <vt:lpstr>Cambria Math</vt:lpstr>
      <vt:lpstr>Office Theme</vt:lpstr>
      <vt:lpstr>Retrospect</vt:lpstr>
      <vt:lpstr>Custom Design</vt:lpstr>
      <vt:lpstr>Where are the Workers? May 2021</vt:lpstr>
      <vt:lpstr>Montana Unemployment Rate</vt:lpstr>
      <vt:lpstr>Other Measures of Tight Labor Markets</vt:lpstr>
      <vt:lpstr>Number making UI Claims</vt:lpstr>
      <vt:lpstr>Wage Replacement of UI Benefits</vt:lpstr>
      <vt:lpstr>How much of the previous wage is replaced by UI?</vt:lpstr>
      <vt:lpstr>Governor Gianforte’s  Return to Work Initiative</vt:lpstr>
      <vt:lpstr>How many workers affected?</vt:lpstr>
      <vt:lpstr>Calculating Unemployment</vt:lpstr>
      <vt:lpstr>Montana Labor Market  Indexed to February</vt:lpstr>
      <vt:lpstr>Why has labor force declined? </vt:lpstr>
      <vt:lpstr>How do we fix labor force attrition?</vt:lpstr>
      <vt:lpstr>Total Wages Continued Growth</vt:lpstr>
      <vt:lpstr>More Information at lmi.mt.gov</vt:lpstr>
    </vt:vector>
  </TitlesOfParts>
  <Company>MT DLI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Watson, Amy</dc:creator>
  <cp:lastModifiedBy>Wagner, Barbara</cp:lastModifiedBy>
  <cp:revision>618</cp:revision>
  <dcterms:created xsi:type="dcterms:W3CDTF">2016-03-17T20:46:11Z</dcterms:created>
  <dcterms:modified xsi:type="dcterms:W3CDTF">2021-05-19T17:22:26Z</dcterms:modified>
</cp:coreProperties>
</file>