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5" r:id="rId4"/>
  </p:sldMasterIdLst>
  <p:notesMasterIdLst>
    <p:notesMasterId r:id="rId16"/>
  </p:notesMasterIdLst>
  <p:sldIdLst>
    <p:sldId id="270" r:id="rId5"/>
    <p:sldId id="271" r:id="rId6"/>
    <p:sldId id="281" r:id="rId7"/>
    <p:sldId id="280" r:id="rId8"/>
    <p:sldId id="273" r:id="rId9"/>
    <p:sldId id="276" r:id="rId10"/>
    <p:sldId id="274" r:id="rId11"/>
    <p:sldId id="275" r:id="rId12"/>
    <p:sldId id="277" r:id="rId13"/>
    <p:sldId id="278" r:id="rId14"/>
    <p:sldId id="27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4E4FD-D98E-4B97-8D92-0EF037C515CB}" v="148" dt="2020-06-10T17:20:30.451"/>
    <p1510:client id="{37BEB4CD-9F18-47FE-9CDA-52A49DBA96A1}" v="257" dt="2020-06-10T17:03:19.545"/>
    <p1510:client id="{40103C3A-B347-4D2C-B2FD-2AFD7B6671C1}" v="112" dt="2020-05-20T16:27:53.276"/>
    <p1510:client id="{B6F5E9A4-167C-427F-BB62-DA0B79004670}" v="261" dt="2020-05-27T14:47:59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387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C8268-1F07-4269-B634-DF7907C39F3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C9ABA-82F7-46CF-99C3-925E2A11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C9ABA-82F7-46CF-99C3-925E2A11D2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2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6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IHorLogo_Snowflake.png"/>
          <p:cNvPicPr>
            <a:picLocks noChangeAspect="1"/>
          </p:cNvPicPr>
          <p:nvPr/>
        </p:nvPicPr>
        <p:blipFill>
          <a:blip r:embed="rId2" cstate="print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4" y="1180950"/>
            <a:ext cx="4343400" cy="4343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83155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80ADD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80A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456" y="5850280"/>
            <a:ext cx="3311452" cy="630752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40EA4CE-D996-4D27-88AC-95A6F15D7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8721"/>
            <a:ext cx="2057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5B1F56CA-8A84-43E9-B219-4D94BA1E6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rd.dli.mt.gov/safety-health/onsite-consultatio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phhs.mt.gov/publichealth/cdepi/diseases/coronavirusmt/demographics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i.mt.gov/town-hall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mt.gov/Portals/223/Documents/Nursing%20Home%20Visitation%20II%20Directive.pdf?ver=2020-07-13-143616-250" TargetMode="External"/><Relationship Id="rId2" Type="http://schemas.openxmlformats.org/officeDocument/2006/relationships/hyperlink" Target="https://dphhs.mt.gov/Portals/85/Documents/NewsLetters/NursingHomeVisitationDirective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sha.gov/SLTC/covid-19/controlprevention.html" TargetMode="External"/><Relationship Id="rId5" Type="http://schemas.openxmlformats.org/officeDocument/2006/relationships/hyperlink" Target="https://www.osha.gov/Publications/OSHA3990.pdf" TargetMode="External"/><Relationship Id="rId4" Type="http://schemas.openxmlformats.org/officeDocument/2006/relationships/hyperlink" Target="https://dphhs.mt.gov/Portals/85/Documents/NewsLetters/MaskDirective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quarantine/air/reporting-deaths-illness/definitions-symptoms-reportable-illnesses.html" TargetMode="External"/><Relationship Id="rId3" Type="http://schemas.openxmlformats.org/officeDocument/2006/relationships/hyperlink" Target="https://www.cdc.gov/coronavirus/2019-ncov/prevent-getting-sick/how-covid-spreads.html" TargetMode="External"/><Relationship Id="rId7" Type="http://schemas.openxmlformats.org/officeDocument/2006/relationships/hyperlink" Target="https://www.cdc.gov/coronavirus/2019-ncov/prevent-getting-sick/how-to-wash-cloth-face-coverings.html" TargetMode="External"/><Relationship Id="rId2" Type="http://schemas.openxmlformats.org/officeDocument/2006/relationships/hyperlink" Target="https://www.cdc.gov/coronavirus/2019-ncov/symptoms-testing/symptoms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dc.gov/coronavirus/2019-ncov/php/public-health-recommendations.html" TargetMode="External"/><Relationship Id="rId5" Type="http://schemas.openxmlformats.org/officeDocument/2006/relationships/hyperlink" Target="https://www.cdc.gov/coronavirus/2019-ncov/if-you-are-sick/care-for-someone.html" TargetMode="External"/><Relationship Id="rId4" Type="http://schemas.openxmlformats.org/officeDocument/2006/relationships/hyperlink" Target="https://www.cdc.gov/coronavirus/2019-ncov/if-you-are-sick/quarantine.html?CDC_AA_refVal=https://www.cdc.gov/coronavirus/2019-ncov/if-you-are-sick/quarantine-isolation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community/organizations/business-employers/bars-restaurants.html" TargetMode="External"/><Relationship Id="rId3" Type="http://schemas.openxmlformats.org/officeDocument/2006/relationships/hyperlink" Target="https://www.cdc.gov/coronavirus/2019-ncov/community/guidance-business-response.html" TargetMode="External"/><Relationship Id="rId7" Type="http://schemas.openxmlformats.org/officeDocument/2006/relationships/hyperlink" Target="https://www.cdc.gov/coronavirus/2019-ncov/community/critical-workers/implementing-safety-practic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dc.gov/coronavirus/2019-ncov/hcp/return-to-work.html" TargetMode="External"/><Relationship Id="rId5" Type="http://schemas.openxmlformats.org/officeDocument/2006/relationships/hyperlink" Target="https://www.cdc.gov/coronavirus/2019-ncov/hcp/disposition-in-home-patients.html" TargetMode="External"/><Relationship Id="rId4" Type="http://schemas.openxmlformats.org/officeDocument/2006/relationships/hyperlink" Target="https://www.cdc.gov/coronavirus/2019-ncov/community/organizations/cleaning-disinfectio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-registration/list-n-disinfectants-use-against-sars-cov-2-covid-19" TargetMode="External"/><Relationship Id="rId2" Type="http://schemas.openxmlformats.org/officeDocument/2006/relationships/hyperlink" Target="https://www.eeoc.gov/wysk/what-you-should-know-about-covid-19-and-ada-rehabilitation-act-and-other-eeo-law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skjan.org/topics/COVID-19.cfm" TargetMode="External"/><Relationship Id="rId5" Type="http://schemas.openxmlformats.org/officeDocument/2006/relationships/hyperlink" Target="https://www.gpadacenter.org/faqs-ada-small-business-and-face-mask-policies" TargetMode="External"/><Relationship Id="rId4" Type="http://schemas.openxmlformats.org/officeDocument/2006/relationships/hyperlink" Target="https://acoem.org/acoem/media/PDF-Library/COVID-19-ACOEM-Recommendations-Regarding-Use-of-Face-Coverings-in-the-Workplace-4-10-202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cdc.gov/coronavirus/2019-ncov/downloads/cloth-face-covering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E7A4C9-BBB2-40B0-B2F9-B8570AE6C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2" r="-6568"/>
          <a:stretch/>
        </p:blipFill>
        <p:spPr>
          <a:xfrm>
            <a:off x="0" y="0"/>
            <a:ext cx="99678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3CCB3-B424-4F95-8F6B-CC9054A18921}"/>
              </a:ext>
            </a:extLst>
          </p:cNvPr>
          <p:cNvSpPr txBox="1"/>
          <p:nvPr/>
        </p:nvSpPr>
        <p:spPr>
          <a:xfrm>
            <a:off x="84012" y="2751239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Safety Protocol- Entities with Heavy Public Interaction</a:t>
            </a:r>
          </a:p>
          <a:p>
            <a:pPr algn="ctr"/>
            <a:endParaRPr lang="en-US" sz="800" b="1" u="sng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algn="ctr"/>
            <a:endParaRPr lang="en-US" sz="2800" b="1" u="sng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	Date: 			July 29</a:t>
            </a:r>
            <a:r>
              <a:rPr lang="en-US" sz="2000" baseline="30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, 2020</a:t>
            </a:r>
          </a:p>
          <a:p>
            <a:endPara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	Hosted By: 		Kathleen O’Leary</a:t>
            </a: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					Deputy Commissioner</a:t>
            </a:r>
          </a:p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						Montana Department of Labor and Industry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6EECE-E877-4505-A638-E1F031917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259" y="1226523"/>
            <a:ext cx="5239481" cy="1066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95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84EBFC-3BD2-456B-8347-7BFF783E75EA}"/>
              </a:ext>
            </a:extLst>
          </p:cNvPr>
          <p:cNvSpPr txBox="1"/>
          <p:nvPr/>
        </p:nvSpPr>
        <p:spPr>
          <a:xfrm>
            <a:off x="179835" y="6334125"/>
            <a:ext cx="531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http://erd.dli.mt.gov/safety-health/onsite-consultation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FF040-029A-4B7F-89FA-CA170EAF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8" y="2622388"/>
            <a:ext cx="5234507" cy="3527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712B8-B060-431C-9DCB-9F49173F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75149"/>
            <a:ext cx="5083313" cy="2458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5F48A-A477-40B5-BCAF-62AEDF0C7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0" y="85724"/>
            <a:ext cx="3224732" cy="3186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E4BAB-C80D-4267-ADE1-456C2340F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222" y="3364535"/>
            <a:ext cx="5647570" cy="1893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89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226DA3-C5CA-4D43-8F97-BDD1C5C0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610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9E646-DCB7-4B7A-B5EB-5E1554BE8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92101"/>
            <a:ext cx="2144410" cy="2365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B5D99-A3DC-46E5-83FC-9431C0788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409" y="5279939"/>
            <a:ext cx="1832787" cy="1578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4EE306-F1EB-4763-8373-16FEDFFF2912}"/>
              </a:ext>
            </a:extLst>
          </p:cNvPr>
          <p:cNvSpPr txBox="1"/>
          <p:nvPr/>
        </p:nvSpPr>
        <p:spPr>
          <a:xfrm>
            <a:off x="6125593" y="5020239"/>
            <a:ext cx="30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As of 10:20 AM 7/22/2020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D36BD82-782B-468B-9203-35ED507A51C3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5131294" cy="110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 cap="all" spc="120" baseline="0">
                <a:solidFill>
                  <a:srgbClr val="80ADD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>
                <a:solidFill>
                  <a:srgbClr val="E7E6E6"/>
                </a:solidFill>
                <a:latin typeface="+mn-lt"/>
                <a:hlinkClick r:id="rId5"/>
              </a:rPr>
              <a:t>https://dphhs.mt.gov/publichealth/cdepi/diseases/coronavirusmt/demographics</a:t>
            </a:r>
            <a:endParaRPr lang="en-US" sz="1600" u="sng" dirty="0">
              <a:solidFill>
                <a:srgbClr val="E7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30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F047DA-133A-4F12-AE0D-BFF445E11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86" b="4337"/>
          <a:stretch/>
        </p:blipFill>
        <p:spPr>
          <a:xfrm>
            <a:off x="62144" y="0"/>
            <a:ext cx="4749553" cy="6560598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46C6FAB7-0DCA-4AD0-8D34-071358A8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3257" y="369626"/>
            <a:ext cx="3176172" cy="8377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https://dli.mt.gov/town-halls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6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9125C57-25C5-4911-A8AD-DE2246773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E8296-6A4F-46B9-9A45-1C205AFC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867"/>
            <a:ext cx="914400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2EB954-940A-47B8-B785-4129E364D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515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700D77-878C-4ED8-864D-8042A82E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1282"/>
            <a:ext cx="2360491" cy="259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306DD-69E2-4C18-A8C3-A7AA337A7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491" y="4956753"/>
            <a:ext cx="2211509" cy="1895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C29FF7-EBB2-45F6-A6B3-1612CA03BABC}"/>
              </a:ext>
            </a:extLst>
          </p:cNvPr>
          <p:cNvSpPr txBox="1"/>
          <p:nvPr/>
        </p:nvSpPr>
        <p:spPr>
          <a:xfrm>
            <a:off x="71022" y="80265"/>
            <a:ext cx="30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As of 10:00 AM 7/29/2020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172BC0-BC76-45A4-AFBF-263E3FA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449" y="4382177"/>
            <a:ext cx="3080551" cy="24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ED583B-2D68-4810-A6CB-7EA857D2CBE8}"/>
              </a:ext>
            </a:extLst>
          </p:cNvPr>
          <p:cNvSpPr txBox="1"/>
          <p:nvPr/>
        </p:nvSpPr>
        <p:spPr>
          <a:xfrm>
            <a:off x="506027" y="120479"/>
            <a:ext cx="813194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/>
              <a:t>Governor Steve Bullock Directives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Senior Living and Assisted Living Facilities </a:t>
            </a:r>
            <a:r>
              <a:rPr lang="en-US" sz="1600" dirty="0">
                <a:hlinkClick r:id="rId2"/>
              </a:rPr>
              <a:t>https://dphhs.mt.gov/Portals/85/Documents/NewsLetters/NursingHomeVisitationDirective.pdf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Nursing Homes, Skilled Nursing Facilities, and Senior and Assisted living Facilities </a:t>
            </a:r>
            <a:r>
              <a:rPr lang="en-US" sz="1600" dirty="0">
                <a:hlinkClick r:id="rId3"/>
              </a:rPr>
              <a:t>https://covid19.mt.gov/Portals/223/Documents/Nursing%20Home%20Visitation%20II%20Directive.pdf?ver=2020-07-13-143616-250</a:t>
            </a:r>
            <a:endParaRPr lang="en-US" sz="1600" u="sng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Providing For the Mandatory Use of Face Coverings in Certain Settings </a:t>
            </a:r>
            <a:r>
              <a:rPr lang="en-US" dirty="0">
                <a:hlinkClick r:id="rId4"/>
              </a:rPr>
              <a:t>https://dphhs.mt.gov/Portals/85/Documents/NewsLetters/MaskDirective.pdf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Providing For the Mandatory Use of Face Coverings in Certain Settings </a:t>
            </a:r>
            <a:r>
              <a:rPr lang="en-US" sz="1600" dirty="0">
                <a:hlinkClick r:id="rId4"/>
              </a:rPr>
              <a:t>https://dphhs.mt.gov/Portals/85/Documents/NewsLetters/MaskDirective.pdf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49AF0-983B-4B97-BA41-E2EB57964B78}"/>
              </a:ext>
            </a:extLst>
          </p:cNvPr>
          <p:cNvSpPr txBox="1"/>
          <p:nvPr/>
        </p:nvSpPr>
        <p:spPr>
          <a:xfrm>
            <a:off x="506027" y="3664149"/>
            <a:ext cx="83094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/>
              <a:t>Occupational Safety and Health Administration (OSHA)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OSHA Guidance on Preparing Workplaces for COVID-19               </a:t>
            </a:r>
            <a:r>
              <a:rPr lang="en-US" dirty="0">
                <a:hlinkClick r:id="rId5"/>
              </a:rPr>
              <a:t>https://www.osha.gov/Publications/OSHA3990.pdf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OSHA Control and Prevention                                   </a:t>
            </a:r>
            <a:r>
              <a:rPr lang="en-US" dirty="0">
                <a:hlinkClick r:id="rId6"/>
              </a:rPr>
              <a:t>https://www.osha.gov/SLTC/covid-19/controlprevention.html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Retail Workers and Employers in Critical and High Customer-Volume Environments  </a:t>
            </a:r>
            <a:r>
              <a:rPr lang="en-US" dirty="0">
                <a:hlinkClick r:id="rId6"/>
              </a:rPr>
              <a:t>https://www.osha.gov/SLTC/covid-19/controlprevention.html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0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66832D-4005-4F96-BE01-74D9C4EAC539}"/>
              </a:ext>
            </a:extLst>
          </p:cNvPr>
          <p:cNvSpPr/>
          <p:nvPr/>
        </p:nvSpPr>
        <p:spPr>
          <a:xfrm>
            <a:off x="348790" y="209550"/>
            <a:ext cx="844642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Center for Disease Control and Prevention (CDC)-Health</a:t>
            </a:r>
            <a:endParaRPr lang="en-US" sz="9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Symptoms                                             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https://www.cdc.gov/coronavirus/2019-ncov/symptoms-testing/symptoms.html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It Spreads     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https://www.cdc.gov/coronavirus/2019-ncov/prevent-getting-sick/how-covid-spreads.html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Quarantine If You Might Be Sick     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https://www.cdc.gov/coronavirus/2019-ncov/if-you-are-sick/quarantine.html?CDC_AA_ refVal=https%3A%2F%2Fwww.cdc.gov%2Fcoronavirus%2F2019-ncov%2Fif-you-are-sick%2Fquarantine-isolation.html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Caring for Someone                               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https://www.cdc.gov/coronavirus/2019-ncov/if-you-are-sick/care-for-someone.html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Community-Related Exposures             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https://www.cdc.gov/coronavirus/2019-ncov/php/public-health-recommendations.html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Washing Cloth Face Coverings                                         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https://www.cdc.gov/coronavirus/2019-ncov/prevent-getting-sick/how-to-wash-cloth-face-coverings.html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Quarantine and Isolation               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https://www.cdc.gov/quarantine/air/reporting-deaths-illness/definitions-symptoms-reportable-illnesses.html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5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F26DF2-39CF-455D-ACF6-382DEFA2BA90}"/>
              </a:ext>
            </a:extLst>
          </p:cNvPr>
          <p:cNvSpPr/>
          <p:nvPr/>
        </p:nvSpPr>
        <p:spPr>
          <a:xfrm>
            <a:off x="300212" y="329176"/>
            <a:ext cx="8543575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Center for Disease Control and Prevention (CDC)- Work</a:t>
            </a:r>
          </a:p>
          <a:p>
            <a:pPr>
              <a:spcAft>
                <a:spcPts val="600"/>
              </a:spcAft>
            </a:pPr>
            <a:endParaRPr lang="en-US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Guidance for Businesses and Employers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https://www.cdc.gov/coronavirus/2019-ncov/community/guidance-business-response.html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Cleaning and Disinfection for Community Facilities               </a:t>
            </a:r>
            <a:r>
              <a:rPr lang="en-US" dirty="0">
                <a:hlinkClick r:id="rId4"/>
              </a:rPr>
              <a:t>https://www.cdc.gov/coronavirus/2019-ncov/community/organizations/cleaning-disinfection.html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Ending Home Isolation                                                         </a:t>
            </a:r>
            <a:r>
              <a:rPr lang="en-US" dirty="0">
                <a:hlinkClick r:id="rId5"/>
              </a:rPr>
              <a:t>https://www.cdc.gov/coronavirus/2019-ncov/hcp/disposition-in-home-patients.html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Return-to-Work Criteria                                          </a:t>
            </a:r>
            <a:r>
              <a:rPr lang="en-US" dirty="0">
                <a:hlinkClick r:id="rId6"/>
              </a:rPr>
              <a:t>https://www.cdc.gov/coronavirus/2019-ncov/hcp/return-to-work.html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Critical Workers                                                          </a:t>
            </a:r>
            <a:r>
              <a:rPr lang="en-US" dirty="0">
                <a:hlinkClick r:id="rId7"/>
              </a:rPr>
              <a:t>https://www.cdc.gov/coronavirus/2019-ncov/community/critical-workers/implementing-safety-practices.html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Considerations for Restaurants and Bars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hlinkClick r:id="rId8"/>
              </a:rPr>
              <a:t>https://www.cdc.gov/coronavirus/2019-ncov/community/organizations/business-employers/bars-restaurants.html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2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8C18CF-6808-42BE-90C8-1C1017EF6B46}"/>
              </a:ext>
            </a:extLst>
          </p:cNvPr>
          <p:cNvSpPr txBox="1"/>
          <p:nvPr/>
        </p:nvSpPr>
        <p:spPr>
          <a:xfrm>
            <a:off x="457200" y="672692"/>
            <a:ext cx="82295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US Equal Employment Opportunity Commission Guidance </a:t>
            </a:r>
            <a:r>
              <a:rPr lang="en-US" dirty="0">
                <a:hlinkClick r:id="rId2"/>
              </a:rPr>
              <a:t>https://www.eeoc.gov/wysk/what-you-should-know-about-covid-19-and-ada-rehabilitation-act-and-other-eeo-laws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Disinfectants for Use Against SARS-CoV-2 (COVID-19) </a:t>
            </a:r>
            <a:r>
              <a:rPr lang="en-US" dirty="0">
                <a:hlinkClick r:id="rId3"/>
              </a:rPr>
              <a:t>https://www.epa.gov/pesticide-registration/list-n-disinfectants-use-against-sars-cov-2-covid-19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Recommendations for Use of Cloth or Disposable Face Coverings (COVID-19)</a:t>
            </a:r>
            <a:r>
              <a:rPr lang="en-US" dirty="0">
                <a:hlinkClick r:id="rId4"/>
              </a:rPr>
              <a:t> https://acoem.org/acoem/media/PDF-Library/COVID-19-ACOEM-Recommendations-Regarding-Use-of-Face-Coverings-in-the-Workplace-4-10-2020.pdf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FAQs: The ADA, Small Business and Face Mask Policies </a:t>
            </a:r>
            <a:r>
              <a:rPr lang="en-US" dirty="0">
                <a:hlinkClick r:id="rId5"/>
              </a:rPr>
              <a:t>https://www.gpadacenter.org/faqs-ada-small-business-and-face-mask-policies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Job Accommodation Network (JAN) Accommodation and Compliance (COVID-19) </a:t>
            </a:r>
            <a:r>
              <a:rPr lang="en-US" dirty="0">
                <a:hlinkClick r:id="rId6"/>
              </a:rPr>
              <a:t>https://askjan.org/topics/COVID-19.cfm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9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AF5A0F-0C0A-414C-86D8-26599298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58"/>
            <a:ext cx="6048375" cy="1905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3A42D-BF25-4553-B4AF-B03CAC0B0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28" y="795910"/>
            <a:ext cx="5706364" cy="1671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89AAA-0997-460E-892B-3D4B4E70D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636" y="3762704"/>
            <a:ext cx="5706364" cy="1791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05EECD-3E1E-45B3-AC60-3FC3D1C09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81848"/>
            <a:ext cx="5334464" cy="1590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925A3F-3054-4273-8291-569965A26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92"/>
            <a:ext cx="6906589" cy="962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065F98-B504-4338-A4B0-6DF973B4F3B1}"/>
              </a:ext>
            </a:extLst>
          </p:cNvPr>
          <p:cNvSpPr txBox="1"/>
          <p:nvPr/>
        </p:nvSpPr>
        <p:spPr>
          <a:xfrm>
            <a:off x="65808" y="1107689"/>
            <a:ext cx="322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https://www.cdc.gov/coronavirus/2019-ncov/downloads/cloth-face-covering.pdf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07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38CEDF493CC748B4725B435F159C49" ma:contentTypeVersion="15" ma:contentTypeDescription="Create a new document." ma:contentTypeScope="" ma:versionID="a03eb9403c0db61bf78aac0004f49036">
  <xsd:schema xmlns:xsd="http://www.w3.org/2001/XMLSchema" xmlns:xs="http://www.w3.org/2001/XMLSchema" xmlns:p="http://schemas.microsoft.com/office/2006/metadata/properties" xmlns:ns1="http://schemas.microsoft.com/sharepoint/v3" xmlns:ns3="139f5430-c13e-4b1b-9ae6-8729962f6dd1" xmlns:ns4="b4735f16-632a-49f4-8716-20b21e7733d6" targetNamespace="http://schemas.microsoft.com/office/2006/metadata/properties" ma:root="true" ma:fieldsID="db7381625a52eec93b2c339d6beec809" ns1:_="" ns3:_="" ns4:_="">
    <xsd:import namespace="http://schemas.microsoft.com/sharepoint/v3"/>
    <xsd:import namespace="139f5430-c13e-4b1b-9ae6-8729962f6dd1"/>
    <xsd:import namespace="b4735f16-632a-49f4-8716-20b21e7733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f5430-c13e-4b1b-9ae6-8729962f6d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35f16-632a-49f4-8716-20b21e773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2E59E4-1546-4CA4-A697-C198F3C30BA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b4735f16-632a-49f4-8716-20b21e7733d6"/>
    <ds:schemaRef ds:uri="139f5430-c13e-4b1b-9ae6-8729962f6dd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6C94AE-53E0-4B03-954D-7EE3461869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D0260C-F0CC-4654-8740-FF95D01A9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9f5430-c13e-4b1b-9ae6-8729962f6dd1"/>
    <ds:schemaRef ds:uri="b4735f16-632a-49f4-8716-20b21e773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705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Bradford, Rebecca</dc:creator>
  <cp:lastModifiedBy>Haskins, Chalary</cp:lastModifiedBy>
  <cp:revision>16</cp:revision>
  <dcterms:created xsi:type="dcterms:W3CDTF">2020-07-22T16:20:22Z</dcterms:created>
  <dcterms:modified xsi:type="dcterms:W3CDTF">2020-07-30T15:54:00Z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0x0101009F38CEDF493CC748B4725B435F159C49</vt:lpwstr>
  </property>
</Properties>
</file>