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5" r:id="rId4"/>
  </p:sldMasterIdLst>
  <p:notesMasterIdLst>
    <p:notesMasterId r:id="rId11"/>
  </p:notesMasterIdLst>
  <p:sldIdLst>
    <p:sldId id="270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4E4FD-D98E-4B97-8D92-0EF037C515CB}" v="148" dt="2020-06-10T17:20:30.451"/>
    <p1510:client id="{37BEB4CD-9F18-47FE-9CDA-52A49DBA96A1}" v="257" dt="2020-06-10T17:03:19.545"/>
    <p1510:client id="{40103C3A-B347-4D2C-B2FD-2AFD7B6671C1}" v="112" dt="2020-05-20T16:27:53.276"/>
    <p1510:client id="{B6F5E9A4-167C-427F-BB62-DA0B79004670}" v="261" dt="2020-05-27T14:47:59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8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8268-1F07-4269-B634-DF7907C39F3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C9ABA-82F7-46CF-99C3-925E2A11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IHorLogo_Snowflake.png"/>
          <p:cNvPicPr>
            <a:picLocks noChangeAspect="1"/>
          </p:cNvPicPr>
          <p:nvPr/>
        </p:nvPicPr>
        <p:blipFill>
          <a:blip r:embed="rId2" cstate="print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180950"/>
            <a:ext cx="4343400" cy="434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83155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80ADD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80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456" y="5850280"/>
            <a:ext cx="3311452" cy="63075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40EA4CE-D996-4D27-88AC-95A6F15D7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8721"/>
            <a:ext cx="2057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5B1F56CA-8A84-43E9-B219-4D94BA1E6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tanatribe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i.mt.gov/Portals/182/Page%20Files/Indian%20Education/Indian%20Education%20101/essentialunderstandings.pdf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vrinfo@mt.gov" TargetMode="External"/><Relationship Id="rId3" Type="http://schemas.openxmlformats.org/officeDocument/2006/relationships/hyperlink" Target="https://www.dol.gov/odep/" TargetMode="External"/><Relationship Id="rId7" Type="http://schemas.openxmlformats.org/officeDocument/2006/relationships/hyperlink" Target="https://commerce.mt.gov/Montana-Coronavirus-Relief/Health-and-Human-Services" TargetMode="External"/><Relationship Id="rId2" Type="http://schemas.openxmlformats.org/officeDocument/2006/relationships/hyperlink" Target="https://dphhs.mt.gov/detd/vocrehab/BusinessServi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ol.gov/odep/topics/CampaignForDisabilityEmployment.htm" TargetMode="External"/><Relationship Id="rId5" Type="http://schemas.openxmlformats.org/officeDocument/2006/relationships/hyperlink" Target="http://www.miltwright.com/products/windmills.htm" TargetMode="External"/><Relationship Id="rId4" Type="http://schemas.openxmlformats.org/officeDocument/2006/relationships/hyperlink" Target="https://www.dol.gov/odep/resources/jan.htm" TargetMode="External"/><Relationship Id="rId9" Type="http://schemas.openxmlformats.org/officeDocument/2006/relationships/hyperlink" Target="https://dphhs.mt.gov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oc.gov/eeoc/publications/promising-practices.cfm" TargetMode="External"/><Relationship Id="rId3" Type="http://schemas.openxmlformats.org/officeDocument/2006/relationships/hyperlink" Target="https://www.rockymountainada.org/" TargetMode="External"/><Relationship Id="rId7" Type="http://schemas.openxmlformats.org/officeDocument/2006/relationships/hyperlink" Target="https://www.eeoc.gov/policy/docs/currentissues.html" TargetMode="External"/><Relationship Id="rId2" Type="http://schemas.openxmlformats.org/officeDocument/2006/relationships/hyperlink" Target="http://www.montanadiscrimination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eoc.gov/employers/smallbusiness/index.cfm" TargetMode="External"/><Relationship Id="rId5" Type="http://schemas.openxmlformats.org/officeDocument/2006/relationships/hyperlink" Target="https://askjan.org/publications/employers/employers-guide.cfm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askjan.org/" TargetMode="External"/><Relationship Id="rId9" Type="http://schemas.openxmlformats.org/officeDocument/2006/relationships/hyperlink" Target="https://www.eeoc.gov/facts/accommod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li.mt.gov/employer-covid-19" TargetMode="External"/><Relationship Id="rId2" Type="http://schemas.openxmlformats.org/officeDocument/2006/relationships/hyperlink" Target="http://dli.mt.gov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li.mt.gov/town-halls" TargetMode="External"/><Relationship Id="rId4" Type="http://schemas.openxmlformats.org/officeDocument/2006/relationships/hyperlink" Target="http://dli.mt.gov/employer-covid-19/employer-resource-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7A4C9-BBB2-40B0-B2F9-B8570AE6C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2" r="-6568"/>
          <a:stretch/>
        </p:blipFill>
        <p:spPr>
          <a:xfrm>
            <a:off x="0" y="0"/>
            <a:ext cx="99678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B93D3-03DF-4366-9E58-136DE865D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46" r="5930" b="78518"/>
          <a:stretch/>
        </p:blipFill>
        <p:spPr>
          <a:xfrm>
            <a:off x="1763429" y="1058822"/>
            <a:ext cx="5785166" cy="1125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3CCB3-B424-4F95-8F6B-CC9054A18921}"/>
              </a:ext>
            </a:extLst>
          </p:cNvPr>
          <p:cNvSpPr txBox="1"/>
          <p:nvPr/>
        </p:nvSpPr>
        <p:spPr>
          <a:xfrm>
            <a:off x="84012" y="2381907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What Does “Diverse Workforce” Mean in Montana</a:t>
            </a:r>
          </a:p>
          <a:p>
            <a:pPr algn="ctr"/>
            <a:endParaRPr lang="en-US" sz="2800" b="1" u="sng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Date: 			July 8</a:t>
            </a:r>
            <a:r>
              <a:rPr lang="en-US" sz="2000" baseline="30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, 2020</a:t>
            </a:r>
          </a:p>
          <a:p>
            <a:endParaRPr lang="en-US" sz="20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Topic: 			Diversity in Recruiting and Retention </a:t>
            </a:r>
          </a:p>
          <a:p>
            <a:endParaRPr lang="en-US" sz="20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Hosted By: 		Kathleen O’Leary</a:t>
            </a: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				Deputy Commissioner</a:t>
            </a: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				Montana Department of Labor and Industry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5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E4C697-7EC0-4187-BCEC-588126B66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5876E-5B47-4E7C-83B0-D721872D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0"/>
            <a:ext cx="871728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88371-340A-49E4-9790-68629EA81624}"/>
              </a:ext>
            </a:extLst>
          </p:cNvPr>
          <p:cNvSpPr txBox="1"/>
          <p:nvPr/>
        </p:nvSpPr>
        <p:spPr>
          <a:xfrm>
            <a:off x="5981329" y="71021"/>
            <a:ext cx="266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Montana Reservation Map and Excellent Resources: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http://montanatribes.org/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70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9BCD93-AE41-4A95-BE78-5C67A6D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8084">
            <a:off x="4900042" y="914015"/>
            <a:ext cx="2806923" cy="3625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A3AEF-BF6C-499E-AA59-56BE52A6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87" y="12468"/>
            <a:ext cx="534202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3AB02-D1A4-4F10-8F7D-2609C1BB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557">
            <a:off x="6231876" y="2243243"/>
            <a:ext cx="2804257" cy="3625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42A2D-AF6F-4A4C-9997-2C1FF1013B4D}"/>
              </a:ext>
            </a:extLst>
          </p:cNvPr>
          <p:cNvSpPr txBox="1"/>
          <p:nvPr/>
        </p:nvSpPr>
        <p:spPr>
          <a:xfrm>
            <a:off x="5406500" y="73964"/>
            <a:ext cx="373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Essential Understandings: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https://opi.mt.gov/Portals/182/Page%20Files/Indian%20Education/Indian%20Education%20101/essentialunderstandings.pdf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A6D14-C5BD-424D-BE64-DC72629E73ED}"/>
              </a:ext>
            </a:extLst>
          </p:cNvPr>
          <p:cNvSpPr txBox="1"/>
          <p:nvPr/>
        </p:nvSpPr>
        <p:spPr>
          <a:xfrm>
            <a:off x="459088" y="967666"/>
            <a:ext cx="80190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 VRBS Business Services: 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https://dphhs.mt.gov/detd/vocrehab/BusinessServices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 Office of Disability Employment Policy: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https://www.dol.gov/odep/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 Job Accommodation Network (JAN): 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https://www.dol.gov/odep/resources/jan.htm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 Windmills:  Changing the Perception of Disability: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http://www.miltwright.com/products/windmills.htm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 Campaign for Disability Employment: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https://www.dol.gov/odep/topics/CampaignForDisabilityEmployment.htm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Montana Department of Public Health and Human Services, Telework Assistance Grants: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https://commerce.mt.gov/Montana-Coronavirus-Relief/Health-and-Human-Services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Montanans with disabilities access telework equipment. This assistance will help ensure people with disabilities have the equipment needed to adapt to the change in working environment due to COVID-19.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Current funding available is $650,000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in applying, please email </a:t>
            </a:r>
            <a:r>
              <a:rPr lang="en-US" sz="1200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vrinfo@mt.gov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your name and contact information, with Telework Assistance Grants as the subject of the email.  </a:t>
            </a:r>
            <a:b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1.888.333.0461 | </a:t>
            </a:r>
            <a:r>
              <a:rPr lang="en-US" sz="1200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DPHHS.MT.GOV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1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EED92E-331E-46F0-B0C3-116513D5170C}"/>
              </a:ext>
            </a:extLst>
          </p:cNvPr>
          <p:cNvSpPr txBox="1"/>
          <p:nvPr/>
        </p:nvSpPr>
        <p:spPr>
          <a:xfrm>
            <a:off x="479834" y="673062"/>
            <a:ext cx="5930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Human Rights Bureau’s website: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www.montanadiscrimination.com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 startAt="2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Rocky Mountain ADA Center: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https://www.rockymountainada.org/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 startAt="3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Job Accommodation Network (JAN):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https://askjan.org/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 startAt="4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JAN Reasonable Accommodations for Employees (Click on Part III):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https://askjan.org/publications/employers/employers-guide.cfm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AF80E-46CC-46F1-B1CA-EB4E0EEBC546}"/>
              </a:ext>
            </a:extLst>
          </p:cNvPr>
          <p:cNvSpPr txBox="1"/>
          <p:nvPr/>
        </p:nvSpPr>
        <p:spPr>
          <a:xfrm>
            <a:off x="479834" y="3859046"/>
            <a:ext cx="53039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Business Resource Center: </a:t>
            </a:r>
          </a:p>
          <a:p>
            <a:pPr lvl="0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https://www.eeoc.gov/employers/smallbusiness/index.cfm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2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Policy Guidance on Current Issues of Sexual Harassment:</a:t>
            </a:r>
          </a:p>
          <a:p>
            <a:pPr lvl="0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https://www.eeoc.gov/policy/docs/currentissues.html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3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Promising Practices for Preventing Harassment:</a:t>
            </a:r>
          </a:p>
          <a:p>
            <a:pPr lvl="0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https://www.eeoc.gov/eeoc/publications/promising-practices.cfm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4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Q/A:</a:t>
            </a:r>
          </a:p>
          <a:p>
            <a:pPr lvl="0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https://www.eeoc.gov/facts/accommodation.html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C0408-EC1B-4273-8EA7-7EC5C9229017}"/>
              </a:ext>
            </a:extLst>
          </p:cNvPr>
          <p:cNvSpPr txBox="1"/>
          <p:nvPr/>
        </p:nvSpPr>
        <p:spPr>
          <a:xfrm>
            <a:off x="153910" y="3429000"/>
            <a:ext cx="676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U.S. Equal Employment Opportunity Commission (EEOC)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18088-36AD-47F3-8082-FE43E2A319D1}"/>
              </a:ext>
            </a:extLst>
          </p:cNvPr>
          <p:cNvSpPr txBox="1"/>
          <p:nvPr/>
        </p:nvSpPr>
        <p:spPr>
          <a:xfrm>
            <a:off x="5783759" y="354062"/>
            <a:ext cx="2441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Marieke Beck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Bureau Chief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Rights Bureau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(406) 444.4344</a:t>
            </a:r>
          </a:p>
        </p:txBody>
      </p:sp>
      <p:pic>
        <p:nvPicPr>
          <p:cNvPr id="1026" name="Picture 1" descr="DLI Employment Relations Logo BW">
            <a:extLst>
              <a:ext uri="{FF2B5EF4-FFF2-40B4-BE49-F238E27FC236}">
                <a16:creationId xmlns:a16="http://schemas.microsoft.com/office/drawing/2014/main" id="{DAEC5BC0-C350-4647-B11B-EC23C384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59" y="1659033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8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1DB0C5-3BB6-4426-B98F-0EB11FA14818}"/>
              </a:ext>
            </a:extLst>
          </p:cNvPr>
          <p:cNvSpPr txBox="1"/>
          <p:nvPr/>
        </p:nvSpPr>
        <p:spPr>
          <a:xfrm>
            <a:off x="284085" y="619724"/>
            <a:ext cx="5184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DLI COVID RESOURCES</a:t>
            </a:r>
          </a:p>
          <a:p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DLI Main Webpage: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http://dli.mt.gov/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COVID Main Webpage: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http://dli.mt.gov/employer-covid-19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COVID Employer FAQ: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http://dli.mt.gov/employer-covid-19/employer-resource-covid-19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Town Hall Info &amp; Recordings: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http://dli.mt.gov/town-halls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783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640355BDC8F4A9ECF52094D9203C7" ma:contentTypeVersion="2" ma:contentTypeDescription="Create a new document." ma:contentTypeScope="" ma:versionID="643d6c11096e914eb6ccb6205bb459b8">
  <xsd:schema xmlns:xsd="http://www.w3.org/2001/XMLSchema" xmlns:xs="http://www.w3.org/2001/XMLSchema" xmlns:p="http://schemas.microsoft.com/office/2006/metadata/properties" xmlns:ns2="a44f5f1d-3d4e-4219-a78c-485ff2d1e254" targetNamespace="http://schemas.microsoft.com/office/2006/metadata/properties" ma:root="true" ma:fieldsID="7a71daf3be193b6d7f6b1849988cca89" ns2:_="">
    <xsd:import namespace="a44f5f1d-3d4e-4219-a78c-485ff2d1e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f5f1d-3d4e-4219-a78c-485ff2d1e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2E59E4-1546-4CA4-A697-C198F3C30BA2}">
  <ds:schemaRefs>
    <ds:schemaRef ds:uri="a44f5f1d-3d4e-4219-a78c-485ff2d1e25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3958EA-C03A-4B3A-8280-08707DE3CF61}">
  <ds:schemaRefs>
    <ds:schemaRef ds:uri="a44f5f1d-3d4e-4219-a78c-485ff2d1e2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6C94AE-53E0-4B03-954D-7EE346186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DLI-PPT-PageNumbers-Theme</Template>
  <TotalTime>693</TotalTime>
  <Words>283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Eychner, Scott</dc:creator>
  <cp:lastModifiedBy>Haskins, Chalary</cp:lastModifiedBy>
  <cp:revision>34</cp:revision>
  <dcterms:created xsi:type="dcterms:W3CDTF">2020-04-11T17:57:48Z</dcterms:created>
  <dcterms:modified xsi:type="dcterms:W3CDTF">2020-07-21T19:12:06Z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0x010100B0B640355BDC8F4A9ECF52094D9203C7</vt:lpwstr>
  </property>
  <property fmtid="{D5CDD505-2E9C-101B-9397-08002B2CF9AE}" pid="3" name="ArticulateGUID">
    <vt:lpwstr>67989734-E494-4F7C-8BE6-1EA1B24B610D</vt:lpwstr>
  </property>
  <property fmtid="{D5CDD505-2E9C-101B-9397-08002B2CF9AE}" pid="4" name="ArticulatePath">
    <vt:lpwstr>Links.2.041320</vt:lpwstr>
  </property>
</Properties>
</file>