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95" r:id="rId4"/>
  </p:sldMasterIdLst>
  <p:sldIdLst>
    <p:sldId id="270" r:id="rId5"/>
    <p:sldId id="256" r:id="rId6"/>
    <p:sldId id="268" r:id="rId7"/>
    <p:sldId id="271" r:id="rId8"/>
    <p:sldId id="265" r:id="rId9"/>
    <p:sldId id="267" r:id="rId10"/>
    <p:sldId id="266" r:id="rId11"/>
    <p:sldId id="262" r:id="rId12"/>
  </p:sldIdLst>
  <p:sldSz cx="9144000" cy="6858000" type="screen4x3"/>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A4E4FD-D98E-4B97-8D92-0EF037C515CB}" v="148" dt="2020-06-10T17:20:30.451"/>
    <p1510:client id="{37BEB4CD-9F18-47FE-9CDA-52A49DBA96A1}" v="257" dt="2020-06-10T17:03:19.545"/>
    <p1510:client id="{40103C3A-B347-4D2C-B2FD-2AFD7B6671C1}" v="112" dt="2020-05-20T16:27:53.276"/>
    <p1510:client id="{A49D7444-D94B-4F57-98BF-A6575F40C9D8}" v="1" dt="2020-07-08T16:13:17.300"/>
    <p1510:client id="{B6F5E9A4-167C-427F-BB62-DA0B79004670}" v="261" dt="2020-05-27T14:47:59.9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 d="2"/>
          <a:sy n="1" d="2"/>
        </p:scale>
        <p:origin x="1603"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924523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34160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5503631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pic>
        <p:nvPicPr>
          <p:cNvPr id="11" name="Picture 10" descr="DLIHorLogo_Snowflake.png"/>
          <p:cNvPicPr>
            <a:picLocks noChangeAspect="1"/>
          </p:cNvPicPr>
          <p:nvPr/>
        </p:nvPicPr>
        <p:blipFill>
          <a:blip r:embed="rId2" cstate="print">
            <a:alphaModFix amt="5000"/>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829424" y="1180950"/>
            <a:ext cx="4343400" cy="4343400"/>
          </a:xfrm>
          <a:prstGeom prst="rect">
            <a:avLst/>
          </a:prstGeom>
        </p:spPr>
      </p:pic>
      <p:sp>
        <p:nvSpPr>
          <p:cNvPr id="3" name="Subtitle 2"/>
          <p:cNvSpPr>
            <a:spLocks noGrp="1"/>
          </p:cNvSpPr>
          <p:nvPr>
            <p:ph type="subTitle" idx="1" hasCustomPrompt="1"/>
          </p:nvPr>
        </p:nvSpPr>
        <p:spPr>
          <a:xfrm>
            <a:off x="457200" y="4083155"/>
            <a:ext cx="6858000" cy="914400"/>
          </a:xfrm>
        </p:spPr>
        <p:txBody>
          <a:bodyPr/>
          <a:lstStyle>
            <a:lvl1pPr marL="0" indent="0" algn="l">
              <a:buNone/>
              <a:defRPr b="0" cap="all" spc="120" baseline="0">
                <a:solidFill>
                  <a:srgbClr val="80ADD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Name, title</a:t>
            </a:r>
          </a:p>
        </p:txBody>
      </p:sp>
      <p:sp>
        <p:nvSpPr>
          <p:cNvPr id="9" name="Rectangle 8"/>
          <p:cNvSpPr/>
          <p:nvPr/>
        </p:nvSpPr>
        <p:spPr>
          <a:xfrm>
            <a:off x="9001124" y="4846320"/>
            <a:ext cx="142876" cy="20116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80AD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p:nvPicPr>
        <p:blipFill>
          <a:blip r:embed="rId3"/>
          <a:stretch>
            <a:fillRect/>
          </a:stretch>
        </p:blipFill>
        <p:spPr>
          <a:xfrm>
            <a:off x="4987456" y="5850280"/>
            <a:ext cx="3311452" cy="630752"/>
          </a:xfrm>
          <a:prstGeom prst="rect">
            <a:avLst/>
          </a:prstGeom>
        </p:spPr>
      </p:pic>
      <p:sp>
        <p:nvSpPr>
          <p:cNvPr id="14" name="Slide Number Placeholder 4">
            <a:extLst>
              <a:ext uri="{FF2B5EF4-FFF2-40B4-BE49-F238E27FC236}">
                <a16:creationId xmlns:a16="http://schemas.microsoft.com/office/drawing/2014/main" id="{740EA4CE-D996-4D27-88AC-95A6F15D7FE0}"/>
              </a:ext>
            </a:extLst>
          </p:cNvPr>
          <p:cNvSpPr>
            <a:spLocks noGrp="1"/>
          </p:cNvSpPr>
          <p:nvPr>
            <p:ph type="sldNum" sz="quarter" idx="4"/>
          </p:nvPr>
        </p:nvSpPr>
        <p:spPr>
          <a:xfrm>
            <a:off x="457200" y="6268721"/>
            <a:ext cx="2057400" cy="365125"/>
          </a:xfrm>
          <a:prstGeom prst="rect">
            <a:avLst/>
          </a:prstGeom>
          <a:solidFill>
            <a:schemeClr val="bg1"/>
          </a:solidFill>
        </p:spPr>
        <p:txBody>
          <a:bodyPr vert="horz" lIns="91440" tIns="45720" rIns="91440" bIns="45720" rtlCol="0" anchor="ctr"/>
          <a:lstStyle>
            <a:lvl1pPr algn="l">
              <a:defRPr sz="1200">
                <a:solidFill>
                  <a:schemeClr val="bg1">
                    <a:lumMod val="50000"/>
                  </a:schemeClr>
                </a:solidFill>
              </a:defRPr>
            </a:lvl1pPr>
          </a:lstStyle>
          <a:p>
            <a:r>
              <a:rPr lang="en-US"/>
              <a:t>Page </a:t>
            </a:r>
            <a:fld id="{5B1F56CA-8A84-43E9-B219-4D94BA1E6BE1}" type="slidenum">
              <a:rPr lang="en-US" smtClean="0"/>
              <a:pPr/>
              <a:t>‹#›</a:t>
            </a:fld>
            <a:endParaRPr lang="en-US"/>
          </a:p>
        </p:txBody>
      </p:sp>
    </p:spTree>
    <p:extLst>
      <p:ext uri="{BB962C8B-B14F-4D97-AF65-F5344CB8AC3E}">
        <p14:creationId xmlns:p14="http://schemas.microsoft.com/office/powerpoint/2010/main" val="1393217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059214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59265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31127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7/22/2020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16119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7/22/2020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80968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7/22/2020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862728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31628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667557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7/22/2020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331129829"/>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2.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hyperlink" Target="https://commerce.mt.gov/Coronavirus-Relief" TargetMode="External"/><Relationship Id="rId3" Type="http://schemas.openxmlformats.org/officeDocument/2006/relationships/image" Target="../media/image4.emf"/><Relationship Id="rId7" Type="http://schemas.openxmlformats.org/officeDocument/2006/relationships/hyperlink" Target="https://covid19.mt.gov/" TargetMode="External"/><Relationship Id="rId2" Type="http://schemas.openxmlformats.org/officeDocument/2006/relationships/slideLayout" Target="../slideLayouts/slideLayout12.xml"/><Relationship Id="rId1" Type="http://schemas.openxmlformats.org/officeDocument/2006/relationships/tags" Target="../tags/tag3.xml"/><Relationship Id="rId6" Type="http://schemas.openxmlformats.org/officeDocument/2006/relationships/hyperlink" Target="http://www.dli.mt.gov/return-to-work" TargetMode="External"/><Relationship Id="rId5" Type="http://schemas.openxmlformats.org/officeDocument/2006/relationships/hyperlink" Target="https://mtpua.mt.gov/" TargetMode="External"/><Relationship Id="rId4" Type="http://schemas.openxmlformats.org/officeDocument/2006/relationships/hyperlink" Target="http://dli.mt.gov/self-employed-contractor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covidrelief.mt.gov/" TargetMode="External"/><Relationship Id="rId7" Type="http://schemas.openxmlformats.org/officeDocument/2006/relationships/image" Target="../media/image6.png"/><Relationship Id="rId2" Type="http://schemas.openxmlformats.org/officeDocument/2006/relationships/slideLayout" Target="../slideLayouts/slideLayout12.xml"/><Relationship Id="rId1" Type="http://schemas.openxmlformats.org/officeDocument/2006/relationships/tags" Target="../tags/tag4.xml"/><Relationship Id="rId6" Type="http://schemas.openxmlformats.org/officeDocument/2006/relationships/image" Target="../media/image5.png"/><Relationship Id="rId5" Type="http://schemas.openxmlformats.org/officeDocument/2006/relationships/hyperlink" Target="https://covid19.mt.gov/" TargetMode="External"/><Relationship Id="rId4" Type="http://schemas.openxmlformats.org/officeDocument/2006/relationships/hyperlink" Target="https://dphhs.mt.gov/hcsd/childcare/COVID"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urldefense.com/v3/__https:/home.treasury.gov/system/files/136/3245-0407-SBA-Form-3508-PPP-Forgiveness-Application.pdf__;!!GaaboA!5zQXjmooLjajKMWDR5u2-nvkXVwDCAIrlPMSF7STnMvznFn45MCkMhfvuhVq8aqY$" TargetMode="External"/><Relationship Id="rId3" Type="http://schemas.openxmlformats.org/officeDocument/2006/relationships/hyperlink" Target="https://urldefense.com/v3/__https:/home.treasury.gov/policy-issues/cares/assistance-for-small-businesses__;!!GaaboA!6sIFPzErZCzO7R7dA3DEM9I64EnQOg0Qim5Uwm0icNOYTO1ZJX2-YQ1l_YIqXKCg$" TargetMode="External"/><Relationship Id="rId7" Type="http://schemas.openxmlformats.org/officeDocument/2006/relationships/hyperlink" Target="https://urldefense.com/v3/__https:/home.treasury.gov/system/files/136/PPP-IFR-SBA-Loan-Review-Procedures-and-Related-Borrower-and-Lender-Responsibilities.pdf__;!!GaaboA!5zQXjmooLjajKMWDR5u2-nvkXVwDCAIrlPMSF7STnMvznFn45MCkMhfvujEbvktb$" TargetMode="External"/><Relationship Id="rId2" Type="http://schemas.openxmlformats.org/officeDocument/2006/relationships/slideLayout" Target="../slideLayouts/slideLayout12.xml"/><Relationship Id="rId1" Type="http://schemas.openxmlformats.org/officeDocument/2006/relationships/tags" Target="../tags/tag5.xml"/><Relationship Id="rId6" Type="http://schemas.openxmlformats.org/officeDocument/2006/relationships/hyperlink" Target="https://urldefense.com/v3/__https:/home.treasury.gov/system/files/136/PPP-IFR-Loan-Forgiveness.pdf__;!!GaaboA!5zQXjmooLjajKMWDR5u2-nvkXVwDCAIrlPMSF7STnMvznFn45MCkMhfvukeTPbo2$" TargetMode="External"/><Relationship Id="rId5" Type="http://schemas.openxmlformats.org/officeDocument/2006/relationships/image" Target="../media/image7.jpeg"/><Relationship Id="rId4" Type="http://schemas.openxmlformats.org/officeDocument/2006/relationships/hyperlink" Target="https://urldefense.com/v3/__https:/www.sba.gov/funding-programs/loans/coronavirus-relief-options/paycheck-protection-program__;!!GaaboA!6sIFPzErZCzO7R7dA3DEM9I64EnQOg0Qim5Uwm0icNOYTO1ZJX2-YQ1l_VPDqEkj$"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uieservices.mt.gov/_/" TargetMode="External"/><Relationship Id="rId2" Type="http://schemas.openxmlformats.org/officeDocument/2006/relationships/slideLayout" Target="../slideLayouts/slideLayout12.xml"/><Relationship Id="rId1" Type="http://schemas.openxmlformats.org/officeDocument/2006/relationships/tags" Target="../tags/tag6.xml"/><Relationship Id="rId5" Type="http://schemas.openxmlformats.org/officeDocument/2006/relationships/hyperlink" Target="mailto:uieservices@mt.gov" TargetMode="External"/><Relationship Id="rId4" Type="http://schemas.openxmlformats.org/officeDocument/2006/relationships/hyperlink" Target="https://mtgov-my.sharepoint.com/personal/ce0202_mt_gov/Documents/uiservices.mt.gov"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osha.gov/SLTC/covid-19/controlprevention.html" TargetMode="External"/><Relationship Id="rId3" Type="http://schemas.openxmlformats.org/officeDocument/2006/relationships/hyperlink" Target="https://www.osha.gov/SLTC/covid-19/standards.html" TargetMode="External"/><Relationship Id="rId7" Type="http://schemas.openxmlformats.org/officeDocument/2006/relationships/hyperlink" Target="https://www.osha.gov/right-to-refuse.html" TargetMode="External"/><Relationship Id="rId2" Type="http://schemas.openxmlformats.org/officeDocument/2006/relationships/slideLayout" Target="../slideLayouts/slideLayout12.xml"/><Relationship Id="rId1" Type="http://schemas.openxmlformats.org/officeDocument/2006/relationships/tags" Target="../tags/tag7.xml"/><Relationship Id="rId6" Type="http://schemas.openxmlformats.org/officeDocument/2006/relationships/hyperlink" Target="https://www.cdc.gov/coronavirus/2019-ncov/community/guidance-business-response.html" TargetMode="External"/><Relationship Id="rId11" Type="http://schemas.openxmlformats.org/officeDocument/2006/relationships/hyperlink" Target="https://www.canada.ca/en/public-health/services/diseases/2019-novel-coronavirus-infection/guidance-documents/risk-informed-decision-making-workplaces-businesses-covid-19-pandemic.html" TargetMode="External"/><Relationship Id="rId5" Type="http://schemas.openxmlformats.org/officeDocument/2006/relationships/hyperlink" Target="https://acoem.org/COVID-19-Resource-Center" TargetMode="External"/><Relationship Id="rId10" Type="http://schemas.openxmlformats.org/officeDocument/2006/relationships/hyperlink" Target="http://www.allthingsadmin.com/covid-19-return-to-work-plan/" TargetMode="External"/><Relationship Id="rId4" Type="http://schemas.openxmlformats.org/officeDocument/2006/relationships/hyperlink" Target="https://www.osha.gov/Publications/OSHA3990.pdf" TargetMode="External"/><Relationship Id="rId9" Type="http://schemas.openxmlformats.org/officeDocument/2006/relationships/hyperlink" Target="http://erd.dli.mt.gov/safety-health/onsite-consultation"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dli.mt.gov/self-employed-contractors" TargetMode="External"/><Relationship Id="rId2" Type="http://schemas.openxmlformats.org/officeDocument/2006/relationships/slideLayout" Target="../slideLayouts/slideLayout1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1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0FB93D3-03DF-4366-9E58-136DE865DA76}"/>
              </a:ext>
            </a:extLst>
          </p:cNvPr>
          <p:cNvPicPr>
            <a:picLocks noChangeAspect="1"/>
          </p:cNvPicPr>
          <p:nvPr/>
        </p:nvPicPr>
        <p:blipFill>
          <a:blip r:embed="rId3"/>
          <a:stretch>
            <a:fillRect/>
          </a:stretch>
        </p:blipFill>
        <p:spPr>
          <a:xfrm>
            <a:off x="127000" y="185115"/>
            <a:ext cx="8696951" cy="4551985"/>
          </a:xfrm>
          <a:prstGeom prst="rect">
            <a:avLst/>
          </a:prstGeom>
        </p:spPr>
      </p:pic>
    </p:spTree>
    <p:custDataLst>
      <p:tags r:id="rId1"/>
    </p:custDataLst>
    <p:extLst>
      <p:ext uri="{BB962C8B-B14F-4D97-AF65-F5344CB8AC3E}">
        <p14:creationId xmlns:p14="http://schemas.microsoft.com/office/powerpoint/2010/main" val="2902955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E0CEFC-76BB-480B-9867-4AE33C017B27}"/>
              </a:ext>
            </a:extLst>
          </p:cNvPr>
          <p:cNvPicPr>
            <a:picLocks noChangeAspect="1"/>
          </p:cNvPicPr>
          <p:nvPr/>
        </p:nvPicPr>
        <p:blipFill>
          <a:blip r:embed="rId3"/>
          <a:stretch>
            <a:fillRect/>
          </a:stretch>
        </p:blipFill>
        <p:spPr>
          <a:xfrm>
            <a:off x="436026" y="250589"/>
            <a:ext cx="5176129" cy="6553445"/>
          </a:xfrm>
          <a:prstGeom prst="rect">
            <a:avLst/>
          </a:prstGeom>
        </p:spPr>
      </p:pic>
      <p:sp>
        <p:nvSpPr>
          <p:cNvPr id="238" name="Rectangle 237">
            <a:extLst>
              <a:ext uri="{FF2B5EF4-FFF2-40B4-BE49-F238E27FC236}">
                <a16:creationId xmlns:a16="http://schemas.microsoft.com/office/drawing/2014/main" id="{BB317922-3EB3-4AEC-B40F-072C65079200}"/>
              </a:ext>
            </a:extLst>
          </p:cNvPr>
          <p:cNvSpPr/>
          <p:nvPr/>
        </p:nvSpPr>
        <p:spPr>
          <a:xfrm>
            <a:off x="5310909" y="314607"/>
            <a:ext cx="3491346" cy="3963649"/>
          </a:xfrm>
          <a:prstGeom prst="rect">
            <a:avLst/>
          </a:prstGeom>
        </p:spPr>
        <p:txBody>
          <a:bodyPr wrap="square" lIns="45720" rIns="45720" anchor="t">
            <a:spAutoFit/>
          </a:bodyPr>
          <a:lstStyle/>
          <a:p>
            <a:pPr marL="457200">
              <a:lnSpc>
                <a:spcPct val="107000"/>
              </a:lnSpc>
              <a:spcAft>
                <a:spcPts val="800"/>
              </a:spcAft>
            </a:pPr>
            <a:r>
              <a:rPr lang="en-US" sz="1200" b="1" u="sng">
                <a:latin typeface="Franklin Gothic Book"/>
                <a:ea typeface="Calibri" panose="020F0502020204030204" pitchFamily="34" charset="0"/>
                <a:cs typeface="Times New Roman"/>
              </a:rPr>
              <a:t>PUA Benefits</a:t>
            </a:r>
          </a:p>
          <a:p>
            <a:pPr marL="457200">
              <a:lnSpc>
                <a:spcPct val="107000"/>
              </a:lnSpc>
              <a:spcAft>
                <a:spcPts val="800"/>
              </a:spcAft>
            </a:pPr>
            <a:r>
              <a:rPr lang="en-US" sz="1200" b="1">
                <a:latin typeface="Franklin Gothic Book"/>
                <a:ea typeface="Calibri" panose="020F0502020204030204" pitchFamily="34" charset="0"/>
                <a:cs typeface="Times New Roman"/>
              </a:rPr>
              <a:t>14.  PUA Benefits Link</a:t>
            </a:r>
            <a:r>
              <a:rPr lang="en-US" sz="1200">
                <a:latin typeface="Franklin Gothic Book"/>
                <a:ea typeface="Calibri" panose="020F0502020204030204" pitchFamily="34" charset="0"/>
                <a:cs typeface="Times New Roman"/>
              </a:rPr>
              <a:t> </a:t>
            </a:r>
            <a:br>
              <a:rPr lang="en-US" sz="1200">
                <a:latin typeface="Franklin Gothic Book" panose="020B0503020102020204" pitchFamily="34" charset="0"/>
                <a:ea typeface="Calibri" panose="020F0502020204030204" pitchFamily="34" charset="0"/>
                <a:cs typeface="Times New Roman" panose="02020603050405020304" pitchFamily="18" charset="0"/>
              </a:rPr>
            </a:br>
            <a:r>
              <a:rPr lang="en-US" sz="1200">
                <a:latin typeface="Franklin Gothic Book"/>
                <a:ea typeface="Calibri" panose="020F0502020204030204" pitchFamily="34" charset="0"/>
                <a:cs typeface="Times New Roman"/>
              </a:rPr>
              <a:t>(Self-Employed, Independent Contractors &amp; Others Web Page)</a:t>
            </a:r>
            <a:r>
              <a:rPr lang="en-US" sz="1200" b="1">
                <a:latin typeface="Franklin Gothic Book"/>
                <a:ea typeface="Calibri" panose="020F0502020204030204" pitchFamily="34" charset="0"/>
                <a:cs typeface="Times New Roman"/>
              </a:rPr>
              <a:t> </a:t>
            </a:r>
            <a:br>
              <a:rPr lang="en-US" sz="1200" b="1">
                <a:latin typeface="Franklin Gothic Book"/>
                <a:ea typeface="Calibri" panose="020F0502020204030204" pitchFamily="34" charset="0"/>
                <a:cs typeface="Times New Roman"/>
              </a:rPr>
            </a:br>
            <a:r>
              <a:rPr lang="en-US" sz="1200" u="sng">
                <a:solidFill>
                  <a:srgbClr val="0563C1"/>
                </a:solidFill>
                <a:latin typeface="Franklin Gothic Book"/>
                <a:ea typeface="Calibri" panose="020F0502020204030204" pitchFamily="34" charset="0"/>
                <a:cs typeface="Times New Roman"/>
                <a:hlinkClick r:id="rId4"/>
              </a:rPr>
              <a:t>http://dli.mt.gov/self-employed-contractors</a:t>
            </a:r>
          </a:p>
          <a:p>
            <a:pPr marL="457200">
              <a:lnSpc>
                <a:spcPct val="107000"/>
              </a:lnSpc>
              <a:spcAft>
                <a:spcPts val="800"/>
              </a:spcAft>
            </a:pPr>
            <a:r>
              <a:rPr lang="en-US" sz="1200" b="1">
                <a:latin typeface="Franklin Gothic Book"/>
                <a:ea typeface="+mn-lt"/>
                <a:cs typeface="+mn-lt"/>
              </a:rPr>
              <a:t>15.  File for PUA Benefits</a:t>
            </a:r>
            <a:r>
              <a:rPr lang="en-US" sz="1200">
                <a:latin typeface="Franklin Gothic Book"/>
                <a:ea typeface="+mn-lt"/>
                <a:cs typeface="+mn-lt"/>
              </a:rPr>
              <a:t> </a:t>
            </a:r>
            <a:br>
              <a:rPr lang="en-US" sz="1200">
                <a:latin typeface="Franklin Gothic Book"/>
                <a:ea typeface="+mn-lt"/>
                <a:cs typeface="+mn-lt"/>
              </a:rPr>
            </a:br>
            <a:r>
              <a:rPr lang="en-US" sz="1200">
                <a:latin typeface="Franklin Gothic Book"/>
                <a:ea typeface="+mn-lt"/>
                <a:cs typeface="+mn-lt"/>
                <a:hlinkClick r:id="rId5"/>
              </a:rPr>
              <a:t>https://mtpua.mt.gov/</a:t>
            </a:r>
            <a:endParaRPr lang="en-US" sz="1200">
              <a:latin typeface="Franklin Gothic Book"/>
              <a:ea typeface="+mn-lt"/>
              <a:cs typeface="+mn-lt"/>
            </a:endParaRPr>
          </a:p>
          <a:p>
            <a:pPr marL="457200">
              <a:lnSpc>
                <a:spcPct val="107000"/>
              </a:lnSpc>
              <a:spcAft>
                <a:spcPts val="800"/>
              </a:spcAft>
            </a:pPr>
            <a:r>
              <a:rPr lang="en-US" sz="1200" b="1">
                <a:latin typeface="Franklin Gothic Book"/>
                <a:cs typeface="Calibri"/>
              </a:rPr>
              <a:t>16. MTDLI Return to Work </a:t>
            </a:r>
            <a:br>
              <a:rPr lang="en-US" sz="1200" b="1">
                <a:latin typeface="Franklin Gothic Book"/>
                <a:ea typeface="+mn-lt"/>
                <a:cs typeface="+mn-lt"/>
              </a:rPr>
            </a:br>
            <a:r>
              <a:rPr lang="en-US" sz="1200">
                <a:ea typeface="+mn-lt"/>
                <a:cs typeface="+mn-lt"/>
                <a:hlinkClick r:id="rId6"/>
              </a:rPr>
              <a:t>http://www.dli.mt.gov/return-to-work</a:t>
            </a:r>
            <a:endParaRPr lang="en-US">
              <a:ea typeface="+mn-lt"/>
              <a:cs typeface="+mn-lt"/>
            </a:endParaRPr>
          </a:p>
          <a:p>
            <a:pPr marL="457200">
              <a:lnSpc>
                <a:spcPct val="107000"/>
              </a:lnSpc>
              <a:spcAft>
                <a:spcPts val="800"/>
              </a:spcAft>
            </a:pPr>
            <a:r>
              <a:rPr lang="en-US" sz="1200" b="1">
                <a:latin typeface="Franklin Gothic Book"/>
                <a:cs typeface="Calibri"/>
              </a:rPr>
              <a:t>17. Governor's Directiv</a:t>
            </a:r>
            <a:r>
              <a:rPr lang="en-US" sz="1200">
                <a:latin typeface="Franklin Gothic Book"/>
                <a:cs typeface="Calibri"/>
              </a:rPr>
              <a:t>e</a:t>
            </a:r>
            <a:br>
              <a:rPr lang="en-US" sz="1200">
                <a:latin typeface="Franklin Gothic Book"/>
                <a:cs typeface="Calibri"/>
              </a:rPr>
            </a:br>
            <a:r>
              <a:rPr lang="en-US" sz="1200">
                <a:cs typeface="Calibri"/>
                <a:hlinkClick r:id="rId7"/>
              </a:rPr>
              <a:t>https</a:t>
            </a:r>
            <a:r>
              <a:rPr lang="en-US" sz="1200">
                <a:ea typeface="+mn-lt"/>
                <a:cs typeface="+mn-lt"/>
                <a:hlinkClick r:id="rId7"/>
              </a:rPr>
              <a:t>://covid19.mt.gov/</a:t>
            </a:r>
            <a:endParaRPr lang="en-US"/>
          </a:p>
          <a:p>
            <a:pPr marL="457200">
              <a:lnSpc>
                <a:spcPct val="107000"/>
              </a:lnSpc>
              <a:spcAft>
                <a:spcPts val="800"/>
              </a:spcAft>
            </a:pPr>
            <a:r>
              <a:rPr lang="en-US" sz="1200" b="1">
                <a:cs typeface="Calibri"/>
              </a:rPr>
              <a:t>18.  MT Coronavirus Relief – Emergency Grants Available</a:t>
            </a:r>
            <a:r>
              <a:rPr lang="en-US" sz="1200">
                <a:cs typeface="Calibri"/>
              </a:rPr>
              <a:t> </a:t>
            </a:r>
            <a:br>
              <a:rPr lang="en-US" sz="1200">
                <a:ea typeface="+mn-lt"/>
                <a:cs typeface="+mn-lt"/>
              </a:rPr>
            </a:br>
            <a:r>
              <a:rPr lang="en-US" sz="1200">
                <a:latin typeface="Franklin Gothic Book" panose="020B0503020102020204" pitchFamily="34" charset="0"/>
                <a:ea typeface="+mn-lt"/>
                <a:cs typeface="+mn-lt"/>
                <a:hlinkClick r:id="rId8"/>
              </a:rPr>
              <a:t>https://commerce.mt.gov/Coronavirus-Relief</a:t>
            </a:r>
            <a:endParaRPr lang="en-US" sz="1200">
              <a:latin typeface="Franklin Gothic Book" panose="020B0503020102020204" pitchFamily="34" charset="0"/>
            </a:endParaRPr>
          </a:p>
          <a:p>
            <a:pPr marL="457200">
              <a:lnSpc>
                <a:spcPct val="107000"/>
              </a:lnSpc>
              <a:spcAft>
                <a:spcPts val="800"/>
              </a:spcAft>
            </a:pPr>
            <a:endParaRPr lang="en-US" sz="1200">
              <a:cs typeface="Calibri"/>
            </a:endParaRPr>
          </a:p>
          <a:p>
            <a:pPr marL="457200">
              <a:lnSpc>
                <a:spcPct val="107000"/>
              </a:lnSpc>
              <a:spcAft>
                <a:spcPts val="800"/>
              </a:spcAft>
            </a:pPr>
            <a:endParaRPr lang="en-US" sz="1200">
              <a:cs typeface="Calibri"/>
            </a:endParaRPr>
          </a:p>
        </p:txBody>
      </p:sp>
    </p:spTree>
    <p:custDataLst>
      <p:tags r:id="rId1"/>
    </p:custDataLst>
    <p:extLst>
      <p:ext uri="{BB962C8B-B14F-4D97-AF65-F5344CB8AC3E}">
        <p14:creationId xmlns:p14="http://schemas.microsoft.com/office/powerpoint/2010/main" val="3797002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D3CFB016-A0A1-4017-87C2-6F8158F884CB}"/>
              </a:ext>
            </a:extLst>
          </p:cNvPr>
          <p:cNvSpPr txBox="1"/>
          <p:nvPr/>
        </p:nvSpPr>
        <p:spPr>
          <a:xfrm>
            <a:off x="205061" y="3864360"/>
            <a:ext cx="5150580" cy="28315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br>
              <a:rPr lang="en-US" sz="1600">
                <a:cs typeface="Calibri"/>
              </a:rPr>
            </a:br>
            <a:r>
              <a:rPr lang="en-US" sz="1600" b="1">
                <a:ea typeface="+mn-lt"/>
                <a:cs typeface="+mn-lt"/>
              </a:rPr>
              <a:t>T</a:t>
            </a:r>
            <a:r>
              <a:rPr lang="en-US" sz="1600" b="1">
                <a:latin typeface="Franklin Gothic Book"/>
                <a:ea typeface="+mn-lt"/>
                <a:cs typeface="+mn-lt"/>
              </a:rPr>
              <a:t>o prepare for the application:</a:t>
            </a:r>
            <a:br>
              <a:rPr lang="en-US" sz="1600" b="1">
                <a:latin typeface="Franklin Gothic Book"/>
                <a:ea typeface="+mn-lt"/>
                <a:cs typeface="+mn-lt"/>
              </a:rPr>
            </a:br>
            <a:endParaRPr lang="en-US" sz="1600" b="1">
              <a:latin typeface="Franklin Gothic Book"/>
              <a:ea typeface="+mn-lt"/>
              <a:cs typeface="+mn-lt"/>
            </a:endParaRPr>
          </a:p>
          <a:p>
            <a:pPr marL="285750" indent="-285750">
              <a:buFont typeface="Arial"/>
              <a:buChar char="•"/>
            </a:pPr>
            <a:r>
              <a:rPr lang="en-US" sz="1600" i="1">
                <a:latin typeface="Franklin Gothic Book"/>
                <a:ea typeface="+mn-lt"/>
                <a:cs typeface="+mn-lt"/>
              </a:rPr>
              <a:t>Businesses and non-profits</a:t>
            </a:r>
            <a:r>
              <a:rPr lang="en-US" sz="1600">
                <a:latin typeface="Franklin Gothic Book"/>
                <a:ea typeface="+mn-lt"/>
                <a:cs typeface="+mn-lt"/>
              </a:rPr>
              <a:t> should have their </a:t>
            </a:r>
          </a:p>
          <a:p>
            <a:pPr marL="742950" lvl="1" indent="-285750">
              <a:buFont typeface="Wingdings"/>
              <a:buChar char="ü"/>
            </a:pPr>
            <a:r>
              <a:rPr lang="en-US" sz="1600">
                <a:latin typeface="Franklin Gothic Book"/>
                <a:ea typeface="+mn-lt"/>
                <a:cs typeface="+mn-lt"/>
              </a:rPr>
              <a:t>tax ID, </a:t>
            </a:r>
          </a:p>
          <a:p>
            <a:pPr marL="742950" lvl="1" indent="-285750">
              <a:buFont typeface="Wingdings"/>
              <a:buChar char="ü"/>
            </a:pPr>
            <a:r>
              <a:rPr lang="en-US" sz="1600">
                <a:latin typeface="Franklin Gothic Book"/>
                <a:ea typeface="+mn-lt"/>
                <a:cs typeface="+mn-lt"/>
              </a:rPr>
              <a:t>proof of business registration, </a:t>
            </a:r>
            <a:endParaRPr lang="en-US" sz="1600">
              <a:latin typeface="Franklin Gothic Book"/>
              <a:cs typeface="Calibri"/>
            </a:endParaRPr>
          </a:p>
          <a:p>
            <a:pPr marL="742950" lvl="1" indent="-285750">
              <a:buFont typeface="Wingdings"/>
              <a:buChar char="ü"/>
            </a:pPr>
            <a:r>
              <a:rPr lang="en-US" sz="1600">
                <a:latin typeface="Franklin Gothic Book"/>
                <a:ea typeface="+mn-lt"/>
                <a:cs typeface="+mn-lt"/>
              </a:rPr>
              <a:t>a brief description of how the grant will be spent,</a:t>
            </a:r>
          </a:p>
          <a:p>
            <a:pPr marL="742950" lvl="1" indent="-285750">
              <a:buFont typeface="Wingdings"/>
              <a:buChar char="ü"/>
            </a:pPr>
            <a:r>
              <a:rPr lang="en-US" sz="1600">
                <a:latin typeface="Franklin Gothic Book"/>
                <a:ea typeface="+mn-lt"/>
                <a:cs typeface="+mn-lt"/>
              </a:rPr>
              <a:t>brief description of how COVID-19 </a:t>
            </a:r>
            <a:br>
              <a:rPr lang="en-US" sz="1600">
                <a:latin typeface="Franklin Gothic Book"/>
                <a:ea typeface="+mn-lt"/>
                <a:cs typeface="+mn-lt"/>
              </a:rPr>
            </a:br>
            <a:r>
              <a:rPr lang="en-US" sz="1600">
                <a:latin typeface="Franklin Gothic Book"/>
                <a:ea typeface="+mn-lt"/>
                <a:cs typeface="+mn-lt"/>
              </a:rPr>
              <a:t>has impacted operations.</a:t>
            </a:r>
            <a:endParaRPr lang="en-US" sz="1600">
              <a:latin typeface="Franklin Gothic Book"/>
              <a:cs typeface="Calibri" panose="020F0502020204030204"/>
            </a:endParaRPr>
          </a:p>
          <a:p>
            <a:pPr marL="285750" indent="-285750">
              <a:buFont typeface="Arial"/>
              <a:buChar char="•"/>
            </a:pPr>
            <a:endParaRPr lang="en-US" sz="1600">
              <a:latin typeface="Franklin Gothic Book"/>
              <a:ea typeface="+mn-lt"/>
              <a:cs typeface="+mn-lt"/>
            </a:endParaRPr>
          </a:p>
          <a:p>
            <a:endParaRPr lang="en-US">
              <a:cs typeface="Calibri"/>
            </a:endParaRPr>
          </a:p>
        </p:txBody>
      </p:sp>
      <p:sp>
        <p:nvSpPr>
          <p:cNvPr id="9" name="TextBox 8">
            <a:extLst>
              <a:ext uri="{FF2B5EF4-FFF2-40B4-BE49-F238E27FC236}">
                <a16:creationId xmlns:a16="http://schemas.microsoft.com/office/drawing/2014/main" id="{6DD9E4BB-47C6-4372-B20D-A4E90A4557D0}"/>
              </a:ext>
            </a:extLst>
          </p:cNvPr>
          <p:cNvSpPr txBox="1"/>
          <p:nvPr/>
        </p:nvSpPr>
        <p:spPr>
          <a:xfrm>
            <a:off x="150662" y="217487"/>
            <a:ext cx="5261846" cy="37240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a:solidFill>
                  <a:srgbClr val="404041"/>
                </a:solidFill>
                <a:latin typeface="Franklin Gothic Book"/>
                <a:cs typeface="Arial"/>
              </a:rPr>
              <a:t>MT Coronavirus Relief – Emergency Grants Available</a:t>
            </a:r>
          </a:p>
          <a:p>
            <a:r>
              <a:rPr lang="en-US" sz="1400">
                <a:ea typeface="+mn-lt"/>
                <a:cs typeface="+mn-lt"/>
              </a:rPr>
              <a:t> </a:t>
            </a:r>
            <a:r>
              <a:rPr lang="en-US" sz="1400">
                <a:hlinkClick r:id="rId3"/>
              </a:rPr>
              <a:t>COVIDRELIEF.MT.GOV</a:t>
            </a:r>
            <a:br>
              <a:rPr lang="en-US" sz="1400"/>
            </a:br>
            <a:endParaRPr lang="en-US" sz="1400" b="1">
              <a:solidFill>
                <a:srgbClr val="404041"/>
              </a:solidFill>
              <a:latin typeface="Franklin Gothic Book"/>
              <a:cs typeface="Arial"/>
            </a:endParaRPr>
          </a:p>
          <a:p>
            <a:pPr marL="171450" indent="-171450">
              <a:buFont typeface="Wingdings"/>
              <a:buChar char="§"/>
            </a:pPr>
            <a:r>
              <a:rPr lang="en-US" sz="1600" b="1">
                <a:solidFill>
                  <a:srgbClr val="404041"/>
                </a:solidFill>
                <a:latin typeface="Franklin Gothic Book"/>
                <a:cs typeface="Arial"/>
              </a:rPr>
              <a:t>Montana Business Stabilization Grant program  </a:t>
            </a:r>
            <a:endParaRPr lang="en-US" sz="1600" b="1">
              <a:latin typeface="Franklin Gothic Book"/>
              <a:cs typeface="Calibri"/>
            </a:endParaRPr>
          </a:p>
          <a:p>
            <a:pPr marL="171450" indent="-171450">
              <a:buFont typeface="Wingdings"/>
              <a:buChar char="§"/>
            </a:pPr>
            <a:r>
              <a:rPr lang="en-US" sz="1600">
                <a:solidFill>
                  <a:srgbClr val="404041"/>
                </a:solidFill>
                <a:latin typeface="Franklin Gothic Book"/>
                <a:cs typeface="Arial"/>
              </a:rPr>
              <a:t>Montana Innovation Grant program </a:t>
            </a:r>
          </a:p>
          <a:p>
            <a:pPr marL="171450" indent="-171450">
              <a:buFont typeface="Wingdings"/>
              <a:buChar char="§"/>
            </a:pPr>
            <a:r>
              <a:rPr lang="en-US" sz="1600">
                <a:solidFill>
                  <a:srgbClr val="404041"/>
                </a:solidFill>
                <a:latin typeface="Franklin Gothic Book"/>
                <a:cs typeface="Arial"/>
              </a:rPr>
              <a:t>Montana Food and Agriculture Adaptability Program  </a:t>
            </a:r>
          </a:p>
          <a:p>
            <a:pPr marL="171450" indent="-171450">
              <a:buFont typeface="Wingdings"/>
              <a:buChar char="§"/>
            </a:pPr>
            <a:r>
              <a:rPr lang="en-US" sz="1600">
                <a:solidFill>
                  <a:srgbClr val="404041"/>
                </a:solidFill>
                <a:latin typeface="Franklin Gothic Book"/>
                <a:cs typeface="Arial"/>
              </a:rPr>
              <a:t>Emergency Housing Assistance Program  </a:t>
            </a:r>
          </a:p>
          <a:p>
            <a:pPr marL="171450" indent="-171450">
              <a:buFont typeface="Wingdings"/>
              <a:buChar char="§"/>
            </a:pPr>
            <a:r>
              <a:rPr lang="en-US" sz="1600">
                <a:solidFill>
                  <a:srgbClr val="404041"/>
                </a:solidFill>
                <a:latin typeface="Franklin Gothic Book"/>
                <a:cs typeface="Arial"/>
              </a:rPr>
              <a:t>Public Health Grants  </a:t>
            </a:r>
          </a:p>
          <a:p>
            <a:pPr marL="171450" indent="-171450">
              <a:buFont typeface="Wingdings"/>
              <a:buChar char="§"/>
            </a:pPr>
            <a:r>
              <a:rPr lang="en-US" sz="1600">
                <a:solidFill>
                  <a:srgbClr val="404041"/>
                </a:solidFill>
                <a:latin typeface="Franklin Gothic Book"/>
                <a:cs typeface="Arial"/>
              </a:rPr>
              <a:t>Stay Connected Grants </a:t>
            </a:r>
          </a:p>
          <a:p>
            <a:pPr marL="171450" indent="-171450">
              <a:buFont typeface="Wingdings"/>
              <a:buChar char="§"/>
            </a:pPr>
            <a:r>
              <a:rPr lang="en-US" sz="1600">
                <a:solidFill>
                  <a:srgbClr val="404041"/>
                </a:solidFill>
                <a:latin typeface="Franklin Gothic Book"/>
                <a:cs typeface="Arial"/>
              </a:rPr>
              <a:t> Food Bank and Food Pantry Assistance  </a:t>
            </a:r>
          </a:p>
          <a:p>
            <a:pPr marL="171450" indent="-171450">
              <a:buFont typeface="Wingdings"/>
              <a:buChar char="§"/>
            </a:pPr>
            <a:r>
              <a:rPr lang="en-US" sz="1600">
                <a:solidFill>
                  <a:srgbClr val="404041"/>
                </a:solidFill>
                <a:latin typeface="Franklin Gothic Book"/>
                <a:cs typeface="Arial"/>
              </a:rPr>
              <a:t>Social Services Nonprofit Grants  </a:t>
            </a:r>
            <a:endParaRPr lang="en-US" sz="1600">
              <a:solidFill>
                <a:srgbClr val="000000"/>
              </a:solidFill>
              <a:latin typeface="Franklin Gothic Book"/>
              <a:cs typeface="Calibri" panose="020F0502020204030204"/>
            </a:endParaRPr>
          </a:p>
          <a:p>
            <a:pPr marL="171450" indent="-171450">
              <a:buFont typeface="Wingdings"/>
              <a:buChar char="§"/>
            </a:pPr>
            <a:r>
              <a:rPr lang="en-US" sz="1600">
                <a:solidFill>
                  <a:srgbClr val="404041"/>
                </a:solidFill>
                <a:latin typeface="Franklin Gothic Book"/>
                <a:cs typeface="Arial"/>
              </a:rPr>
              <a:t>Telework Assistance Grants </a:t>
            </a:r>
            <a:r>
              <a:rPr lang="en-US" sz="1600">
                <a:latin typeface="Franklin Gothic Book"/>
              </a:rPr>
              <a:t> </a:t>
            </a:r>
            <a:endParaRPr lang="en-US" sz="1600">
              <a:latin typeface="Franklin Gothic Book"/>
              <a:cs typeface="Calibri" panose="020F0502020204030204"/>
            </a:endParaRPr>
          </a:p>
          <a:p>
            <a:pPr marL="171450" indent="-171450">
              <a:buFont typeface="Wingdings"/>
              <a:buChar char="§"/>
            </a:pPr>
            <a:endParaRPr lang="en-US" sz="1600">
              <a:latin typeface="Franklin Gothic Book"/>
              <a:cs typeface="Calibri" panose="020F0502020204030204"/>
            </a:endParaRPr>
          </a:p>
          <a:p>
            <a:r>
              <a:rPr lang="en-US" sz="1600" b="1">
                <a:latin typeface="Franklin Gothic Book"/>
                <a:cs typeface="Calibri" panose="020F0502020204030204"/>
              </a:rPr>
              <a:t>Child Care Grants</a:t>
            </a:r>
          </a:p>
          <a:p>
            <a:r>
              <a:rPr lang="en-US" sz="1600" u="sng">
                <a:latin typeface="Franklin Gothic Book"/>
                <a:ea typeface="+mn-lt"/>
                <a:cs typeface="+mn-lt"/>
                <a:hlinkClick r:id="rId4"/>
              </a:rPr>
              <a:t>BESTBEGINNINGS.MT.GOV</a:t>
            </a:r>
            <a:r>
              <a:rPr lang="en-US" sz="1600">
                <a:latin typeface="Franklin Gothic Book"/>
                <a:ea typeface="+mn-lt"/>
                <a:cs typeface="+mn-lt"/>
              </a:rPr>
              <a:t> </a:t>
            </a:r>
            <a:endParaRPr lang="en-US">
              <a:latin typeface="Franklin Gothic Book"/>
            </a:endParaRPr>
          </a:p>
        </p:txBody>
      </p:sp>
      <p:sp>
        <p:nvSpPr>
          <p:cNvPr id="3" name="Rectangle 2">
            <a:extLst>
              <a:ext uri="{FF2B5EF4-FFF2-40B4-BE49-F238E27FC236}">
                <a16:creationId xmlns:a16="http://schemas.microsoft.com/office/drawing/2014/main" id="{2A808040-8405-4B05-887B-96767F4FC052}"/>
              </a:ext>
            </a:extLst>
          </p:cNvPr>
          <p:cNvSpPr/>
          <p:nvPr/>
        </p:nvSpPr>
        <p:spPr>
          <a:xfrm>
            <a:off x="5230087" y="218176"/>
            <a:ext cx="3376453" cy="864083"/>
          </a:xfrm>
          <a:prstGeom prst="rect">
            <a:avLst/>
          </a:prstGeom>
        </p:spPr>
        <p:txBody>
          <a:bodyPr wrap="square" anchor="t">
            <a:spAutoFit/>
          </a:bodyPr>
          <a:lstStyle/>
          <a:p>
            <a:pPr marL="457200">
              <a:lnSpc>
                <a:spcPct val="107000"/>
              </a:lnSpc>
              <a:spcAft>
                <a:spcPts val="800"/>
              </a:spcAft>
            </a:pPr>
            <a:r>
              <a:rPr lang="en-US" sz="1600" b="1">
                <a:latin typeface="Franklin Gothic Book"/>
                <a:cs typeface="Calibri"/>
              </a:rPr>
              <a:t>Governor's Directive</a:t>
            </a:r>
            <a:br>
              <a:rPr lang="en-US" sz="1600" b="1">
                <a:latin typeface="Franklin Gothic Book" panose="020B0503020102020204" pitchFamily="34" charset="0"/>
                <a:cs typeface="Calibri"/>
              </a:rPr>
            </a:br>
            <a:r>
              <a:rPr lang="en-US" sz="1600">
                <a:latin typeface="Franklin Gothic Book"/>
                <a:cs typeface="Calibri"/>
                <a:hlinkClick r:id="rId5"/>
              </a:rPr>
              <a:t>https</a:t>
            </a:r>
            <a:r>
              <a:rPr lang="en-US" sz="1600">
                <a:latin typeface="Franklin Gothic Book"/>
                <a:ea typeface="+mn-lt"/>
                <a:cs typeface="+mn-lt"/>
                <a:hlinkClick r:id="rId5"/>
              </a:rPr>
              <a:t>://covid19.mt.gov/</a:t>
            </a:r>
            <a:br>
              <a:rPr lang="en-US" sz="1600">
                <a:latin typeface="Franklin Gothic Book" panose="020B0503020102020204" pitchFamily="34" charset="0"/>
                <a:ea typeface="+mn-lt"/>
                <a:cs typeface="+mn-lt"/>
              </a:rPr>
            </a:br>
            <a:endParaRPr lang="en-US" sz="1600">
              <a:latin typeface="Franklin Gothic Book" panose="020B0503020102020204" pitchFamily="34" charset="0"/>
            </a:endParaRPr>
          </a:p>
        </p:txBody>
      </p:sp>
      <p:pic>
        <p:nvPicPr>
          <p:cNvPr id="2050" name="Picture 2" descr="image002">
            <a:extLst>
              <a:ext uri="{FF2B5EF4-FFF2-40B4-BE49-F238E27FC236}">
                <a16:creationId xmlns:a16="http://schemas.microsoft.com/office/drawing/2014/main" id="{87CC7186-7361-4580-82CF-4650DDD2C73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68974" y="2958330"/>
            <a:ext cx="3676453" cy="769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D76300AB-BDC0-4C07-BB95-CCC352102DD7}"/>
              </a:ext>
            </a:extLst>
          </p:cNvPr>
          <p:cNvPicPr>
            <a:picLocks noChangeAspect="1"/>
          </p:cNvPicPr>
          <p:nvPr/>
        </p:nvPicPr>
        <p:blipFill>
          <a:blip r:embed="rId7"/>
          <a:stretch>
            <a:fillRect/>
          </a:stretch>
        </p:blipFill>
        <p:spPr>
          <a:xfrm>
            <a:off x="5172759" y="3951390"/>
            <a:ext cx="3376453" cy="1135187"/>
          </a:xfrm>
          <a:prstGeom prst="rect">
            <a:avLst/>
          </a:prstGeom>
        </p:spPr>
      </p:pic>
      <p:sp>
        <p:nvSpPr>
          <p:cNvPr id="2" name="TextBox 1">
            <a:extLst>
              <a:ext uri="{FF2B5EF4-FFF2-40B4-BE49-F238E27FC236}">
                <a16:creationId xmlns:a16="http://schemas.microsoft.com/office/drawing/2014/main" id="{AD0D4FED-E4C2-485D-9146-831B85E8492B}"/>
              </a:ext>
            </a:extLst>
          </p:cNvPr>
          <p:cNvSpPr txBox="1"/>
          <p:nvPr/>
        </p:nvSpPr>
        <p:spPr>
          <a:xfrm>
            <a:off x="5293057" y="968447"/>
            <a:ext cx="3248951"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solidFill>
                  <a:schemeClr val="tx1">
                    <a:lumMod val="65000"/>
                    <a:lumOff val="35000"/>
                  </a:schemeClr>
                </a:solidFill>
                <a:latin typeface="Franklin Gothic Book"/>
              </a:rPr>
              <a:t>The </a:t>
            </a:r>
            <a:r>
              <a:rPr lang="en-US" sz="1400" b="1">
                <a:solidFill>
                  <a:schemeClr val="tx1">
                    <a:lumMod val="65000"/>
                    <a:lumOff val="35000"/>
                  </a:schemeClr>
                </a:solidFill>
                <a:latin typeface="Franklin Gothic Book"/>
              </a:rPr>
              <a:t>Montana Business Stabilization Grant </a:t>
            </a:r>
            <a:r>
              <a:rPr lang="en-US" sz="1400">
                <a:solidFill>
                  <a:schemeClr val="tx1">
                    <a:lumMod val="65000"/>
                    <a:lumOff val="35000"/>
                  </a:schemeClr>
                </a:solidFill>
                <a:latin typeface="Franklin Gothic Book"/>
              </a:rPr>
              <a:t>For Small Businesses to </a:t>
            </a:r>
            <a:r>
              <a:rPr lang="en-US" sz="1400" i="1">
                <a:solidFill>
                  <a:schemeClr val="tx1">
                    <a:lumMod val="65000"/>
                    <a:lumOff val="35000"/>
                  </a:schemeClr>
                </a:solidFill>
                <a:latin typeface="Franklin Gothic Book"/>
              </a:rPr>
              <a:t>support:</a:t>
            </a:r>
            <a:endParaRPr lang="en-US">
              <a:solidFill>
                <a:schemeClr val="tx1">
                  <a:lumMod val="65000"/>
                  <a:lumOff val="35000"/>
                </a:schemeClr>
              </a:solidFill>
            </a:endParaRPr>
          </a:p>
          <a:p>
            <a:br>
              <a:rPr lang="en-US" sz="1400" b="1" i="1">
                <a:solidFill>
                  <a:schemeClr val="tx1">
                    <a:lumMod val="65000"/>
                    <a:lumOff val="35000"/>
                  </a:schemeClr>
                </a:solidFill>
                <a:latin typeface="Franklin Gothic Book"/>
              </a:rPr>
            </a:br>
            <a:r>
              <a:rPr lang="en-US" sz="1400" b="1" i="1">
                <a:solidFill>
                  <a:schemeClr val="tx1">
                    <a:lumMod val="65000"/>
                    <a:lumOff val="35000"/>
                  </a:schemeClr>
                </a:solidFill>
                <a:latin typeface="Franklin Gothic Book"/>
              </a:rPr>
              <a:t>Payroll, rent, accounts payable, debt service and expenses related to shifts in operations in order to retain existing businesses, retain current employees or retain business viability for future re-employment</a:t>
            </a:r>
            <a:r>
              <a:rPr lang="en-US" sz="1400">
                <a:solidFill>
                  <a:schemeClr val="tx1">
                    <a:lumMod val="65000"/>
                    <a:lumOff val="35000"/>
                  </a:schemeClr>
                </a:solidFill>
                <a:latin typeface="Franklin Gothic Book"/>
              </a:rPr>
              <a:t>. </a:t>
            </a:r>
            <a:endParaRPr lang="en-US">
              <a:solidFill>
                <a:schemeClr val="tx1">
                  <a:lumMod val="65000"/>
                  <a:lumOff val="35000"/>
                </a:schemeClr>
              </a:solidFill>
            </a:endParaRPr>
          </a:p>
        </p:txBody>
      </p:sp>
    </p:spTree>
    <p:custDataLst>
      <p:tags r:id="rId1"/>
    </p:custDataLst>
    <p:extLst>
      <p:ext uri="{BB962C8B-B14F-4D97-AF65-F5344CB8AC3E}">
        <p14:creationId xmlns:p14="http://schemas.microsoft.com/office/powerpoint/2010/main" val="553078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D3CFB016-A0A1-4017-87C2-6F8158F884CB}"/>
              </a:ext>
            </a:extLst>
          </p:cNvPr>
          <p:cNvSpPr txBox="1"/>
          <p:nvPr/>
        </p:nvSpPr>
        <p:spPr>
          <a:xfrm>
            <a:off x="159090" y="4469260"/>
            <a:ext cx="5218659" cy="24006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lvl="1"/>
            <a:r>
              <a:rPr lang="en-US" sz="1600" b="1">
                <a:latin typeface="Franklin Gothic Book"/>
              </a:rPr>
              <a:t>SBA Policy Guidelines</a:t>
            </a:r>
            <a:r>
              <a:rPr lang="en-US" sz="1600">
                <a:latin typeface="Franklin Gothic Book"/>
              </a:rPr>
              <a:t> </a:t>
            </a:r>
            <a:endParaRPr lang="en-US" sz="1600">
              <a:latin typeface="Franklin Gothic Book" panose="020B0503020102020204" pitchFamily="34" charset="0"/>
            </a:endParaRPr>
          </a:p>
          <a:p>
            <a:pPr marL="396875" lvl="2"/>
            <a:r>
              <a:rPr lang="en-US" sz="1400" u="sng">
                <a:latin typeface="Franklin Gothic Book"/>
                <a:hlinkClick r:id="rId3"/>
              </a:rPr>
              <a:t>https://home.treasury.gov/policy-issues/cares/assistance-for-small-businesses [home.treasury.gov]</a:t>
            </a:r>
            <a:endParaRPr lang="en-US" sz="1400">
              <a:latin typeface="Franklin Gothic Book"/>
            </a:endParaRPr>
          </a:p>
          <a:p>
            <a:endParaRPr lang="en-US" sz="1400">
              <a:latin typeface="Franklin Gothic Book" panose="020B0503020102020204" pitchFamily="34" charset="0"/>
              <a:cs typeface="Calibri"/>
            </a:endParaRPr>
          </a:p>
          <a:p>
            <a:r>
              <a:rPr lang="en-US" sz="1600" b="1">
                <a:latin typeface="Franklin Gothic Book"/>
                <a:ea typeface="+mn-lt"/>
                <a:cs typeface="+mn-lt"/>
              </a:rPr>
              <a:t>Paycheck Protection Program: </a:t>
            </a:r>
            <a:endParaRPr lang="en-US" sz="1600" b="1">
              <a:latin typeface="Franklin Gothic Book" panose="020B0503020102020204" pitchFamily="34" charset="0"/>
              <a:ea typeface="+mn-lt"/>
              <a:cs typeface="+mn-lt"/>
            </a:endParaRPr>
          </a:p>
          <a:p>
            <a:pPr marL="396875"/>
            <a:r>
              <a:rPr lang="en-US" sz="1400" u="sng">
                <a:latin typeface="Franklin Gothic Book"/>
                <a:hlinkClick r:id="rId4"/>
              </a:rPr>
              <a:t>https://www.sba.gov/funding-programs/loans/coronavirus-relief-options/paycheck-protection-program [sba.gov]</a:t>
            </a:r>
            <a:endParaRPr lang="en-US" sz="1400">
              <a:latin typeface="Franklin Gothic Book"/>
            </a:endParaRPr>
          </a:p>
          <a:p>
            <a:br>
              <a:rPr lang="en-US" sz="1600" b="1">
                <a:latin typeface="Franklin Gothic Book"/>
                <a:ea typeface="+mn-lt"/>
                <a:cs typeface="+mn-lt"/>
              </a:rPr>
            </a:br>
            <a:endParaRPr lang="en-US" sz="1400" b="1">
              <a:latin typeface="Franklin Gothic Book"/>
              <a:ea typeface="+mn-lt"/>
              <a:cs typeface="+mn-lt"/>
            </a:endParaRPr>
          </a:p>
          <a:p>
            <a:endParaRPr lang="en-US">
              <a:cs typeface="Calibri"/>
            </a:endParaRPr>
          </a:p>
        </p:txBody>
      </p:sp>
      <p:pic>
        <p:nvPicPr>
          <p:cNvPr id="3074" name="Picture 1" descr="See the source image">
            <a:extLst>
              <a:ext uri="{FF2B5EF4-FFF2-40B4-BE49-F238E27FC236}">
                <a16:creationId xmlns:a16="http://schemas.microsoft.com/office/drawing/2014/main" id="{59DBFE77-CFEB-4EF0-A295-EEF967C227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35379" y="4961434"/>
            <a:ext cx="2550374" cy="701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3471EDE6-CCD7-4B81-9858-2E62715116BC}"/>
              </a:ext>
            </a:extLst>
          </p:cNvPr>
          <p:cNvSpPr txBox="1"/>
          <p:nvPr/>
        </p:nvSpPr>
        <p:spPr>
          <a:xfrm>
            <a:off x="162304" y="-85859"/>
            <a:ext cx="8718885"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600">
              <a:cs typeface="Calibri"/>
            </a:endParaRPr>
          </a:p>
          <a:p>
            <a:r>
              <a:rPr lang="en-US" sz="1600" b="1">
                <a:latin typeface="Franklin Gothic Book"/>
              </a:rPr>
              <a:t>Interim Final Rule on Loan Forgiveness</a:t>
            </a:r>
            <a:r>
              <a:rPr lang="en-US" sz="1400" b="1">
                <a:latin typeface="Franklin Gothic Book"/>
              </a:rPr>
              <a:t> </a:t>
            </a:r>
            <a:r>
              <a:rPr lang="en-US" sz="1400">
                <a:latin typeface="Franklin Gothic Book"/>
              </a:rPr>
              <a:t>- </a:t>
            </a:r>
            <a:r>
              <a:rPr lang="en-US" sz="1400">
                <a:latin typeface="Franklin Gothic Book"/>
                <a:hlinkClick r:id="rId6"/>
              </a:rPr>
              <a:t>https://home.treasury.gov/system/files/136/PPP-IFR-Loan-Forgiveness.pdf [home.treasury.gov]</a:t>
            </a:r>
            <a:endParaRPr lang="en-US" sz="1400">
              <a:latin typeface="Franklin Gothic Book"/>
              <a:cs typeface="Calibri" panose="020F0502020204030204"/>
            </a:endParaRPr>
          </a:p>
          <a:p>
            <a:r>
              <a:rPr lang="en-US" sz="1400">
                <a:latin typeface="Franklin Gothic Book"/>
              </a:rPr>
              <a:t>This document includes information on, but not limited to: (be sure to check the full document for all details)</a:t>
            </a:r>
            <a:endParaRPr lang="en-US" sz="1400">
              <a:latin typeface="Franklin Gothic Book"/>
              <a:cs typeface="Calibri"/>
            </a:endParaRPr>
          </a:p>
          <a:p>
            <a:pPr marL="742950" lvl="1" indent="-285750">
              <a:buFont typeface="Arial"/>
              <a:buChar char="•"/>
            </a:pPr>
            <a:r>
              <a:rPr lang="en-US" sz="1400">
                <a:latin typeface="Franklin Gothic Book"/>
              </a:rPr>
              <a:t>Loan Forgiveness Process</a:t>
            </a:r>
            <a:endParaRPr lang="en-US" sz="1400">
              <a:latin typeface="Franklin Gothic Book"/>
              <a:cs typeface="Calibri"/>
            </a:endParaRPr>
          </a:p>
          <a:p>
            <a:pPr marL="742950" lvl="1" indent="-285750">
              <a:buFont typeface="Arial"/>
              <a:buChar char="•"/>
            </a:pPr>
            <a:r>
              <a:rPr lang="en-US" sz="1400">
                <a:latin typeface="Franklin Gothic Book"/>
              </a:rPr>
              <a:t>Payroll Costs Eligible for Loan Forgiveness</a:t>
            </a:r>
            <a:endParaRPr lang="en-US" sz="1400">
              <a:latin typeface="Franklin Gothic Book"/>
              <a:cs typeface="Calibri"/>
            </a:endParaRPr>
          </a:p>
          <a:p>
            <a:pPr marL="742950" lvl="1" indent="-285750">
              <a:buFont typeface="Arial"/>
              <a:buChar char="•"/>
            </a:pPr>
            <a:r>
              <a:rPr lang="en-US" sz="1400">
                <a:latin typeface="Franklin Gothic Book"/>
              </a:rPr>
              <a:t>Nonpayroll Costs Eligible for Loan Forgiveness</a:t>
            </a:r>
            <a:endParaRPr lang="en-US" sz="1400">
              <a:latin typeface="Franklin Gothic Book"/>
              <a:cs typeface="Calibri"/>
            </a:endParaRPr>
          </a:p>
          <a:p>
            <a:pPr marL="742950" lvl="1" indent="-285750">
              <a:buFont typeface="Arial"/>
              <a:buChar char="•"/>
            </a:pPr>
            <a:r>
              <a:rPr lang="en-US" sz="1400">
                <a:latin typeface="Franklin Gothic Book"/>
              </a:rPr>
              <a:t>Reductions to Loan Forgiveness Amount</a:t>
            </a:r>
            <a:endParaRPr lang="en-US" sz="1400">
              <a:latin typeface="Franklin Gothic Book"/>
              <a:cs typeface="Calibri"/>
            </a:endParaRPr>
          </a:p>
          <a:p>
            <a:pPr marL="742950" lvl="1" indent="-285750">
              <a:buFont typeface="Arial"/>
              <a:buChar char="•"/>
            </a:pPr>
            <a:r>
              <a:rPr lang="en-US" sz="1400">
                <a:latin typeface="Franklin Gothic Book"/>
              </a:rPr>
              <a:t>Documentation Requirements</a:t>
            </a:r>
            <a:endParaRPr lang="en-US" sz="1400">
              <a:latin typeface="Franklin Gothic Book"/>
              <a:cs typeface="Calibri"/>
            </a:endParaRPr>
          </a:p>
          <a:p>
            <a:endParaRPr lang="en-US" sz="1400">
              <a:latin typeface="Franklin Gothic Book"/>
              <a:cs typeface="Calibri"/>
            </a:endParaRPr>
          </a:p>
          <a:p>
            <a:r>
              <a:rPr lang="en-US" sz="1400" b="1">
                <a:latin typeface="Franklin Gothic Book"/>
              </a:rPr>
              <a:t>I</a:t>
            </a:r>
            <a:r>
              <a:rPr lang="en-US" sz="1600" b="1">
                <a:latin typeface="Franklin Gothic Book"/>
              </a:rPr>
              <a:t>nterim Final Rule on SBA Loan Review Procedures and Related Borrower and Lender Responsibilities</a:t>
            </a:r>
            <a:r>
              <a:rPr lang="en-US" sz="1400">
                <a:latin typeface="Franklin Gothic Book"/>
              </a:rPr>
              <a:t> - </a:t>
            </a:r>
            <a:r>
              <a:rPr lang="en-US" sz="1400">
                <a:latin typeface="Franklin Gothic Book"/>
                <a:hlinkClick r:id="rId7"/>
              </a:rPr>
              <a:t>https://home.treasury.gov/system/files/136/PPP-IFR-SBA-Loan-Review-Procedures-and-Related-Borrower-and-Lender-Responsibilities.pdf [home.treasury.gov]</a:t>
            </a:r>
            <a:endParaRPr lang="en-US" sz="1400">
              <a:latin typeface="Franklin Gothic Book"/>
              <a:cs typeface="Calibri"/>
            </a:endParaRPr>
          </a:p>
          <a:p>
            <a:r>
              <a:rPr lang="en-US" sz="1400">
                <a:latin typeface="Franklin Gothic Book"/>
              </a:rPr>
              <a:t>This document includes information on, but not limited to: (be sure to check the full document for all details)</a:t>
            </a:r>
            <a:endParaRPr lang="en-US" sz="1400">
              <a:latin typeface="Franklin Gothic Book"/>
              <a:cs typeface="Calibri"/>
            </a:endParaRPr>
          </a:p>
          <a:p>
            <a:pPr marL="742950" lvl="1" indent="-285750">
              <a:buFont typeface="Arial"/>
              <a:buChar char="•"/>
            </a:pPr>
            <a:r>
              <a:rPr lang="en-US" sz="1400">
                <a:latin typeface="Franklin Gothic Book"/>
              </a:rPr>
              <a:t>SBA Reviews of Individual Loans (what will be reviewed and when)</a:t>
            </a:r>
            <a:endParaRPr lang="en-US" sz="1400">
              <a:latin typeface="Franklin Gothic Book"/>
              <a:cs typeface="Calibri"/>
            </a:endParaRPr>
          </a:p>
          <a:p>
            <a:pPr marL="742950" lvl="1" indent="-285750">
              <a:buFont typeface="Arial"/>
              <a:buChar char="•"/>
            </a:pPr>
            <a:r>
              <a:rPr lang="en-US" sz="1400">
                <a:latin typeface="Franklin Gothic Book"/>
              </a:rPr>
              <a:t>The Loan Forgiveness Process for Lenders (what should be reviewed and timeline)</a:t>
            </a:r>
            <a:endParaRPr lang="en-US" sz="1400">
              <a:latin typeface="Franklin Gothic Book"/>
              <a:cs typeface="Calibri"/>
            </a:endParaRPr>
          </a:p>
          <a:p>
            <a:pPr marL="742950" lvl="1" indent="-285750">
              <a:buFont typeface="Arial"/>
              <a:buChar char="•"/>
            </a:pPr>
            <a:r>
              <a:rPr lang="en-US" sz="1400">
                <a:latin typeface="Franklin Gothic Book"/>
              </a:rPr>
              <a:t>Lender Fees (</a:t>
            </a:r>
            <a:r>
              <a:rPr lang="en-US" sz="1400" err="1">
                <a:latin typeface="Franklin Gothic Book"/>
              </a:rPr>
              <a:t>clawback</a:t>
            </a:r>
            <a:r>
              <a:rPr lang="en-US" sz="1400">
                <a:latin typeface="Franklin Gothic Book"/>
              </a:rPr>
              <a:t> information)</a:t>
            </a:r>
            <a:endParaRPr lang="en-US" sz="1400">
              <a:latin typeface="Franklin Gothic Book"/>
              <a:cs typeface="Calibri"/>
            </a:endParaRPr>
          </a:p>
          <a:p>
            <a:endParaRPr lang="en-US" sz="1400">
              <a:latin typeface="Franklin Gothic Book"/>
              <a:cs typeface="Calibri"/>
            </a:endParaRPr>
          </a:p>
          <a:p>
            <a:r>
              <a:rPr lang="en-US" sz="1600" b="1">
                <a:latin typeface="Franklin Gothic Book"/>
                <a:cs typeface="Calibri"/>
              </a:rPr>
              <a:t>PPP Loan Forgiveness Application</a:t>
            </a:r>
            <a:r>
              <a:rPr lang="en-US" sz="1400">
                <a:latin typeface="Franklin Gothic Book"/>
                <a:cs typeface="Calibri"/>
              </a:rPr>
              <a:t> - </a:t>
            </a:r>
            <a:r>
              <a:rPr lang="en-US" sz="1400">
                <a:latin typeface="Franklin Gothic Book"/>
                <a:cs typeface="Calibri"/>
                <a:hlinkClick r:id="rId8"/>
              </a:rPr>
              <a:t>https://home.treasury.gov/system/files/136/3245-0407-SBA-Form-3508-PPP-Forgiveness-Application.pdf [home.treasury.gov]</a:t>
            </a:r>
          </a:p>
        </p:txBody>
      </p:sp>
    </p:spTree>
    <p:custDataLst>
      <p:tags r:id="rId1"/>
    </p:custDataLst>
    <p:extLst>
      <p:ext uri="{BB962C8B-B14F-4D97-AF65-F5344CB8AC3E}">
        <p14:creationId xmlns:p14="http://schemas.microsoft.com/office/powerpoint/2010/main" val="3976866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21AA010-D425-41A1-9F64-EAB6B697E0CC}"/>
              </a:ext>
            </a:extLst>
          </p:cNvPr>
          <p:cNvSpPr txBox="1"/>
          <p:nvPr/>
        </p:nvSpPr>
        <p:spPr>
          <a:xfrm>
            <a:off x="-1699491" y="2807855"/>
            <a:ext cx="1911927" cy="1256145"/>
          </a:xfrm>
          <a:prstGeom prst="rect">
            <a:avLst/>
          </a:prstGeom>
          <a:noFill/>
        </p:spPr>
        <p:txBody>
          <a:bodyPr wrap="square" rtlCol="0">
            <a:spAutoFit/>
          </a:bodyPr>
          <a:lstStyle/>
          <a:p>
            <a:endParaRPr lang="en-US"/>
          </a:p>
        </p:txBody>
      </p:sp>
      <p:sp>
        <p:nvSpPr>
          <p:cNvPr id="2" name="Rectangle 1">
            <a:extLst>
              <a:ext uri="{FF2B5EF4-FFF2-40B4-BE49-F238E27FC236}">
                <a16:creationId xmlns:a16="http://schemas.microsoft.com/office/drawing/2014/main" id="{97065BAB-453E-4642-B09C-60FEFF0B16AE}"/>
              </a:ext>
            </a:extLst>
          </p:cNvPr>
          <p:cNvSpPr/>
          <p:nvPr/>
        </p:nvSpPr>
        <p:spPr>
          <a:xfrm>
            <a:off x="101600" y="67709"/>
            <a:ext cx="8672946" cy="307777"/>
          </a:xfrm>
          <a:prstGeom prst="rect">
            <a:avLst/>
          </a:prstGeom>
        </p:spPr>
        <p:txBody>
          <a:bodyPr wrap="square" anchor="t">
            <a:spAutoFit/>
          </a:bodyPr>
          <a:lstStyle/>
          <a:p>
            <a:endParaRPr lang="en-US" sz="1400" i="1">
              <a:solidFill>
                <a:schemeClr val="bg2">
                  <a:lumMod val="50000"/>
                </a:schemeClr>
              </a:solidFill>
              <a:effectLst/>
              <a:latin typeface="Calibri" panose="020F0502020204030204" pitchFamily="34" charset="0"/>
              <a:ea typeface="Calibri" panose="020F0502020204030204" pitchFamily="34" charset="0"/>
              <a:cs typeface="Calibri"/>
            </a:endParaRPr>
          </a:p>
        </p:txBody>
      </p:sp>
      <p:sp>
        <p:nvSpPr>
          <p:cNvPr id="3" name="TextBox 2">
            <a:extLst>
              <a:ext uri="{FF2B5EF4-FFF2-40B4-BE49-F238E27FC236}">
                <a16:creationId xmlns:a16="http://schemas.microsoft.com/office/drawing/2014/main" id="{6830CAD9-3E8B-4316-9053-2C63625725D3}"/>
              </a:ext>
            </a:extLst>
          </p:cNvPr>
          <p:cNvSpPr txBox="1"/>
          <p:nvPr/>
        </p:nvSpPr>
        <p:spPr>
          <a:xfrm>
            <a:off x="267037" y="216463"/>
            <a:ext cx="8498659" cy="64633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Franklin Gothic Book"/>
                <a:cs typeface="Calibri"/>
              </a:rPr>
              <a:t>For</a:t>
            </a:r>
            <a:r>
              <a:rPr lang="en-US" b="1">
                <a:latin typeface="Franklin Gothic Book"/>
                <a:cs typeface="Calibri"/>
              </a:rPr>
              <a:t> SIDES E-Response participants</a:t>
            </a:r>
            <a:r>
              <a:rPr lang="en-US">
                <a:latin typeface="Franklin Gothic Book"/>
                <a:cs typeface="Calibri"/>
              </a:rPr>
              <a:t>, to amend your response:</a:t>
            </a:r>
          </a:p>
          <a:p>
            <a:pPr marL="285750" indent="-285750">
              <a:buFont typeface="Arial"/>
              <a:buChar char="•"/>
            </a:pPr>
            <a:r>
              <a:rPr lang="en-US">
                <a:latin typeface="Franklin Gothic Book"/>
                <a:cs typeface="Calibri"/>
              </a:rPr>
              <a:t>Log into </a:t>
            </a:r>
            <a:r>
              <a:rPr lang="en-US">
                <a:latin typeface="Franklin Gothic Book"/>
                <a:cs typeface="Calibri"/>
                <a:hlinkClick r:id="rId3"/>
              </a:rPr>
              <a:t>uieservices.mt.gov</a:t>
            </a:r>
            <a:endParaRPr lang="en-US">
              <a:latin typeface="Franklin Gothic Book"/>
              <a:cs typeface="Calibri"/>
            </a:endParaRPr>
          </a:p>
          <a:p>
            <a:pPr marL="285750" indent="-285750">
              <a:buFont typeface="Arial"/>
              <a:buChar char="•"/>
            </a:pPr>
            <a:r>
              <a:rPr lang="en-US">
                <a:latin typeface="Franklin Gothic Book"/>
                <a:cs typeface="Calibri"/>
              </a:rPr>
              <a:t>Navigate to the </a:t>
            </a:r>
            <a:r>
              <a:rPr lang="en-US" b="1">
                <a:latin typeface="Franklin Gothic Book"/>
                <a:cs typeface="Calibri"/>
              </a:rPr>
              <a:t>SIDES Request tab</a:t>
            </a:r>
          </a:p>
          <a:p>
            <a:pPr marL="285750" indent="-285750">
              <a:buFont typeface="Arial"/>
              <a:buChar char="•"/>
            </a:pPr>
            <a:r>
              <a:rPr lang="en-US" b="1">
                <a:latin typeface="Franklin Gothic Book"/>
                <a:cs typeface="Calibri"/>
              </a:rPr>
              <a:t>Select View/Amend </a:t>
            </a:r>
            <a:r>
              <a:rPr lang="en-US">
                <a:latin typeface="Franklin Gothic Book"/>
                <a:cs typeface="Calibri"/>
              </a:rPr>
              <a:t>to launch the SIDES E-Response portal</a:t>
            </a:r>
          </a:p>
          <a:p>
            <a:pPr marL="285750" indent="-285750">
              <a:buFont typeface="Arial"/>
              <a:buChar char="•"/>
            </a:pPr>
            <a:r>
              <a:rPr lang="en-US">
                <a:latin typeface="Franklin Gothic Book"/>
                <a:cs typeface="Calibri"/>
              </a:rPr>
              <a:t>On the UI SIDES E-Response Switchboard,</a:t>
            </a:r>
            <a:r>
              <a:rPr lang="en-US" b="1">
                <a:latin typeface="Franklin Gothic Book"/>
                <a:cs typeface="Calibri"/>
              </a:rPr>
              <a:t> select Separation Information</a:t>
            </a:r>
          </a:p>
          <a:p>
            <a:pPr marL="285750" indent="-285750">
              <a:buFont typeface="Arial"/>
              <a:buChar char="•"/>
            </a:pPr>
            <a:r>
              <a:rPr lang="en-US">
                <a:latin typeface="Franklin Gothic Book"/>
                <a:cs typeface="Calibri"/>
              </a:rPr>
              <a:t>For the claimant you wish to amend, </a:t>
            </a:r>
            <a:r>
              <a:rPr lang="en-US" b="1">
                <a:latin typeface="Franklin Gothic Book"/>
                <a:cs typeface="Calibri"/>
              </a:rPr>
              <a:t>select Create Amendment</a:t>
            </a:r>
          </a:p>
          <a:p>
            <a:pPr marL="742950" lvl="1" indent="-285750">
              <a:buFont typeface="Wingdings"/>
              <a:buChar char="v"/>
            </a:pPr>
            <a:r>
              <a:rPr lang="en-US">
                <a:latin typeface="Franklin Gothic Book"/>
                <a:cs typeface="Calibri"/>
              </a:rPr>
              <a:t>On the</a:t>
            </a:r>
            <a:r>
              <a:rPr lang="en-US" b="1">
                <a:latin typeface="Franklin Gothic Book"/>
                <a:cs typeface="Calibri"/>
              </a:rPr>
              <a:t> Amended Response page</a:t>
            </a:r>
            <a:r>
              <a:rPr lang="en-US">
                <a:latin typeface="Franklin Gothic Book"/>
                <a:cs typeface="Calibri"/>
              </a:rPr>
              <a:t> please provide as much detail as possible: </a:t>
            </a:r>
            <a:r>
              <a:rPr lang="en-US" b="1" i="1">
                <a:latin typeface="Franklin Gothic Book"/>
                <a:cs typeface="Calibri"/>
              </a:rPr>
              <a:t>employee’s refusal of work, including: the claimant’s name, the date(s) they refused work, what type of work was offered, how was the work offered and by whom, and what was the reason given for not accepting the work. </a:t>
            </a:r>
          </a:p>
          <a:p>
            <a:r>
              <a:rPr lang="en-US" b="1">
                <a:latin typeface="Franklin Gothic Book"/>
                <a:cs typeface="Calibri"/>
              </a:rPr>
              <a:t>Or</a:t>
            </a:r>
            <a:br>
              <a:rPr lang="en-US" b="1">
                <a:latin typeface="Franklin Gothic Book"/>
              </a:rPr>
            </a:br>
            <a:r>
              <a:rPr lang="en-US" b="1">
                <a:latin typeface="Franklin Gothic Book"/>
                <a:cs typeface="Calibri"/>
              </a:rPr>
              <a:t>Submit</a:t>
            </a:r>
            <a:r>
              <a:rPr lang="en-US">
                <a:latin typeface="Franklin Gothic Book"/>
                <a:cs typeface="Calibri"/>
              </a:rPr>
              <a:t> by a secure web message via </a:t>
            </a:r>
            <a:r>
              <a:rPr lang="en-US">
                <a:latin typeface="Franklin Gothic Book"/>
                <a:cs typeface="Calibri"/>
                <a:hlinkClick r:id="rId4"/>
              </a:rPr>
              <a:t>uieservices.mt.gov</a:t>
            </a:r>
            <a:r>
              <a:rPr lang="en-US">
                <a:latin typeface="Franklin Gothic Book"/>
                <a:cs typeface="Calibri"/>
              </a:rPr>
              <a:t> or by email to </a:t>
            </a:r>
            <a:r>
              <a:rPr lang="en-US">
                <a:latin typeface="Franklin Gothic Book"/>
                <a:cs typeface="Calibri"/>
                <a:hlinkClick r:id="rId5"/>
              </a:rPr>
              <a:t>uieservices@mt.gov</a:t>
            </a:r>
            <a:r>
              <a:rPr lang="en-US">
                <a:latin typeface="Franklin Gothic Book"/>
                <a:cs typeface="Calibri"/>
              </a:rPr>
              <a:t>. </a:t>
            </a:r>
          </a:p>
          <a:p>
            <a:endParaRPr lang="en-US">
              <a:latin typeface="Franklin Gothic Book"/>
              <a:cs typeface="Calibri"/>
            </a:endParaRPr>
          </a:p>
          <a:p>
            <a:pPr marL="742950" lvl="1" indent="-285750">
              <a:buFont typeface="Wingdings"/>
              <a:buChar char="v"/>
            </a:pPr>
            <a:r>
              <a:rPr lang="en-US">
                <a:latin typeface="Franklin Gothic Book"/>
                <a:cs typeface="Calibri"/>
              </a:rPr>
              <a:t>Include a much detail as possible about the claimant’s refusal and include the </a:t>
            </a:r>
            <a:r>
              <a:rPr lang="en-US" b="1">
                <a:latin typeface="Franklin Gothic Book"/>
                <a:cs typeface="Calibri"/>
              </a:rPr>
              <a:t>Claimant ID of the refusing employee, as well as the employer’s name and contact person.  </a:t>
            </a:r>
            <a:r>
              <a:rPr lang="en-US">
                <a:latin typeface="Franklin Gothic Book"/>
                <a:cs typeface="Calibri"/>
              </a:rPr>
              <a:t>Do </a:t>
            </a:r>
            <a:r>
              <a:rPr lang="en-US" b="1" i="1">
                <a:latin typeface="Franklin Gothic Book"/>
                <a:cs typeface="Calibri"/>
              </a:rPr>
              <a:t>not </a:t>
            </a:r>
            <a:r>
              <a:rPr lang="en-US">
                <a:latin typeface="Franklin Gothic Book"/>
                <a:cs typeface="Calibri"/>
              </a:rPr>
              <a:t>include personal information such as the employee’s social security number. </a:t>
            </a:r>
          </a:p>
          <a:p>
            <a:endParaRPr lang="en-US">
              <a:latin typeface="Franklin Gothic Book"/>
              <a:cs typeface="Calibri"/>
            </a:endParaRPr>
          </a:p>
          <a:p>
            <a:r>
              <a:rPr lang="en-US">
                <a:latin typeface="Franklin Gothic Book"/>
                <a:cs typeface="Calibri"/>
              </a:rPr>
              <a:t>If you have questions about the notification </a:t>
            </a:r>
          </a:p>
          <a:p>
            <a:r>
              <a:rPr lang="en-US">
                <a:latin typeface="Franklin Gothic Book"/>
                <a:cs typeface="Calibri"/>
              </a:rPr>
              <a:t>of refusal process, contact  our </a:t>
            </a:r>
            <a:r>
              <a:rPr lang="en-US" err="1">
                <a:latin typeface="Franklin Gothic Book"/>
                <a:cs typeface="Calibri"/>
              </a:rPr>
              <a:t>eServices</a:t>
            </a:r>
            <a:endParaRPr lang="en-US">
              <a:latin typeface="Franklin Gothic Book"/>
              <a:cs typeface="Calibri"/>
            </a:endParaRPr>
          </a:p>
          <a:p>
            <a:r>
              <a:rPr lang="en-US">
                <a:latin typeface="Franklin Gothic Book"/>
                <a:cs typeface="Calibri"/>
              </a:rPr>
              <a:t>  at </a:t>
            </a:r>
            <a:r>
              <a:rPr lang="en-US" b="1">
                <a:latin typeface="Franklin Gothic Book"/>
                <a:cs typeface="Calibri"/>
              </a:rPr>
              <a:t>(406) 444-3834, select option 2.</a:t>
            </a:r>
          </a:p>
        </p:txBody>
      </p:sp>
    </p:spTree>
    <p:custDataLst>
      <p:tags r:id="rId1"/>
    </p:custDataLst>
    <p:extLst>
      <p:ext uri="{BB962C8B-B14F-4D97-AF65-F5344CB8AC3E}">
        <p14:creationId xmlns:p14="http://schemas.microsoft.com/office/powerpoint/2010/main" val="2029646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33A8C6C-12B8-4695-9614-4138AD6D454C}"/>
              </a:ext>
            </a:extLst>
          </p:cNvPr>
          <p:cNvSpPr txBox="1"/>
          <p:nvPr/>
        </p:nvSpPr>
        <p:spPr>
          <a:xfrm>
            <a:off x="165887" y="115312"/>
            <a:ext cx="5140463" cy="27392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u="sng">
                <a:latin typeface="Franklin Gothic Book"/>
              </a:rPr>
              <a:t>Occupational Safety and Health Administration (OSHA)</a:t>
            </a:r>
            <a:br>
              <a:rPr lang="en-US" sz="1600" b="1" u="sng">
                <a:latin typeface="Franklin Gothic Book"/>
              </a:rPr>
            </a:br>
            <a:endParaRPr lang="en-US" sz="1600" b="1" u="sng">
              <a:latin typeface="Franklin Gothic Book"/>
            </a:endParaRPr>
          </a:p>
          <a:p>
            <a:r>
              <a:rPr lang="en-US" sz="1600" i="1">
                <a:latin typeface="Franklin Gothic Book"/>
                <a:ea typeface="+mn-lt"/>
                <a:cs typeface="+mn-lt"/>
              </a:rPr>
              <a:t>1. Safety and Health Topics – COVID-19 </a:t>
            </a:r>
            <a:r>
              <a:rPr lang="en-US" sz="1600">
                <a:latin typeface="Franklin Gothic Book"/>
                <a:ea typeface="+mn-lt"/>
                <a:cs typeface="+mn-lt"/>
              </a:rPr>
              <a:t>(includes information on relevant OSHA standards) </a:t>
            </a:r>
            <a:r>
              <a:rPr lang="en-US" sz="1600">
                <a:latin typeface="Franklin Gothic Book"/>
                <a:ea typeface="+mn-lt"/>
                <a:cs typeface="+mn-lt"/>
                <a:hlinkClick r:id="rId3"/>
              </a:rPr>
              <a:t>https://www.osha.gov/SLTC/covid-19/standards.html</a:t>
            </a:r>
            <a:r>
              <a:rPr lang="en-US" sz="1600">
                <a:latin typeface="Franklin Gothic Book"/>
                <a:ea typeface="+mn-lt"/>
                <a:cs typeface="+mn-lt"/>
              </a:rPr>
              <a:t> </a:t>
            </a:r>
            <a:br>
              <a:rPr lang="en-US" sz="1600">
                <a:latin typeface="Franklin Gothic Book"/>
                <a:ea typeface="+mn-lt"/>
                <a:cs typeface="+mn-lt"/>
              </a:rPr>
            </a:br>
            <a:endParaRPr lang="en-US" sz="1600">
              <a:latin typeface="Franklin Gothic Book"/>
              <a:cs typeface="Calibri" panose="020F0502020204030204"/>
            </a:endParaRPr>
          </a:p>
          <a:p>
            <a:r>
              <a:rPr lang="en-US" sz="1600" i="1">
                <a:latin typeface="Franklin Gothic Book"/>
              </a:rPr>
              <a:t>2. Guidance on Preparing Workplaces for COVID-19.</a:t>
            </a:r>
            <a:r>
              <a:rPr lang="en-US" sz="1600">
                <a:latin typeface="Franklin Gothic Book"/>
              </a:rPr>
              <a:t> </a:t>
            </a:r>
            <a:r>
              <a:rPr lang="en-US" sz="1600">
                <a:latin typeface="Franklin Gothic Book"/>
                <a:hlinkClick r:id="rId4"/>
              </a:rPr>
              <a:t>https://www.osha.gov/Publications/OSHA3990.pdf</a:t>
            </a:r>
            <a:br>
              <a:rPr lang="en-US" sz="1600">
                <a:latin typeface="Franklin Gothic Book"/>
              </a:rPr>
            </a:br>
            <a:endParaRPr lang="en-US" sz="1600">
              <a:latin typeface="Franklin Gothic Book"/>
            </a:endParaRPr>
          </a:p>
          <a:p>
            <a:endParaRPr lang="en-US" sz="1400">
              <a:latin typeface="Franklin Gothic Book"/>
            </a:endParaRPr>
          </a:p>
          <a:p>
            <a:endParaRPr lang="en-US" sz="1400">
              <a:latin typeface="Franklin Gothic Book"/>
            </a:endParaRPr>
          </a:p>
        </p:txBody>
      </p:sp>
      <p:sp>
        <p:nvSpPr>
          <p:cNvPr id="5" name="TextBox 4">
            <a:extLst>
              <a:ext uri="{FF2B5EF4-FFF2-40B4-BE49-F238E27FC236}">
                <a16:creationId xmlns:a16="http://schemas.microsoft.com/office/drawing/2014/main" id="{C1D71FDB-7D16-4F48-A143-CAEAA7319FAE}"/>
              </a:ext>
            </a:extLst>
          </p:cNvPr>
          <p:cNvSpPr txBox="1"/>
          <p:nvPr/>
        </p:nvSpPr>
        <p:spPr>
          <a:xfrm>
            <a:off x="164578" y="2327715"/>
            <a:ext cx="4631523"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u="sng">
                <a:latin typeface="Franklin Gothic Book"/>
              </a:rPr>
              <a:t>American College of Occupational &amp; </a:t>
            </a:r>
            <a:r>
              <a:rPr lang="en-US" sz="1400" b="1" u="sng" err="1">
                <a:latin typeface="Franklin Gothic Book"/>
              </a:rPr>
              <a:t>Envir</a:t>
            </a:r>
            <a:r>
              <a:rPr lang="en-US" sz="1400" b="1" u="sng">
                <a:latin typeface="Franklin Gothic Book"/>
              </a:rPr>
              <a:t> Medicine</a:t>
            </a:r>
          </a:p>
          <a:p>
            <a:r>
              <a:rPr lang="en-US" sz="1600">
                <a:latin typeface="Franklin Gothic Book"/>
              </a:rPr>
              <a:t>3.  COVID-19 Resource Center (includes links to webinars, Q&amp;A, and other resources) </a:t>
            </a:r>
            <a:r>
              <a:rPr lang="en-US" sz="1600">
                <a:latin typeface="Franklin Gothic Book"/>
                <a:hlinkClick r:id="rId5"/>
              </a:rPr>
              <a:t>https://acoem.org/COVID-19-Resource-Center</a:t>
            </a:r>
            <a:endParaRPr lang="en-US" sz="1600">
              <a:latin typeface="Franklin Gothic Book"/>
            </a:endParaRPr>
          </a:p>
        </p:txBody>
      </p:sp>
      <p:sp>
        <p:nvSpPr>
          <p:cNvPr id="3" name="TextBox 2">
            <a:extLst>
              <a:ext uri="{FF2B5EF4-FFF2-40B4-BE49-F238E27FC236}">
                <a16:creationId xmlns:a16="http://schemas.microsoft.com/office/drawing/2014/main" id="{CDD407F3-2239-4803-8DFE-370DDFA9F777}"/>
              </a:ext>
            </a:extLst>
          </p:cNvPr>
          <p:cNvSpPr txBox="1"/>
          <p:nvPr/>
        </p:nvSpPr>
        <p:spPr>
          <a:xfrm>
            <a:off x="115311" y="3506904"/>
            <a:ext cx="4687387" cy="20621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u="sng">
                <a:latin typeface="Franklin Gothic Book"/>
                <a:cs typeface="Arial"/>
              </a:rPr>
              <a:t>Centers for Disease Control and Prevention (CDC)</a:t>
            </a:r>
            <a:br>
              <a:rPr lang="en-US" sz="1600" b="1" u="sng">
                <a:latin typeface="Franklin Gothic Book"/>
                <a:cs typeface="Arial"/>
              </a:rPr>
            </a:br>
            <a:r>
              <a:rPr lang="en-US" sz="1600" i="1">
                <a:latin typeface="Franklin Gothic Book"/>
                <a:cs typeface="Arial"/>
              </a:rPr>
              <a:t>4.. Interim Guidance for Businesses and Employers to Plan and Respond to Coronavirus Disease 2019 (COVID-19).</a:t>
            </a:r>
            <a:r>
              <a:rPr lang="en-US" sz="1600">
                <a:latin typeface="Franklin Gothic Book"/>
                <a:cs typeface="Arial"/>
              </a:rPr>
              <a:t> (includes guidance on maintaining a healthy work environment, reducing transmission among employees, etc.) </a:t>
            </a:r>
            <a:r>
              <a:rPr lang="en-US" sz="1600">
                <a:solidFill>
                  <a:srgbClr val="0563C1"/>
                </a:solidFill>
                <a:latin typeface="Franklin Gothic Book"/>
                <a:cs typeface="Arial"/>
                <a:hlinkClick r:id="rId6"/>
              </a:rPr>
              <a:t>https://www.cdc.gov/coronavirus/2019-ncov/community/guidance-business-response.html</a:t>
            </a:r>
            <a:r>
              <a:rPr lang="en-US" sz="1600">
                <a:latin typeface="Franklin Gothic Book"/>
                <a:cs typeface="Arial"/>
              </a:rPr>
              <a:t>​</a:t>
            </a:r>
          </a:p>
        </p:txBody>
      </p:sp>
      <p:sp>
        <p:nvSpPr>
          <p:cNvPr id="6" name="TextBox 5">
            <a:extLst>
              <a:ext uri="{FF2B5EF4-FFF2-40B4-BE49-F238E27FC236}">
                <a16:creationId xmlns:a16="http://schemas.microsoft.com/office/drawing/2014/main" id="{0F979F10-2C07-49FF-83CC-D105D6789715}"/>
              </a:ext>
            </a:extLst>
          </p:cNvPr>
          <p:cNvSpPr txBox="1"/>
          <p:nvPr/>
        </p:nvSpPr>
        <p:spPr>
          <a:xfrm>
            <a:off x="5121625" y="167"/>
            <a:ext cx="3882060"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600">
              <a:latin typeface="Franklin Gothic Book"/>
              <a:cs typeface="Calibri"/>
            </a:endParaRPr>
          </a:p>
          <a:p>
            <a:r>
              <a:rPr lang="en-US" sz="1600">
                <a:latin typeface="Franklin Gothic Book"/>
                <a:cs typeface="Calibri"/>
              </a:rPr>
              <a:t>6. </a:t>
            </a:r>
            <a:r>
              <a:rPr lang="en-US" sz="1600" i="1">
                <a:latin typeface="Franklin Gothic Book"/>
                <a:cs typeface="Calibri"/>
              </a:rPr>
              <a:t>OSHA Act  - </a:t>
            </a:r>
            <a:br>
              <a:rPr lang="en-US" sz="1600" i="1">
                <a:latin typeface="Franklin Gothic Book"/>
                <a:cs typeface="Calibri"/>
              </a:rPr>
            </a:br>
            <a:r>
              <a:rPr lang="en-US" sz="1600" i="1">
                <a:latin typeface="Franklin Gothic Book"/>
                <a:cs typeface="Calibri"/>
              </a:rPr>
              <a:t>Right to Refuse Dangerous Work </a:t>
            </a:r>
            <a:br>
              <a:rPr lang="en-US" sz="1600" i="1">
                <a:latin typeface="Franklin Gothic Book"/>
                <a:ea typeface="+mn-lt"/>
                <a:cs typeface="+mn-lt"/>
              </a:rPr>
            </a:br>
            <a:r>
              <a:rPr lang="en-US" sz="1600">
                <a:latin typeface="Franklin Gothic Book"/>
                <a:ea typeface="+mn-lt"/>
                <a:cs typeface="+mn-lt"/>
                <a:hlinkClick r:id="rId7"/>
              </a:rPr>
              <a:t>https://www.osha.gov/right-to-refuse.html</a:t>
            </a:r>
            <a:endParaRPr lang="en-US" sz="1600">
              <a:latin typeface="Franklin Gothic Book"/>
              <a:ea typeface="+mn-lt"/>
              <a:cs typeface="+mn-lt"/>
            </a:endParaRPr>
          </a:p>
          <a:p>
            <a:endParaRPr lang="en-US" sz="1600">
              <a:latin typeface="Calibri"/>
              <a:cs typeface="Calibri"/>
            </a:endParaRPr>
          </a:p>
          <a:p>
            <a:r>
              <a:rPr lang="en-US" sz="1600">
                <a:latin typeface="Calibri"/>
                <a:cs typeface="Calibri"/>
              </a:rPr>
              <a:t>7.</a:t>
            </a:r>
            <a:r>
              <a:rPr lang="en-US" sz="1600" b="1">
                <a:latin typeface="Calibri"/>
                <a:cs typeface="Calibri"/>
              </a:rPr>
              <a:t> </a:t>
            </a:r>
            <a:r>
              <a:rPr lang="en-US" sz="1600" i="1">
                <a:latin typeface="Calibri"/>
                <a:cs typeface="Calibri"/>
              </a:rPr>
              <a:t>OSHA Industry Specific guidance on COVID control and prevention </a:t>
            </a:r>
            <a:br>
              <a:rPr lang="en-US" sz="1600" i="1">
                <a:latin typeface="Calibri"/>
                <a:cs typeface="Calibri"/>
              </a:rPr>
            </a:br>
            <a:r>
              <a:rPr lang="en-US" sz="1600">
                <a:ea typeface="+mn-lt"/>
                <a:cs typeface="+mn-lt"/>
                <a:hlinkClick r:id="rId8"/>
              </a:rPr>
              <a:t>https://www.osha.gov/SLTC/covid-19/controlprevention.html</a:t>
            </a:r>
            <a:endParaRPr lang="en-US" sz="1600">
              <a:ea typeface="+mn-lt"/>
              <a:cs typeface="+mn-lt"/>
            </a:endParaRPr>
          </a:p>
          <a:p>
            <a:endParaRPr lang="en-US" sz="1600">
              <a:latin typeface="Calibri"/>
              <a:cs typeface="Calibri"/>
            </a:endParaRPr>
          </a:p>
        </p:txBody>
      </p:sp>
      <p:sp>
        <p:nvSpPr>
          <p:cNvPr id="8" name="TextBox 7">
            <a:extLst>
              <a:ext uri="{FF2B5EF4-FFF2-40B4-BE49-F238E27FC236}">
                <a16:creationId xmlns:a16="http://schemas.microsoft.com/office/drawing/2014/main" id="{8BDF0971-7768-41B9-8D86-DFBADBEBB57E}"/>
              </a:ext>
            </a:extLst>
          </p:cNvPr>
          <p:cNvSpPr txBox="1"/>
          <p:nvPr/>
        </p:nvSpPr>
        <p:spPr>
          <a:xfrm>
            <a:off x="166778" y="5658929"/>
            <a:ext cx="4281574" cy="11387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Franklin Gothic Book"/>
                <a:cs typeface="Segoe UI"/>
              </a:rPr>
              <a:t>5. </a:t>
            </a:r>
            <a:r>
              <a:rPr lang="en-US" sz="1600">
                <a:latin typeface="Franklin Gothic Book"/>
                <a:cs typeface="Segoe UI"/>
              </a:rPr>
              <a:t>Request a ​ </a:t>
            </a:r>
            <a:r>
              <a:rPr lang="en-US" sz="1600" b="1">
                <a:latin typeface="Franklin Gothic Book"/>
                <a:cs typeface="Segoe UI"/>
              </a:rPr>
              <a:t>Free Safety Consultation</a:t>
            </a:r>
            <a:r>
              <a:rPr lang="en-US" sz="1600">
                <a:latin typeface="Franklin Gothic Book"/>
                <a:cs typeface="Segoe UI"/>
              </a:rPr>
              <a:t> ​</a:t>
            </a:r>
            <a:br>
              <a:rPr lang="en-US" sz="1600">
                <a:latin typeface="Franklin Gothic Book"/>
                <a:cs typeface="Segoe UI"/>
              </a:rPr>
            </a:br>
            <a:r>
              <a:rPr lang="en-US" sz="1600">
                <a:latin typeface="Franklin Gothic Book"/>
                <a:cs typeface="Segoe UI"/>
              </a:rPr>
              <a:t>MTDLI Employment Relations Division</a:t>
            </a:r>
            <a:r>
              <a:rPr lang="en-US">
                <a:latin typeface="Franklin Gothic Book"/>
                <a:cs typeface="Segoe UI"/>
              </a:rPr>
              <a:t> ​</a:t>
            </a:r>
          </a:p>
          <a:p>
            <a:r>
              <a:rPr lang="en-US" sz="1600">
                <a:solidFill>
                  <a:srgbClr val="0563C1"/>
                </a:solidFill>
                <a:latin typeface="Franklin Gothic Book"/>
                <a:cs typeface="Segoe UI"/>
                <a:hlinkClick r:id="rId9"/>
              </a:rPr>
              <a:t>http://erd.dli.mt.gov/safety-health/onsite-consultation</a:t>
            </a:r>
            <a:r>
              <a:rPr lang="en-US" sz="1600">
                <a:latin typeface="Franklin Gothic Book"/>
                <a:cs typeface="Segoe UI"/>
              </a:rPr>
              <a:t> ​</a:t>
            </a:r>
          </a:p>
        </p:txBody>
      </p:sp>
      <p:sp>
        <p:nvSpPr>
          <p:cNvPr id="9" name="TextBox 8">
            <a:extLst>
              <a:ext uri="{FF2B5EF4-FFF2-40B4-BE49-F238E27FC236}">
                <a16:creationId xmlns:a16="http://schemas.microsoft.com/office/drawing/2014/main" id="{7929CE50-3D9A-4923-912C-466C475AB73B}"/>
              </a:ext>
            </a:extLst>
          </p:cNvPr>
          <p:cNvSpPr txBox="1"/>
          <p:nvPr/>
        </p:nvSpPr>
        <p:spPr>
          <a:xfrm>
            <a:off x="5126967" y="2323381"/>
            <a:ext cx="4008407"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i="1">
                <a:cs typeface="Calibri"/>
              </a:rPr>
              <a:t>8. </a:t>
            </a:r>
            <a:r>
              <a:rPr lang="en-US" sz="1600" b="1" i="1">
                <a:cs typeface="Calibri"/>
              </a:rPr>
              <a:t>How to Help Your Company Develop a Complete COVID-19 Return-to-Work Plan</a:t>
            </a:r>
          </a:p>
          <a:p>
            <a:r>
              <a:rPr lang="en-US" sz="1600">
                <a:cs typeface="Calibri"/>
                <a:hlinkClick r:id="rId10"/>
              </a:rPr>
              <a:t>http://www.allthingsadmin.com/covid-19-return-to-work-plan/</a:t>
            </a:r>
            <a:br>
              <a:rPr lang="en-US" sz="1600">
                <a:cs typeface="Calibri"/>
              </a:rPr>
            </a:br>
            <a:endParaRPr lang="en-US" sz="1600">
              <a:cs typeface="Calibri"/>
            </a:endParaRPr>
          </a:p>
          <a:p>
            <a:r>
              <a:rPr lang="en-US" sz="1600" i="1">
                <a:cs typeface="Calibri"/>
              </a:rPr>
              <a:t>9. </a:t>
            </a:r>
            <a:r>
              <a:rPr lang="en-US" sz="1600" b="1" i="1">
                <a:cs typeface="Calibri"/>
              </a:rPr>
              <a:t>Risk-informed decision-making guidelines for workplaces and businesses during the COVID-19 pandemic</a:t>
            </a:r>
          </a:p>
          <a:p>
            <a:r>
              <a:rPr lang="en-US" sz="1600">
                <a:cs typeface="Calibri"/>
                <a:hlinkClick r:id="rId11"/>
              </a:rPr>
              <a:t>https://www.canada.ca/en/public-health/services/diseases/2019-novel-coronavirus-infection/guidance-documents/risk-informed-decision-making-workplaces-businesses-covid-19-pandemic.html</a:t>
            </a:r>
            <a:endParaRPr lang="en-US" sz="1600">
              <a:cs typeface="Calibri"/>
            </a:endParaRPr>
          </a:p>
        </p:txBody>
      </p:sp>
    </p:spTree>
    <p:custDataLst>
      <p:tags r:id="rId1"/>
    </p:custDataLst>
    <p:extLst>
      <p:ext uri="{BB962C8B-B14F-4D97-AF65-F5344CB8AC3E}">
        <p14:creationId xmlns:p14="http://schemas.microsoft.com/office/powerpoint/2010/main" val="2735786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4FE938-49F2-4A72-8146-DBEE02272BF0}"/>
              </a:ext>
            </a:extLst>
          </p:cNvPr>
          <p:cNvSpPr txBox="1"/>
          <p:nvPr/>
        </p:nvSpPr>
        <p:spPr>
          <a:xfrm>
            <a:off x="159819" y="189388"/>
            <a:ext cx="7507384"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solidFill>
                  <a:schemeClr val="bg2">
                    <a:lumMod val="50000"/>
                  </a:schemeClr>
                </a:solidFill>
                <a:latin typeface="Franklin Gothic Book"/>
              </a:rPr>
              <a:t>Pandemic</a:t>
            </a:r>
            <a:r>
              <a:rPr lang="en-US" b="1">
                <a:solidFill>
                  <a:schemeClr val="bg2">
                    <a:lumMod val="50000"/>
                  </a:schemeClr>
                </a:solidFill>
                <a:latin typeface="Franklin Gothic Book"/>
                <a:ea typeface="+mn-lt"/>
                <a:cs typeface="+mn-lt"/>
              </a:rPr>
              <a:t> Unemployment Assistance (PUA)</a:t>
            </a:r>
            <a:r>
              <a:rPr lang="en-US">
                <a:solidFill>
                  <a:schemeClr val="bg2">
                    <a:lumMod val="50000"/>
                  </a:schemeClr>
                </a:solidFill>
                <a:latin typeface="Franklin Gothic Book"/>
                <a:ea typeface="+mn-lt"/>
                <a:cs typeface="+mn-lt"/>
              </a:rPr>
              <a:t> Expanded UI benefits for individuals who are not traditionally covered, including the self-employed, gig-workers, independent contractors, and workers with irregular work history, etc. </a:t>
            </a:r>
            <a:br>
              <a:rPr lang="en-US">
                <a:latin typeface="Franklin Gothic Book"/>
                <a:ea typeface="+mn-lt"/>
                <a:cs typeface="+mn-lt"/>
              </a:rPr>
            </a:br>
            <a:endParaRPr lang="en-US">
              <a:solidFill>
                <a:schemeClr val="bg2">
                  <a:lumMod val="50000"/>
                </a:schemeClr>
              </a:solidFill>
              <a:latin typeface="Franklin Gothic Book"/>
              <a:cs typeface="Calibri"/>
            </a:endParaRPr>
          </a:p>
          <a:p>
            <a:r>
              <a:rPr lang="en-US" b="1">
                <a:solidFill>
                  <a:schemeClr val="bg2">
                    <a:lumMod val="50000"/>
                  </a:schemeClr>
                </a:solidFill>
                <a:latin typeface="Franklin Gothic Book"/>
                <a:ea typeface="+mn-lt"/>
                <a:cs typeface="+mn-lt"/>
              </a:rPr>
              <a:t>Federal Pandemic Unemployment Compensation (FPUC)</a:t>
            </a:r>
            <a:r>
              <a:rPr lang="en-US">
                <a:solidFill>
                  <a:schemeClr val="bg2">
                    <a:lumMod val="50000"/>
                  </a:schemeClr>
                </a:solidFill>
                <a:latin typeface="Franklin Gothic Book"/>
                <a:ea typeface="+mn-lt"/>
                <a:cs typeface="+mn-lt"/>
              </a:rPr>
              <a:t> </a:t>
            </a:r>
            <a:br>
              <a:rPr lang="en-US">
                <a:latin typeface="Franklin Gothic Book"/>
                <a:ea typeface="+mn-lt"/>
                <a:cs typeface="+mn-lt"/>
              </a:rPr>
            </a:br>
            <a:r>
              <a:rPr lang="en-US">
                <a:solidFill>
                  <a:schemeClr val="bg2">
                    <a:lumMod val="50000"/>
                  </a:schemeClr>
                </a:solidFill>
                <a:latin typeface="Franklin Gothic Book"/>
                <a:ea typeface="+mn-lt"/>
                <a:cs typeface="+mn-lt"/>
              </a:rPr>
              <a:t>The additional $600 weekly unemployment compensation benefit.</a:t>
            </a:r>
            <a:br>
              <a:rPr lang="en-US">
                <a:latin typeface="Franklin Gothic Book"/>
                <a:ea typeface="+mn-lt"/>
                <a:cs typeface="+mn-lt"/>
              </a:rPr>
            </a:br>
            <a:endParaRPr lang="en-US">
              <a:solidFill>
                <a:schemeClr val="bg2">
                  <a:lumMod val="50000"/>
                </a:schemeClr>
              </a:solidFill>
              <a:latin typeface="Franklin Gothic Book"/>
              <a:ea typeface="+mn-lt"/>
              <a:cs typeface="+mn-lt"/>
            </a:endParaRPr>
          </a:p>
          <a:p>
            <a:r>
              <a:rPr lang="en-US" b="1">
                <a:solidFill>
                  <a:schemeClr val="bg2">
                    <a:lumMod val="50000"/>
                  </a:schemeClr>
                </a:solidFill>
                <a:latin typeface="Franklin Gothic Book"/>
                <a:ea typeface="+mn-lt"/>
                <a:cs typeface="+mn-lt"/>
              </a:rPr>
              <a:t>Pandemic Emergency Unemployment Compensation (PEUC)</a:t>
            </a:r>
            <a:br>
              <a:rPr lang="en-US" b="1">
                <a:latin typeface="Franklin Gothic Book"/>
                <a:ea typeface="+mn-lt"/>
                <a:cs typeface="+mn-lt"/>
              </a:rPr>
            </a:br>
            <a:r>
              <a:rPr lang="en-US" b="1">
                <a:solidFill>
                  <a:schemeClr val="bg2">
                    <a:lumMod val="50000"/>
                  </a:schemeClr>
                </a:solidFill>
                <a:latin typeface="Franklin Gothic Book"/>
                <a:ea typeface="+mn-lt"/>
                <a:cs typeface="+mn-lt"/>
              </a:rPr>
              <a:t> </a:t>
            </a:r>
            <a:r>
              <a:rPr lang="en-US">
                <a:solidFill>
                  <a:schemeClr val="bg2">
                    <a:lumMod val="50000"/>
                  </a:schemeClr>
                </a:solidFill>
                <a:latin typeface="Franklin Gothic Book"/>
                <a:ea typeface="+mn-lt"/>
                <a:cs typeface="+mn-lt"/>
              </a:rPr>
              <a:t>Additional 13 weeks of benefits for workers who exhaust the typical duration of UI compensation available</a:t>
            </a:r>
            <a:endParaRPr lang="en-US">
              <a:solidFill>
                <a:schemeClr val="bg2">
                  <a:lumMod val="50000"/>
                </a:schemeClr>
              </a:solidFill>
              <a:latin typeface="Franklin Gothic Book"/>
              <a:cs typeface="Calibri"/>
            </a:endParaRPr>
          </a:p>
        </p:txBody>
      </p:sp>
      <p:sp>
        <p:nvSpPr>
          <p:cNvPr id="238" name="Rectangle 237">
            <a:extLst>
              <a:ext uri="{FF2B5EF4-FFF2-40B4-BE49-F238E27FC236}">
                <a16:creationId xmlns:a16="http://schemas.microsoft.com/office/drawing/2014/main" id="{BB317922-3EB3-4AEC-B40F-072C65079200}"/>
              </a:ext>
            </a:extLst>
          </p:cNvPr>
          <p:cNvSpPr/>
          <p:nvPr/>
        </p:nvSpPr>
        <p:spPr>
          <a:xfrm>
            <a:off x="202812" y="3905447"/>
            <a:ext cx="3491346" cy="868764"/>
          </a:xfrm>
          <a:prstGeom prst="rect">
            <a:avLst/>
          </a:prstGeom>
        </p:spPr>
        <p:txBody>
          <a:bodyPr wrap="square" lIns="45720" rIns="45720">
            <a:spAutoFit/>
          </a:bodyPr>
          <a:lstStyle/>
          <a:p>
            <a:pPr marL="457200" marR="0">
              <a:lnSpc>
                <a:spcPct val="107000"/>
              </a:lnSpc>
              <a:spcBef>
                <a:spcPts val="0"/>
              </a:spcBef>
              <a:spcAft>
                <a:spcPts val="800"/>
              </a:spcAft>
            </a:pPr>
            <a:r>
              <a:rPr lang="en-US" sz="1200" b="1">
                <a:latin typeface="Franklin Gothic Book" panose="020B0503020102020204" pitchFamily="34" charset="0"/>
                <a:ea typeface="Calibri" panose="020F0502020204030204" pitchFamily="34" charset="0"/>
                <a:cs typeface="Times New Roman" panose="02020603050405020304" pitchFamily="18" charset="0"/>
              </a:rPr>
              <a:t>14.  PUA Benefits Link</a:t>
            </a:r>
            <a:r>
              <a:rPr lang="en-US" sz="1200">
                <a:latin typeface="Franklin Gothic Book" panose="020B0503020102020204" pitchFamily="34" charset="0"/>
                <a:ea typeface="Calibri" panose="020F0502020204030204" pitchFamily="34" charset="0"/>
                <a:cs typeface="Times New Roman" panose="02020603050405020304" pitchFamily="18" charset="0"/>
              </a:rPr>
              <a:t> </a:t>
            </a:r>
            <a:br>
              <a:rPr lang="en-US" sz="1200">
                <a:latin typeface="Franklin Gothic Book" panose="020B0503020102020204" pitchFamily="34" charset="0"/>
                <a:ea typeface="Calibri" panose="020F0502020204030204" pitchFamily="34" charset="0"/>
                <a:cs typeface="Times New Roman" panose="02020603050405020304" pitchFamily="18" charset="0"/>
              </a:rPr>
            </a:br>
            <a:r>
              <a:rPr lang="en-US" sz="1200">
                <a:latin typeface="Franklin Gothic Book" panose="020B0503020102020204" pitchFamily="34" charset="0"/>
                <a:ea typeface="Calibri" panose="020F0502020204030204" pitchFamily="34" charset="0"/>
                <a:cs typeface="Times New Roman" panose="02020603050405020304" pitchFamily="18" charset="0"/>
              </a:rPr>
              <a:t>(Self-Employed, Independent Contractors &amp; Others Web Page)</a:t>
            </a:r>
            <a:r>
              <a:rPr lang="en-US" sz="1200" b="1">
                <a:latin typeface="Franklin Gothic Book" panose="020B0503020102020204" pitchFamily="34" charset="0"/>
                <a:ea typeface="Calibri" panose="020F0502020204030204" pitchFamily="34" charset="0"/>
                <a:cs typeface="Times New Roman" panose="02020603050405020304" pitchFamily="18" charset="0"/>
              </a:rPr>
              <a:t> </a:t>
            </a:r>
            <a:br>
              <a:rPr lang="en-US" sz="1200">
                <a:latin typeface="Franklin Gothic Book" panose="020B0503020102020204" pitchFamily="34" charset="0"/>
                <a:ea typeface="Calibri" panose="020F0502020204030204" pitchFamily="34" charset="0"/>
                <a:cs typeface="Times New Roman" panose="02020603050405020304" pitchFamily="18" charset="0"/>
              </a:rPr>
            </a:br>
            <a:r>
              <a:rPr lang="en-US" sz="1200" u="sng">
                <a:solidFill>
                  <a:srgbClr val="0563C1"/>
                </a:solidFill>
                <a:latin typeface="Franklin Gothic Book" panose="020B0503020102020204" pitchFamily="34" charset="0"/>
                <a:ea typeface="Calibri" panose="020F0502020204030204" pitchFamily="34" charset="0"/>
                <a:cs typeface="Times New Roman" panose="02020603050405020304" pitchFamily="18" charset="0"/>
                <a:hlinkClick r:id="rId3"/>
              </a:rPr>
              <a:t>http://dli.mt.gov/self-employed-contractors</a:t>
            </a:r>
            <a:endParaRPr lang="en-US" sz="1200">
              <a:latin typeface="Franklin Gothic Book" panose="020B050302010202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465096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21AA010-D425-41A1-9F64-EAB6B697E0CC}"/>
              </a:ext>
            </a:extLst>
          </p:cNvPr>
          <p:cNvSpPr txBox="1"/>
          <p:nvPr/>
        </p:nvSpPr>
        <p:spPr>
          <a:xfrm>
            <a:off x="-1699491" y="2807855"/>
            <a:ext cx="1911927" cy="1256145"/>
          </a:xfrm>
          <a:prstGeom prst="rect">
            <a:avLst/>
          </a:prstGeom>
          <a:noFill/>
        </p:spPr>
        <p:txBody>
          <a:bodyPr wrap="square" rtlCol="0">
            <a:spAutoFit/>
          </a:bodyPr>
          <a:lstStyle/>
          <a:p>
            <a:endParaRPr lang="en-US"/>
          </a:p>
        </p:txBody>
      </p:sp>
      <p:sp>
        <p:nvSpPr>
          <p:cNvPr id="2" name="Rectangle 1">
            <a:extLst>
              <a:ext uri="{FF2B5EF4-FFF2-40B4-BE49-F238E27FC236}">
                <a16:creationId xmlns:a16="http://schemas.microsoft.com/office/drawing/2014/main" id="{97065BAB-453E-4642-B09C-60FEFF0B16AE}"/>
              </a:ext>
            </a:extLst>
          </p:cNvPr>
          <p:cNvSpPr/>
          <p:nvPr/>
        </p:nvSpPr>
        <p:spPr>
          <a:xfrm>
            <a:off x="101600" y="67709"/>
            <a:ext cx="8672946" cy="6155531"/>
          </a:xfrm>
          <a:prstGeom prst="rect">
            <a:avLst/>
          </a:prstGeom>
        </p:spPr>
        <p:txBody>
          <a:bodyPr wrap="square">
            <a:spAutoFit/>
          </a:bodyPr>
          <a:lstStyle/>
          <a:p>
            <a:r>
              <a:rPr lang="en-US" b="1">
                <a:solidFill>
                  <a:schemeClr val="bg2">
                    <a:lumMod val="50000"/>
                  </a:schemeClr>
                </a:solidFill>
              </a:rPr>
              <a:t>Who Is Eligible for PUA? </a:t>
            </a:r>
            <a:r>
              <a:rPr lang="en-US" sz="1400">
                <a:solidFill>
                  <a:schemeClr val="bg2">
                    <a:lumMod val="50000"/>
                  </a:schemeClr>
                </a:solidFill>
              </a:rPr>
              <a:t>You </a:t>
            </a:r>
            <a:r>
              <a:rPr lang="en-US" sz="1400" u="sng">
                <a:solidFill>
                  <a:schemeClr val="bg2">
                    <a:lumMod val="50000"/>
                  </a:schemeClr>
                </a:solidFill>
              </a:rPr>
              <a:t>may </a:t>
            </a:r>
            <a:r>
              <a:rPr lang="en-US" sz="1400">
                <a:solidFill>
                  <a:schemeClr val="bg2">
                    <a:lumMod val="50000"/>
                  </a:schemeClr>
                </a:solidFill>
              </a:rPr>
              <a:t>be eligible for PUA unemployment benefits if you are not covered under regular unemployment and you are otherwise able and available to work </a:t>
            </a:r>
            <a:r>
              <a:rPr lang="en-US" sz="1400" i="1">
                <a:solidFill>
                  <a:schemeClr val="bg2">
                    <a:lumMod val="50000"/>
                  </a:schemeClr>
                </a:solidFill>
              </a:rPr>
              <a:t>but due to specified COVID-19 related reasons, are currently unable or unavailable to work.</a:t>
            </a:r>
          </a:p>
          <a:p>
            <a:endParaRPr lang="en-US" sz="1400">
              <a:solidFill>
                <a:schemeClr val="bg2">
                  <a:lumMod val="50000"/>
                </a:schemeClr>
              </a:solidFill>
            </a:endParaRPr>
          </a:p>
          <a:p>
            <a:pPr marL="285750" indent="-285750">
              <a:spcAft>
                <a:spcPts val="300"/>
              </a:spcAft>
              <a:buFont typeface="Arial" panose="020B0604020202020204" pitchFamily="34" charset="0"/>
              <a:buChar char="•"/>
            </a:pPr>
            <a:r>
              <a:rPr lang="en-US" sz="1600">
                <a:solidFill>
                  <a:schemeClr val="bg2">
                    <a:lumMod val="50000"/>
                  </a:schemeClr>
                </a:solidFill>
                <a:latin typeface="Franklin Gothic Book" panose="020B0503020102020204" pitchFamily="34" charset="0"/>
              </a:rPr>
              <a:t>You </a:t>
            </a:r>
            <a:r>
              <a:rPr lang="en-US" sz="1600" b="1">
                <a:solidFill>
                  <a:schemeClr val="bg2">
                    <a:lumMod val="50000"/>
                  </a:schemeClr>
                </a:solidFill>
                <a:latin typeface="Franklin Gothic Book" panose="020B0503020102020204" pitchFamily="34" charset="0"/>
              </a:rPr>
              <a:t>are self-employed, an independent contractor, or not otherwise eligible for regular unemployment benefits.</a:t>
            </a:r>
          </a:p>
          <a:p>
            <a:pPr marL="285750" indent="-285750">
              <a:spcAft>
                <a:spcPts val="300"/>
              </a:spcAft>
              <a:buFont typeface="Arial" panose="020B0604020202020204" pitchFamily="34" charset="0"/>
              <a:buChar char="•"/>
            </a:pPr>
            <a:r>
              <a:rPr lang="en-US" sz="1600">
                <a:solidFill>
                  <a:schemeClr val="bg2">
                    <a:lumMod val="50000"/>
                  </a:schemeClr>
                </a:solidFill>
                <a:latin typeface="Franklin Gothic Book" panose="020B0503020102020204" pitchFamily="34" charset="0"/>
              </a:rPr>
              <a:t>You </a:t>
            </a:r>
            <a:r>
              <a:rPr lang="en-US" sz="1600" b="1">
                <a:solidFill>
                  <a:schemeClr val="bg2">
                    <a:lumMod val="50000"/>
                  </a:schemeClr>
                </a:solidFill>
                <a:latin typeface="Franklin Gothic Book" panose="020B0503020102020204" pitchFamily="34" charset="0"/>
              </a:rPr>
              <a:t>had a previous unemployment overpayment or something similar</a:t>
            </a:r>
            <a:r>
              <a:rPr lang="en-US" sz="1600">
                <a:solidFill>
                  <a:schemeClr val="bg2">
                    <a:lumMod val="50000"/>
                  </a:schemeClr>
                </a:solidFill>
                <a:latin typeface="Franklin Gothic Book" panose="020B0503020102020204" pitchFamily="34" charset="0"/>
              </a:rPr>
              <a:t>.</a:t>
            </a:r>
          </a:p>
          <a:p>
            <a:pPr marL="285750" indent="-285750">
              <a:spcAft>
                <a:spcPts val="300"/>
              </a:spcAft>
              <a:buFont typeface="Arial" panose="020B0604020202020204" pitchFamily="34" charset="0"/>
              <a:buChar char="•"/>
            </a:pPr>
            <a:r>
              <a:rPr lang="en-US" sz="1600">
                <a:solidFill>
                  <a:schemeClr val="bg2">
                    <a:lumMod val="50000"/>
                  </a:schemeClr>
                </a:solidFill>
                <a:latin typeface="Franklin Gothic Book" panose="020B0503020102020204" pitchFamily="34" charset="0"/>
              </a:rPr>
              <a:t>You have </a:t>
            </a:r>
            <a:r>
              <a:rPr lang="en-US" sz="1600" b="1">
                <a:solidFill>
                  <a:schemeClr val="bg2">
                    <a:lumMod val="50000"/>
                  </a:schemeClr>
                </a:solidFill>
                <a:latin typeface="Franklin Gothic Book" panose="020B0503020102020204" pitchFamily="34" charset="0"/>
              </a:rPr>
              <a:t>been diagnosed with COVID-19 or have symptoms of it and are trying to get diagnosed.</a:t>
            </a:r>
          </a:p>
          <a:p>
            <a:pPr marL="285750" indent="-285750">
              <a:spcAft>
                <a:spcPts val="300"/>
              </a:spcAft>
              <a:buFont typeface="Arial" panose="020B0604020202020204" pitchFamily="34" charset="0"/>
              <a:buChar char="•"/>
            </a:pPr>
            <a:r>
              <a:rPr lang="en-US" sz="1600">
                <a:solidFill>
                  <a:schemeClr val="bg2">
                    <a:lumMod val="50000"/>
                  </a:schemeClr>
                </a:solidFill>
                <a:latin typeface="Franklin Gothic Book" panose="020B0503020102020204" pitchFamily="34" charset="0"/>
              </a:rPr>
              <a:t>A </a:t>
            </a:r>
            <a:r>
              <a:rPr lang="en-US" sz="1600" b="1">
                <a:solidFill>
                  <a:schemeClr val="bg2">
                    <a:lumMod val="50000"/>
                  </a:schemeClr>
                </a:solidFill>
                <a:latin typeface="Franklin Gothic Book" panose="020B0503020102020204" pitchFamily="34" charset="0"/>
              </a:rPr>
              <a:t>member of your household has been diagnosed </a:t>
            </a:r>
            <a:r>
              <a:rPr lang="en-US" sz="1600">
                <a:solidFill>
                  <a:schemeClr val="bg2">
                    <a:lumMod val="50000"/>
                  </a:schemeClr>
                </a:solidFill>
                <a:latin typeface="Franklin Gothic Book" panose="020B0503020102020204" pitchFamily="34" charset="0"/>
              </a:rPr>
              <a:t>with COVID-19.</a:t>
            </a:r>
          </a:p>
          <a:p>
            <a:pPr marL="285750" indent="-285750">
              <a:spcAft>
                <a:spcPts val="300"/>
              </a:spcAft>
              <a:buFont typeface="Arial" panose="020B0604020202020204" pitchFamily="34" charset="0"/>
              <a:buChar char="•"/>
            </a:pPr>
            <a:r>
              <a:rPr lang="en-US" sz="1600">
                <a:solidFill>
                  <a:schemeClr val="bg2">
                    <a:lumMod val="50000"/>
                  </a:schemeClr>
                </a:solidFill>
                <a:latin typeface="Franklin Gothic Book" panose="020B0503020102020204" pitchFamily="34" charset="0"/>
              </a:rPr>
              <a:t>You are </a:t>
            </a:r>
            <a:r>
              <a:rPr lang="en-US" sz="1600" b="1">
                <a:solidFill>
                  <a:schemeClr val="bg2">
                    <a:lumMod val="50000"/>
                  </a:schemeClr>
                </a:solidFill>
                <a:latin typeface="Franklin Gothic Book" panose="020B0503020102020204" pitchFamily="34" charset="0"/>
              </a:rPr>
              <a:t>providing care for someone in your household diagnosed </a:t>
            </a:r>
            <a:r>
              <a:rPr lang="en-US" sz="1600">
                <a:solidFill>
                  <a:schemeClr val="bg2">
                    <a:lumMod val="50000"/>
                  </a:schemeClr>
                </a:solidFill>
                <a:latin typeface="Franklin Gothic Book" panose="020B0503020102020204" pitchFamily="34" charset="0"/>
              </a:rPr>
              <a:t>with COVID-19.</a:t>
            </a:r>
          </a:p>
          <a:p>
            <a:pPr marL="285750" indent="-285750">
              <a:spcAft>
                <a:spcPts val="300"/>
              </a:spcAft>
              <a:buFont typeface="Arial" panose="020B0604020202020204" pitchFamily="34" charset="0"/>
              <a:buChar char="•"/>
            </a:pPr>
            <a:r>
              <a:rPr lang="en-US" sz="1600">
                <a:solidFill>
                  <a:schemeClr val="bg2">
                    <a:lumMod val="50000"/>
                  </a:schemeClr>
                </a:solidFill>
                <a:latin typeface="Franklin Gothic Book" panose="020B0503020102020204" pitchFamily="34" charset="0"/>
              </a:rPr>
              <a:t>You are </a:t>
            </a:r>
            <a:r>
              <a:rPr lang="en-US" sz="1600" b="1">
                <a:solidFill>
                  <a:schemeClr val="bg2">
                    <a:lumMod val="50000"/>
                  </a:schemeClr>
                </a:solidFill>
                <a:latin typeface="Franklin Gothic Book" panose="020B0503020102020204" pitchFamily="34" charset="0"/>
              </a:rPr>
              <a:t>providing care for a child or other household member who can't go to school or a care facility because it's closed due </a:t>
            </a:r>
            <a:r>
              <a:rPr lang="en-US" sz="1600">
                <a:solidFill>
                  <a:schemeClr val="bg2">
                    <a:lumMod val="50000"/>
                  </a:schemeClr>
                </a:solidFill>
                <a:latin typeface="Franklin Gothic Book" panose="020B0503020102020204" pitchFamily="34" charset="0"/>
              </a:rPr>
              <a:t>to COVID-19.</a:t>
            </a:r>
          </a:p>
          <a:p>
            <a:pPr marL="285750" indent="-285750">
              <a:spcAft>
                <a:spcPts val="300"/>
              </a:spcAft>
              <a:buFont typeface="Arial" panose="020B0604020202020204" pitchFamily="34" charset="0"/>
              <a:buChar char="•"/>
            </a:pPr>
            <a:r>
              <a:rPr lang="en-US" sz="1600" b="1">
                <a:solidFill>
                  <a:schemeClr val="bg2">
                    <a:lumMod val="50000"/>
                  </a:schemeClr>
                </a:solidFill>
                <a:latin typeface="Franklin Gothic Book" panose="020B0503020102020204" pitchFamily="34" charset="0"/>
              </a:rPr>
              <a:t>You are quarantined or have been advised by a healthcare provider to self-quarantine</a:t>
            </a:r>
            <a:r>
              <a:rPr lang="en-US" sz="1600">
                <a:solidFill>
                  <a:schemeClr val="bg2">
                    <a:lumMod val="50000"/>
                  </a:schemeClr>
                </a:solidFill>
                <a:latin typeface="Franklin Gothic Book" panose="020B0503020102020204" pitchFamily="34" charset="0"/>
              </a:rPr>
              <a:t>.</a:t>
            </a:r>
          </a:p>
          <a:p>
            <a:pPr marL="285750" indent="-285750">
              <a:spcAft>
                <a:spcPts val="300"/>
              </a:spcAft>
              <a:buFont typeface="Arial" panose="020B0604020202020204" pitchFamily="34" charset="0"/>
              <a:buChar char="•"/>
            </a:pPr>
            <a:r>
              <a:rPr lang="en-US" sz="1600">
                <a:solidFill>
                  <a:schemeClr val="bg2">
                    <a:lumMod val="50000"/>
                  </a:schemeClr>
                </a:solidFill>
                <a:latin typeface="Franklin Gothic Book" panose="020B0503020102020204" pitchFamily="34" charset="0"/>
              </a:rPr>
              <a:t>You </a:t>
            </a:r>
            <a:r>
              <a:rPr lang="en-US" sz="1600" b="1">
                <a:solidFill>
                  <a:schemeClr val="bg2">
                    <a:lumMod val="50000"/>
                  </a:schemeClr>
                </a:solidFill>
                <a:latin typeface="Franklin Gothic Book" panose="020B0503020102020204" pitchFamily="34" charset="0"/>
              </a:rPr>
              <a:t>were scheduled to start a job and no longer have the job due to COVID-19, the offer was rescinded, or you can’t reach the job</a:t>
            </a:r>
            <a:r>
              <a:rPr lang="en-US" sz="1600">
                <a:solidFill>
                  <a:schemeClr val="bg2">
                    <a:lumMod val="50000"/>
                  </a:schemeClr>
                </a:solidFill>
                <a:latin typeface="Franklin Gothic Book" panose="020B0503020102020204" pitchFamily="34" charset="0"/>
              </a:rPr>
              <a:t>.</a:t>
            </a:r>
          </a:p>
          <a:p>
            <a:pPr marL="285750" indent="-285750">
              <a:spcAft>
                <a:spcPts val="300"/>
              </a:spcAft>
              <a:buFont typeface="Arial" panose="020B0604020202020204" pitchFamily="34" charset="0"/>
              <a:buChar char="•"/>
            </a:pPr>
            <a:r>
              <a:rPr lang="en-US" sz="1600">
                <a:solidFill>
                  <a:schemeClr val="bg2">
                    <a:lumMod val="50000"/>
                  </a:schemeClr>
                </a:solidFill>
                <a:latin typeface="Franklin Gothic Book" panose="020B0503020102020204" pitchFamily="34" charset="0"/>
              </a:rPr>
              <a:t>You </a:t>
            </a:r>
            <a:r>
              <a:rPr lang="en-US" sz="1600" b="1">
                <a:solidFill>
                  <a:schemeClr val="bg2">
                    <a:lumMod val="50000"/>
                  </a:schemeClr>
                </a:solidFill>
                <a:latin typeface="Franklin Gothic Book" panose="020B0503020102020204" pitchFamily="34" charset="0"/>
              </a:rPr>
              <a:t>have become the primary earner for a household because the head of household died as a direct result of COVID-19</a:t>
            </a:r>
            <a:r>
              <a:rPr lang="en-US" sz="1600">
                <a:solidFill>
                  <a:schemeClr val="bg2">
                    <a:lumMod val="50000"/>
                  </a:schemeClr>
                </a:solidFill>
                <a:latin typeface="Franklin Gothic Book" panose="020B0503020102020204" pitchFamily="34" charset="0"/>
              </a:rPr>
              <a:t>.</a:t>
            </a:r>
          </a:p>
          <a:p>
            <a:pPr marL="285750" indent="-285750">
              <a:spcAft>
                <a:spcPts val="300"/>
              </a:spcAft>
              <a:buFont typeface="Arial" panose="020B0604020202020204" pitchFamily="34" charset="0"/>
              <a:buChar char="•"/>
            </a:pPr>
            <a:r>
              <a:rPr lang="en-US" sz="1600">
                <a:solidFill>
                  <a:schemeClr val="bg2">
                    <a:lumMod val="50000"/>
                  </a:schemeClr>
                </a:solidFill>
                <a:latin typeface="Franklin Gothic Book" panose="020B0503020102020204" pitchFamily="34" charset="0"/>
              </a:rPr>
              <a:t>You </a:t>
            </a:r>
            <a:r>
              <a:rPr lang="en-US" sz="1600" b="1">
                <a:solidFill>
                  <a:schemeClr val="bg2">
                    <a:lumMod val="50000"/>
                  </a:schemeClr>
                </a:solidFill>
                <a:latin typeface="Franklin Gothic Book" panose="020B0503020102020204" pitchFamily="34" charset="0"/>
              </a:rPr>
              <a:t>had to quit your job as a direct result </a:t>
            </a:r>
            <a:r>
              <a:rPr lang="en-US" sz="1600">
                <a:solidFill>
                  <a:schemeClr val="bg2">
                    <a:lumMod val="50000"/>
                  </a:schemeClr>
                </a:solidFill>
                <a:latin typeface="Franklin Gothic Book" panose="020B0503020102020204" pitchFamily="34" charset="0"/>
              </a:rPr>
              <a:t>of COVID-19.</a:t>
            </a:r>
          </a:p>
          <a:p>
            <a:pPr marL="285750" indent="-285750">
              <a:spcAft>
                <a:spcPts val="300"/>
              </a:spcAft>
              <a:buFont typeface="Arial" panose="020B0604020202020204" pitchFamily="34" charset="0"/>
              <a:buChar char="•"/>
            </a:pPr>
            <a:r>
              <a:rPr lang="en-US" sz="1600">
                <a:solidFill>
                  <a:schemeClr val="bg2">
                    <a:lumMod val="50000"/>
                  </a:schemeClr>
                </a:solidFill>
                <a:latin typeface="Franklin Gothic Book" panose="020B0503020102020204" pitchFamily="34" charset="0"/>
              </a:rPr>
              <a:t>Your </a:t>
            </a:r>
            <a:r>
              <a:rPr lang="en-US" sz="1600" b="1">
                <a:solidFill>
                  <a:schemeClr val="bg2">
                    <a:lumMod val="50000"/>
                  </a:schemeClr>
                </a:solidFill>
                <a:latin typeface="Franklin Gothic Book" panose="020B0503020102020204" pitchFamily="34" charset="0"/>
              </a:rPr>
              <a:t>place of employment is closed as a direct result </a:t>
            </a:r>
            <a:r>
              <a:rPr lang="en-US" sz="1600">
                <a:solidFill>
                  <a:schemeClr val="bg2">
                    <a:lumMod val="50000"/>
                  </a:schemeClr>
                </a:solidFill>
                <a:latin typeface="Franklin Gothic Book" panose="020B0503020102020204" pitchFamily="34" charset="0"/>
              </a:rPr>
              <a:t>of COVID-19.</a:t>
            </a:r>
          </a:p>
          <a:p>
            <a:pPr marL="285750" indent="-285750">
              <a:spcAft>
                <a:spcPts val="300"/>
              </a:spcAft>
              <a:buFont typeface="Arial" panose="020B0604020202020204" pitchFamily="34" charset="0"/>
              <a:buChar char="•"/>
            </a:pPr>
            <a:r>
              <a:rPr lang="en-US" sz="1600">
                <a:solidFill>
                  <a:schemeClr val="bg2">
                    <a:lumMod val="50000"/>
                  </a:schemeClr>
                </a:solidFill>
                <a:latin typeface="Franklin Gothic Book" panose="020B0503020102020204" pitchFamily="34" charset="0"/>
              </a:rPr>
              <a:t>You </a:t>
            </a:r>
            <a:r>
              <a:rPr lang="en-US" sz="1600" b="1">
                <a:solidFill>
                  <a:schemeClr val="bg2">
                    <a:lumMod val="50000"/>
                  </a:schemeClr>
                </a:solidFill>
                <a:latin typeface="Franklin Gothic Book" panose="020B0503020102020204" pitchFamily="34" charset="0"/>
              </a:rPr>
              <a:t>meet other criteria set </a:t>
            </a:r>
            <a:br>
              <a:rPr lang="en-US" sz="1600" b="1">
                <a:solidFill>
                  <a:schemeClr val="bg2">
                    <a:lumMod val="50000"/>
                  </a:schemeClr>
                </a:solidFill>
                <a:latin typeface="Franklin Gothic Book" panose="020B0503020102020204" pitchFamily="34" charset="0"/>
              </a:rPr>
            </a:br>
            <a:r>
              <a:rPr lang="en-US" sz="1600" b="1">
                <a:solidFill>
                  <a:schemeClr val="bg2">
                    <a:lumMod val="50000"/>
                  </a:schemeClr>
                </a:solidFill>
                <a:latin typeface="Franklin Gothic Book" panose="020B0503020102020204" pitchFamily="34" charset="0"/>
              </a:rPr>
              <a:t>forth by the Secretary of Labor</a:t>
            </a:r>
            <a:r>
              <a:rPr lang="en-US" sz="1600">
                <a:solidFill>
                  <a:schemeClr val="bg2">
                    <a:lumMod val="50000"/>
                  </a:schemeClr>
                </a:solidFill>
                <a:latin typeface="Franklin Gothic Book" panose="020B0503020102020204" pitchFamily="34" charset="0"/>
              </a:rPr>
              <a:t>.</a:t>
            </a:r>
          </a:p>
          <a:p>
            <a:endParaRPr lang="en-US" sz="1600">
              <a:solidFill>
                <a:schemeClr val="bg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7CE66C3E-ED28-4479-A8F6-2AB431894B6A}"/>
              </a:ext>
            </a:extLst>
          </p:cNvPr>
          <p:cNvPicPr>
            <a:picLocks noChangeAspect="1"/>
          </p:cNvPicPr>
          <p:nvPr/>
        </p:nvPicPr>
        <p:blipFill>
          <a:blip r:embed="rId3"/>
          <a:stretch>
            <a:fillRect/>
          </a:stretch>
        </p:blipFill>
        <p:spPr>
          <a:xfrm>
            <a:off x="369454" y="5974857"/>
            <a:ext cx="3909399" cy="708721"/>
          </a:xfrm>
          <a:prstGeom prst="rect">
            <a:avLst/>
          </a:prstGeom>
        </p:spPr>
      </p:pic>
    </p:spTree>
    <p:custDataLst>
      <p:tags r:id="rId1"/>
    </p:custDataLst>
    <p:extLst>
      <p:ext uri="{BB962C8B-B14F-4D97-AF65-F5344CB8AC3E}">
        <p14:creationId xmlns:p14="http://schemas.microsoft.com/office/powerpoint/2010/main" val="680887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8"/>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0B640355BDC8F4A9ECF52094D9203C7" ma:contentTypeVersion="2" ma:contentTypeDescription="Create a new document." ma:contentTypeScope="" ma:versionID="643d6c11096e914eb6ccb6205bb459b8">
  <xsd:schema xmlns:xsd="http://www.w3.org/2001/XMLSchema" xmlns:xs="http://www.w3.org/2001/XMLSchema" xmlns:p="http://schemas.microsoft.com/office/2006/metadata/properties" xmlns:ns2="a44f5f1d-3d4e-4219-a78c-485ff2d1e254" targetNamespace="http://schemas.microsoft.com/office/2006/metadata/properties" ma:root="true" ma:fieldsID="7a71daf3be193b6d7f6b1849988cca89" ns2:_="">
    <xsd:import namespace="a44f5f1d-3d4e-4219-a78c-485ff2d1e25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4f5f1d-3d4e-4219-a78c-485ff2d1e2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2E59E4-1546-4CA4-A697-C198F3C30BA2}">
  <ds:schemaRefs>
    <ds:schemaRef ds:uri="a44f5f1d-3d4e-4219-a78c-485ff2d1e25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16C94AE-53E0-4B03-954D-7EE346186972}">
  <ds:schemaRefs>
    <ds:schemaRef ds:uri="http://schemas.microsoft.com/sharepoint/v3/contenttype/forms"/>
  </ds:schemaRefs>
</ds:datastoreItem>
</file>

<file path=customXml/itemProps3.xml><?xml version="1.0" encoding="utf-8"?>
<ds:datastoreItem xmlns:ds="http://schemas.openxmlformats.org/officeDocument/2006/customXml" ds:itemID="{E53958EA-C03A-4B3A-8280-08707DE3CF61}">
  <ds:schemaRefs>
    <ds:schemaRef ds:uri="a44f5f1d-3d4e-4219-a78c-485ff2d1e25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DLI-PPT-PageNumbers-Theme</Template>
  <TotalTime>1</TotalTime>
  <Words>626</Words>
  <Application>Microsoft Office PowerPoint</Application>
  <PresentationFormat>On-screen Show (4:3)</PresentationFormat>
  <Paragraphs>99</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Franklin Gothic Book</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Eychner, Scott</dc:creator>
  <cp:lastModifiedBy>Haskins, Chalary</cp:lastModifiedBy>
  <cp:revision>1</cp:revision>
  <dcterms:created xsi:type="dcterms:W3CDTF">2020-04-11T17:57:48Z</dcterms:created>
  <dcterms:modified xsi:type="dcterms:W3CDTF">2020-07-22T16:41:30Z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0x010100B0B640355BDC8F4A9ECF52094D9203C7</vt:lpwstr>
  </property>
  <property fmtid="{D5CDD505-2E9C-101B-9397-08002B2CF9AE}" pid="3" name="ArticulateGUID">
    <vt:lpwstr>67989734-E494-4F7C-8BE6-1EA1B24B610D</vt:lpwstr>
  </property>
  <property fmtid="{D5CDD505-2E9C-101B-9397-08002B2CF9AE}" pid="4" name="ArticulatePath">
    <vt:lpwstr>Links.2.041320</vt:lpwstr>
  </property>
</Properties>
</file>