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37"/>
  </p:notesMasterIdLst>
  <p:handoutMasterIdLst>
    <p:handoutMasterId r:id="rId38"/>
  </p:handoutMasterIdLst>
  <p:sldIdLst>
    <p:sldId id="280" r:id="rId2"/>
    <p:sldId id="361" r:id="rId3"/>
    <p:sldId id="372" r:id="rId4"/>
    <p:sldId id="295" r:id="rId5"/>
    <p:sldId id="357" r:id="rId6"/>
    <p:sldId id="303" r:id="rId7"/>
    <p:sldId id="307" r:id="rId8"/>
    <p:sldId id="309" r:id="rId9"/>
    <p:sldId id="352" r:id="rId10"/>
    <p:sldId id="342" r:id="rId11"/>
    <p:sldId id="262" r:id="rId12"/>
    <p:sldId id="265" r:id="rId13"/>
    <p:sldId id="368" r:id="rId14"/>
    <p:sldId id="363" r:id="rId15"/>
    <p:sldId id="364" r:id="rId16"/>
    <p:sldId id="325" r:id="rId17"/>
    <p:sldId id="338" r:id="rId18"/>
    <p:sldId id="370" r:id="rId19"/>
    <p:sldId id="268" r:id="rId20"/>
    <p:sldId id="267" r:id="rId21"/>
    <p:sldId id="345" r:id="rId22"/>
    <p:sldId id="350" r:id="rId23"/>
    <p:sldId id="264" r:id="rId24"/>
    <p:sldId id="332" r:id="rId25"/>
    <p:sldId id="336" r:id="rId26"/>
    <p:sldId id="324" r:id="rId27"/>
    <p:sldId id="328" r:id="rId28"/>
    <p:sldId id="369" r:id="rId29"/>
    <p:sldId id="373" r:id="rId30"/>
    <p:sldId id="278" r:id="rId31"/>
    <p:sldId id="374" r:id="rId32"/>
    <p:sldId id="351" r:id="rId33"/>
    <p:sldId id="362" r:id="rId34"/>
    <p:sldId id="367" r:id="rId35"/>
    <p:sldId id="299"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94ED8146-BE57-4359-A3A6-E3380F0C511C}">
          <p14:sldIdLst>
            <p14:sldId id="280"/>
            <p14:sldId id="361"/>
            <p14:sldId id="372"/>
            <p14:sldId id="295"/>
            <p14:sldId id="357"/>
          </p14:sldIdLst>
        </p14:section>
        <p14:section name="Untitled Section" id="{DE89D157-6F26-485F-818A-835A89884349}">
          <p14:sldIdLst>
            <p14:sldId id="303"/>
            <p14:sldId id="307"/>
            <p14:sldId id="309"/>
            <p14:sldId id="352"/>
            <p14:sldId id="342"/>
            <p14:sldId id="262"/>
            <p14:sldId id="265"/>
            <p14:sldId id="368"/>
            <p14:sldId id="363"/>
            <p14:sldId id="364"/>
            <p14:sldId id="325"/>
            <p14:sldId id="338"/>
            <p14:sldId id="370"/>
            <p14:sldId id="268"/>
            <p14:sldId id="267"/>
            <p14:sldId id="345"/>
            <p14:sldId id="350"/>
            <p14:sldId id="264"/>
            <p14:sldId id="332"/>
            <p14:sldId id="336"/>
            <p14:sldId id="324"/>
            <p14:sldId id="328"/>
            <p14:sldId id="369"/>
            <p14:sldId id="373"/>
            <p14:sldId id="278"/>
            <p14:sldId id="374"/>
            <p14:sldId id="351"/>
            <p14:sldId id="362"/>
            <p14:sldId id="367"/>
            <p14:sldId id="29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D"/>
    <a:srgbClr val="0000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3977" autoAdjust="0"/>
  </p:normalViewPr>
  <p:slideViewPr>
    <p:cSldViewPr>
      <p:cViewPr>
        <p:scale>
          <a:sx n="62" d="100"/>
          <a:sy n="62" d="100"/>
        </p:scale>
        <p:origin x="-20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870"/>
    </p:cViewPr>
  </p:sorterViewPr>
  <p:notesViewPr>
    <p:cSldViewPr>
      <p:cViewPr varScale="1">
        <p:scale>
          <a:sx n="51" d="100"/>
          <a:sy n="51" d="100"/>
        </p:scale>
        <p:origin x="2285" y="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53251"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53252"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53253"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79760932-F1DA-401A-8E1D-8D10D8457908}" type="slidenum">
              <a:rPr lang="en-US"/>
              <a:pPr>
                <a:defRPr/>
              </a:pPr>
              <a:t>‹#›</a:t>
            </a:fld>
            <a:endParaRPr lang="en-US" dirty="0"/>
          </a:p>
        </p:txBody>
      </p:sp>
    </p:spTree>
    <p:extLst>
      <p:ext uri="{BB962C8B-B14F-4D97-AF65-F5344CB8AC3E}">
        <p14:creationId xmlns:p14="http://schemas.microsoft.com/office/powerpoint/2010/main" val="3438107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01040" y="4416425"/>
            <a:ext cx="560832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C577875F-D140-44C1-BFEE-1756303353F0}" type="slidenum">
              <a:rPr lang="en-US"/>
              <a:pPr>
                <a:defRPr/>
              </a:pPr>
              <a:t>‹#›</a:t>
            </a:fld>
            <a:endParaRPr lang="en-US" dirty="0"/>
          </a:p>
        </p:txBody>
      </p:sp>
    </p:spTree>
    <p:extLst>
      <p:ext uri="{BB962C8B-B14F-4D97-AF65-F5344CB8AC3E}">
        <p14:creationId xmlns:p14="http://schemas.microsoft.com/office/powerpoint/2010/main" val="4182520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0DAD6C-5CE0-43AA-B7B3-84F88F7D2B16}" type="slidenum">
              <a:rPr lang="en-US" smtClean="0"/>
              <a:pPr eaLnBrk="1" hangingPunct="1"/>
              <a:t>1</a:t>
            </a:fld>
            <a:endParaRPr lang="en-US" dirty="0"/>
          </a:p>
        </p:txBody>
      </p:sp>
      <p:sp>
        <p:nvSpPr>
          <p:cNvPr id="37891"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p:spPr>
        <p:txBody>
          <a:bodyPr/>
          <a:lstStyle/>
          <a:p>
            <a:pPr eaLnBrk="1" hangingPunct="1">
              <a:defRPr/>
            </a:pPr>
            <a:endParaRPr lang="en-US" sz="1400" dirty="0"/>
          </a:p>
          <a:p>
            <a:pPr eaLnBrk="1" hangingPunct="1">
              <a:lnSpc>
                <a:spcPct val="80000"/>
              </a:lnSpc>
              <a:defRPr/>
            </a:pPr>
            <a:r>
              <a:rPr lang="en-US" sz="1400" b="1" dirty="0">
                <a:latin typeface="Times New Roman" pitchFamily="18" charset="0"/>
                <a:cs typeface="Times New Roman" pitchFamily="18" charset="0"/>
              </a:rPr>
              <a:t>ESGR is the Department of Defense Program </a:t>
            </a:r>
            <a:r>
              <a:rPr lang="en-US" sz="1400" dirty="0">
                <a:latin typeface="Times New Roman" pitchFamily="18" charset="0"/>
                <a:cs typeface="Times New Roman" pitchFamily="18" charset="0"/>
              </a:rPr>
              <a:t>for information, education and mediation for Guard and Reserve members better known as reserve component members or service members, and their employers concerning their USERRA rights and responsibilities. </a:t>
            </a:r>
          </a:p>
          <a:p>
            <a:pPr eaLnBrk="1" hangingPunct="1">
              <a:lnSpc>
                <a:spcPct val="80000"/>
              </a:lnSpc>
              <a:defRPr/>
            </a:pPr>
            <a:endParaRPr lang="en-US" sz="1400" dirty="0">
              <a:latin typeface="Times New Roman" pitchFamily="18" charset="0"/>
              <a:cs typeface="Times New Roman" pitchFamily="18" charset="0"/>
            </a:endParaRPr>
          </a:p>
          <a:p>
            <a:pPr eaLnBrk="1" hangingPunct="1">
              <a:lnSpc>
                <a:spcPct val="80000"/>
              </a:lnSpc>
              <a:defRPr/>
            </a:pPr>
            <a:r>
              <a:rPr lang="en-US" sz="1400" b="1" dirty="0">
                <a:latin typeface="Times New Roman" pitchFamily="18" charset="0"/>
                <a:cs typeface="Times New Roman" pitchFamily="18" charset="0"/>
              </a:rPr>
              <a:t>ESGR serves all Seven Reserve Components: </a:t>
            </a:r>
          </a:p>
          <a:p>
            <a:pPr eaLnBrk="1" hangingPunct="1">
              <a:lnSpc>
                <a:spcPct val="80000"/>
              </a:lnSpc>
              <a:defRPr/>
            </a:pPr>
            <a:r>
              <a:rPr lang="en-US" sz="1400" dirty="0">
                <a:latin typeface="Times New Roman" pitchFamily="18" charset="0"/>
                <a:cs typeface="Times New Roman" pitchFamily="18" charset="0"/>
              </a:rPr>
              <a:t>Army National Guard, </a:t>
            </a:r>
          </a:p>
          <a:p>
            <a:pPr eaLnBrk="1" hangingPunct="1">
              <a:lnSpc>
                <a:spcPct val="80000"/>
              </a:lnSpc>
              <a:defRPr/>
            </a:pPr>
            <a:r>
              <a:rPr lang="en-US" sz="1400" dirty="0">
                <a:latin typeface="Times New Roman" pitchFamily="18" charset="0"/>
                <a:cs typeface="Times New Roman" pitchFamily="18" charset="0"/>
              </a:rPr>
              <a:t>Army Reserve, </a:t>
            </a:r>
          </a:p>
          <a:p>
            <a:pPr eaLnBrk="1" hangingPunct="1">
              <a:lnSpc>
                <a:spcPct val="80000"/>
              </a:lnSpc>
              <a:defRPr/>
            </a:pPr>
            <a:r>
              <a:rPr lang="en-US" sz="1400" dirty="0">
                <a:latin typeface="Times New Roman" pitchFamily="18" charset="0"/>
                <a:cs typeface="Times New Roman" pitchFamily="18" charset="0"/>
              </a:rPr>
              <a:t>Marine Corps Reserve, </a:t>
            </a:r>
          </a:p>
          <a:p>
            <a:pPr eaLnBrk="1" hangingPunct="1">
              <a:lnSpc>
                <a:spcPct val="80000"/>
              </a:lnSpc>
              <a:defRPr/>
            </a:pPr>
            <a:r>
              <a:rPr lang="en-US" sz="1400" dirty="0">
                <a:latin typeface="Times New Roman" pitchFamily="18" charset="0"/>
                <a:cs typeface="Times New Roman" pitchFamily="18" charset="0"/>
              </a:rPr>
              <a:t>Navy Reserve, </a:t>
            </a:r>
          </a:p>
          <a:p>
            <a:pPr eaLnBrk="1" hangingPunct="1">
              <a:lnSpc>
                <a:spcPct val="80000"/>
              </a:lnSpc>
              <a:defRPr/>
            </a:pPr>
            <a:r>
              <a:rPr lang="en-US" sz="1400" dirty="0">
                <a:latin typeface="Times New Roman" pitchFamily="18" charset="0"/>
                <a:cs typeface="Times New Roman" pitchFamily="18" charset="0"/>
              </a:rPr>
              <a:t>Air National Guard, </a:t>
            </a:r>
          </a:p>
          <a:p>
            <a:pPr eaLnBrk="1" hangingPunct="1">
              <a:lnSpc>
                <a:spcPct val="80000"/>
              </a:lnSpc>
              <a:defRPr/>
            </a:pPr>
            <a:r>
              <a:rPr lang="en-US" sz="1400" dirty="0">
                <a:latin typeface="Times New Roman" pitchFamily="18" charset="0"/>
                <a:cs typeface="Times New Roman" pitchFamily="18" charset="0"/>
              </a:rPr>
              <a:t>Air Force Reserve, </a:t>
            </a:r>
          </a:p>
          <a:p>
            <a:pPr eaLnBrk="1" hangingPunct="1">
              <a:lnSpc>
                <a:spcPct val="80000"/>
              </a:lnSpc>
              <a:defRPr/>
            </a:pPr>
            <a:r>
              <a:rPr lang="en-US" sz="1400" dirty="0">
                <a:latin typeface="Times New Roman" pitchFamily="18" charset="0"/>
                <a:cs typeface="Times New Roman" pitchFamily="18" charset="0"/>
              </a:rPr>
              <a:t>Coast Guard Reserve. </a:t>
            </a:r>
          </a:p>
          <a:p>
            <a:pPr eaLnBrk="1" hangingPunct="1">
              <a:lnSpc>
                <a:spcPct val="80000"/>
              </a:lnSpc>
              <a:defRPr/>
            </a:pPr>
            <a:endParaRPr lang="en-US" sz="1400" dirty="0">
              <a:latin typeface="Times New Roman" pitchFamily="18" charset="0"/>
              <a:cs typeface="Times New Roman" pitchFamily="18" charset="0"/>
            </a:endParaRPr>
          </a:p>
          <a:p>
            <a:pPr eaLnBrk="1" hangingPunct="1">
              <a:lnSpc>
                <a:spcPct val="80000"/>
              </a:lnSpc>
              <a:defRPr/>
            </a:pPr>
            <a:r>
              <a:rPr lang="en-US" sz="1400" dirty="0">
                <a:latin typeface="Times New Roman" pitchFamily="18" charset="0"/>
                <a:cs typeface="Times New Roman" pitchFamily="18" charset="0"/>
              </a:rPr>
              <a:t>ESGR is here for YOU as a current or future employer of our Montana Guard and Reserve members.</a:t>
            </a:r>
            <a:endParaRPr lang="en-US" sz="1400" dirty="0"/>
          </a:p>
        </p:txBody>
      </p:sp>
    </p:spTree>
    <p:extLst>
      <p:ext uri="{BB962C8B-B14F-4D97-AF65-F5344CB8AC3E}">
        <p14:creationId xmlns:p14="http://schemas.microsoft.com/office/powerpoint/2010/main" val="2014685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FCFDC5-00BD-42BF-B1CC-5677122FC072}" type="slidenum">
              <a:rPr lang="en-US" smtClean="0"/>
              <a:pPr eaLnBrk="1" hangingPunct="1"/>
              <a:t>11</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(1)</a:t>
            </a:r>
            <a:r>
              <a:rPr lang="en-US" b="1" dirty="0" smtClean="0">
                <a:latin typeface="Times New Roman" pitchFamily="18" charset="0"/>
              </a:rPr>
              <a:t>Encourage </a:t>
            </a:r>
            <a:r>
              <a:rPr lang="en-US" dirty="0">
                <a:latin typeface="Times New Roman" pitchFamily="18" charset="0"/>
              </a:rPr>
              <a:t>non-career service in the uniformed services by eliminating or minimizing the disadvantages to civilian careers and employment which can result from such service; </a:t>
            </a:r>
          </a:p>
          <a:p>
            <a:r>
              <a:rPr lang="en-US" dirty="0">
                <a:latin typeface="Times New Roman" pitchFamily="18" charset="0"/>
              </a:rPr>
              <a:t>(</a:t>
            </a:r>
            <a:r>
              <a:rPr lang="en-US" dirty="0" smtClean="0">
                <a:latin typeface="Times New Roman" pitchFamily="18" charset="0"/>
              </a:rPr>
              <a:t>2)</a:t>
            </a:r>
            <a:r>
              <a:rPr lang="en-US" b="1" dirty="0" smtClean="0">
                <a:latin typeface="Times New Roman" pitchFamily="18" charset="0"/>
              </a:rPr>
              <a:t>Minimize </a:t>
            </a:r>
            <a:r>
              <a:rPr lang="en-US" dirty="0">
                <a:latin typeface="Times New Roman" pitchFamily="18" charset="0"/>
              </a:rPr>
              <a:t>the disruption to the lives of persons performing service in the uniformed services as well as to their employers, their fellow employees, and their communities, by providing for the </a:t>
            </a:r>
            <a:r>
              <a:rPr lang="en-US" b="1" dirty="0">
                <a:latin typeface="Times New Roman" pitchFamily="18" charset="0"/>
              </a:rPr>
              <a:t>prompt reemployment </a:t>
            </a:r>
            <a:r>
              <a:rPr lang="en-US" dirty="0">
                <a:latin typeface="Times New Roman" pitchFamily="18" charset="0"/>
              </a:rPr>
              <a:t>of such persons upon their completion of such service; and </a:t>
            </a:r>
          </a:p>
          <a:p>
            <a:r>
              <a:rPr lang="en-US" dirty="0">
                <a:latin typeface="Times New Roman" pitchFamily="18" charset="0"/>
              </a:rPr>
              <a:t>(3) </a:t>
            </a:r>
            <a:r>
              <a:rPr lang="en-US" b="1" dirty="0" smtClean="0">
                <a:latin typeface="Times New Roman" pitchFamily="18" charset="0"/>
              </a:rPr>
              <a:t>Prohibit </a:t>
            </a:r>
            <a:r>
              <a:rPr lang="en-US" b="1" dirty="0">
                <a:latin typeface="Times New Roman" pitchFamily="18" charset="0"/>
              </a:rPr>
              <a:t>discrimination </a:t>
            </a:r>
            <a:r>
              <a:rPr lang="en-US" dirty="0">
                <a:latin typeface="Times New Roman" pitchFamily="18" charset="0"/>
              </a:rPr>
              <a:t>against persons because of their service in the uniformed services. </a:t>
            </a:r>
          </a:p>
          <a:p>
            <a:endParaRPr lang="en-US" b="1" dirty="0"/>
          </a:p>
          <a:p>
            <a:pPr eaLnBrk="1" hangingPunct="1"/>
            <a:endParaRPr lang="en-US" dirty="0"/>
          </a:p>
        </p:txBody>
      </p:sp>
    </p:spTree>
    <p:extLst>
      <p:ext uri="{BB962C8B-B14F-4D97-AF65-F5344CB8AC3E}">
        <p14:creationId xmlns:p14="http://schemas.microsoft.com/office/powerpoint/2010/main" val="632220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19CB33-14CD-4646-9070-FE284DFE88EB}" type="slidenum">
              <a:rPr lang="en-US" smtClean="0"/>
              <a:pPr eaLnBrk="1" hangingPunct="1"/>
              <a:t>12</a:t>
            </a:fld>
            <a:endParaRPr lang="en-US" dirty="0"/>
          </a:p>
        </p:txBody>
      </p:sp>
      <p:sp>
        <p:nvSpPr>
          <p:cNvPr id="52227"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marL="171450" indent="-171450" eaLnBrk="1" hangingPunct="1">
              <a:buFontTx/>
              <a:buChar char="-"/>
              <a:defRPr/>
            </a:pPr>
            <a:r>
              <a:rPr lang="en-US" sz="800" dirty="0"/>
              <a:t>USERRA covers those returning from a drill weekend, training, active duty or deployment.  </a:t>
            </a:r>
          </a:p>
          <a:p>
            <a:pPr marL="171450" indent="-171450" eaLnBrk="1" hangingPunct="1">
              <a:buFontTx/>
              <a:buChar char="-"/>
              <a:defRPr/>
            </a:pPr>
            <a:r>
              <a:rPr lang="en-US" sz="800" b="1" dirty="0"/>
              <a:t>SEE USERRA FLIP BOOKS PROVIDED FOR SPECIFIC DETAILS.</a:t>
            </a:r>
          </a:p>
          <a:p>
            <a:pPr eaLnBrk="1" hangingPunct="1">
              <a:defRPr/>
            </a:pPr>
            <a:endParaRPr lang="en-US" sz="800" dirty="0"/>
          </a:p>
          <a:p>
            <a:pPr eaLnBrk="1" hangingPunct="1">
              <a:defRPr/>
            </a:pPr>
            <a:r>
              <a:rPr lang="en-US" sz="800" b="1" dirty="0"/>
              <a:t>USERRA LAW has implications for the service member when they apply for a job, after they leave a job, and as long as they are employed.</a:t>
            </a:r>
          </a:p>
          <a:p>
            <a:pPr eaLnBrk="1" hangingPunct="1">
              <a:defRPr/>
            </a:pPr>
            <a:endParaRPr lang="en-US" sz="800" b="1" dirty="0"/>
          </a:p>
          <a:p>
            <a:pPr eaLnBrk="1" hangingPunct="1">
              <a:buFontTx/>
              <a:buChar char="-"/>
              <a:defRPr/>
            </a:pPr>
            <a:r>
              <a:rPr lang="en-US" sz="800" b="1" dirty="0"/>
              <a:t>All employers are covered, even if you only employ one employee and they are in the guard or reserve.  Both full-time and part time employees are covered.  </a:t>
            </a:r>
          </a:p>
          <a:p>
            <a:pPr eaLnBrk="1" hangingPunct="1">
              <a:buFontTx/>
              <a:buChar char="-"/>
              <a:defRPr/>
            </a:pPr>
            <a:endParaRPr lang="en-US" sz="800" b="1" dirty="0"/>
          </a:p>
          <a:p>
            <a:pPr eaLnBrk="1" hangingPunct="1">
              <a:buFontTx/>
              <a:buChar char="-"/>
              <a:defRPr/>
            </a:pPr>
            <a:r>
              <a:rPr lang="en-US" sz="800" b="1" dirty="0"/>
              <a:t>If you are in the </a:t>
            </a:r>
            <a:r>
              <a:rPr lang="en-US" sz="800" b="1" dirty="0" smtClean="0"/>
              <a:t>Guard </a:t>
            </a:r>
            <a:r>
              <a:rPr lang="en-US" sz="800" b="1" dirty="0"/>
              <a:t>and Reserve and are a </a:t>
            </a:r>
            <a:r>
              <a:rPr lang="en-US" sz="800" b="1" u="sng" dirty="0"/>
              <a:t>partner, owner or an independent contractor</a:t>
            </a:r>
            <a:r>
              <a:rPr lang="en-US" sz="800" b="1" u="none" dirty="0"/>
              <a:t> </a:t>
            </a:r>
            <a:r>
              <a:rPr lang="en-US" sz="800" b="1" dirty="0"/>
              <a:t>USERRA does not apply. </a:t>
            </a:r>
          </a:p>
        </p:txBody>
      </p:sp>
    </p:spTree>
    <p:extLst>
      <p:ext uri="{BB962C8B-B14F-4D97-AF65-F5344CB8AC3E}">
        <p14:creationId xmlns:p14="http://schemas.microsoft.com/office/powerpoint/2010/main" val="218799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C261E8-34C7-45BC-A0F8-4A9B3F4252E7}" type="slidenum">
              <a:rPr lang="en-US" smtClean="0"/>
              <a:pPr eaLnBrk="1" hangingPunct="1"/>
              <a:t>13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Serving in the Guard and Reserve means they have two bosses; the governor and the president. </a:t>
            </a:r>
          </a:p>
          <a:p>
            <a:pPr eaLnBrk="1" hangingPunct="1"/>
            <a:endParaRPr lang="en-US" dirty="0" smtClean="0"/>
          </a:p>
          <a:p>
            <a:pPr eaLnBrk="1" hangingPunct="1"/>
            <a:r>
              <a:rPr lang="en-US" b="1" dirty="0" smtClean="0"/>
              <a:t>TITLE 10: </a:t>
            </a:r>
            <a:r>
              <a:rPr lang="en-US" dirty="0" smtClean="0"/>
              <a:t>Federal authority over Service members falls under Title 10 of the U.S. Code. These laws apply to active duty, Reservists, and Guard members who are ordered to federal-level active duty for federal-level missions. Funding comes from the federal government. The president is the boss.</a:t>
            </a:r>
          </a:p>
          <a:p>
            <a:pPr eaLnBrk="1" hangingPunct="1"/>
            <a:endParaRPr lang="en-US" dirty="0" smtClean="0"/>
          </a:p>
          <a:p>
            <a:pPr eaLnBrk="1" hangingPunct="1"/>
            <a:r>
              <a:rPr lang="en-US" b="1" dirty="0" smtClean="0"/>
              <a:t>TITLE 32: </a:t>
            </a:r>
            <a:r>
              <a:rPr lang="en-US" dirty="0" smtClean="0"/>
              <a:t>Federal authority over National Guard members falls under Title 32 of the U.S. Code. This is considered federal active duty for specific state missions and full-time Guard positions. This type of state-level activation is guided by state laws and policies but it is funded by the federal government after approval from the president. This typically happens with large-scale, state-related missions; major natural disasters for example. The governor is the boss even though the state mission is sanctioned and funded by the federal government.</a:t>
            </a:r>
          </a:p>
          <a:p>
            <a:pPr eaLnBrk="1" hangingPunct="1"/>
            <a:endParaRPr lang="en-US" dirty="0"/>
          </a:p>
        </p:txBody>
      </p:sp>
    </p:spTree>
    <p:extLst>
      <p:ext uri="{BB962C8B-B14F-4D97-AF65-F5344CB8AC3E}">
        <p14:creationId xmlns:p14="http://schemas.microsoft.com/office/powerpoint/2010/main" val="419862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19CB33-14CD-4646-9070-FE284DFE88EB}" type="slidenum">
              <a:rPr lang="en-US" smtClean="0"/>
              <a:pPr eaLnBrk="1" hangingPunct="1"/>
              <a:t>14</a:t>
            </a:fld>
            <a:endParaRPr lang="en-US" dirty="0"/>
          </a:p>
        </p:txBody>
      </p:sp>
      <p:sp>
        <p:nvSpPr>
          <p:cNvPr id="52227"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a:lnSpc>
                <a:spcPct val="80000"/>
              </a:lnSpc>
              <a:spcBef>
                <a:spcPts val="600"/>
              </a:spcBef>
              <a:buFont typeface="Wingdings" pitchFamily="2" charset="2"/>
              <a:buChar char="Ø"/>
            </a:pPr>
            <a:r>
              <a:rPr lang="en-US" sz="800" b="1" dirty="0"/>
              <a:t> State Active Duty- </a:t>
            </a:r>
            <a:r>
              <a:rPr lang="en-US" b="1" dirty="0"/>
              <a:t>Montana Military Service Employment Rights - Part 10 of Montana Code Annotated</a:t>
            </a:r>
          </a:p>
          <a:p>
            <a:pPr lvl="1">
              <a:lnSpc>
                <a:spcPct val="80000"/>
              </a:lnSpc>
              <a:spcBef>
                <a:spcPts val="600"/>
              </a:spcBef>
              <a:buFont typeface="Wingdings" pitchFamily="2" charset="2"/>
              <a:buChar char="Ø"/>
            </a:pPr>
            <a:r>
              <a:rPr lang="en-US" b="1" dirty="0">
                <a:cs typeface="Times New Roman" pitchFamily="18" charset="0"/>
              </a:rPr>
              <a:t>Similar rights as USERRA while supporting Governor’s call up to support state emergencies (fires, floods, blizzards, …)</a:t>
            </a:r>
          </a:p>
          <a:p>
            <a:pPr eaLnBrk="1" hangingPunct="1">
              <a:buFontTx/>
              <a:buChar char="-"/>
              <a:defRPr/>
            </a:pPr>
            <a:endParaRPr lang="en-US" sz="800" dirty="0"/>
          </a:p>
          <a:p>
            <a:pPr eaLnBrk="1" hangingPunct="1">
              <a:buFontTx/>
              <a:buChar char="-"/>
              <a:defRPr/>
            </a:pPr>
            <a:r>
              <a:rPr lang="en-US" sz="800" b="1" dirty="0"/>
              <a:t>TITLE 32 </a:t>
            </a:r>
            <a:r>
              <a:rPr lang="en-US" sz="800" dirty="0"/>
              <a:t>under the </a:t>
            </a:r>
            <a:r>
              <a:rPr lang="en-US" sz="800" dirty="0" smtClean="0"/>
              <a:t>Governor’s </a:t>
            </a:r>
            <a:r>
              <a:rPr lang="en-US" sz="800" dirty="0"/>
              <a:t>orders</a:t>
            </a:r>
          </a:p>
          <a:p>
            <a:pPr eaLnBrk="1" hangingPunct="1">
              <a:buFontTx/>
              <a:buChar char="-"/>
              <a:defRPr/>
            </a:pPr>
            <a:r>
              <a:rPr lang="en-US" sz="800" b="1" cap="all" baseline="0" dirty="0"/>
              <a:t>Title 10 </a:t>
            </a:r>
            <a:r>
              <a:rPr lang="en-US" sz="800" dirty="0"/>
              <a:t>Under the President’s Orders</a:t>
            </a:r>
          </a:p>
          <a:p>
            <a:pPr>
              <a:defRPr/>
            </a:pPr>
            <a:r>
              <a:rPr lang="en-US" sz="800" dirty="0"/>
              <a:t>.</a:t>
            </a:r>
          </a:p>
          <a:p>
            <a:pPr eaLnBrk="1" hangingPunct="1">
              <a:defRPr/>
            </a:pPr>
            <a:endParaRPr lang="en-US" sz="800" dirty="0"/>
          </a:p>
          <a:p>
            <a:pPr eaLnBrk="1" hangingPunct="1">
              <a:defRPr/>
            </a:pPr>
            <a:endParaRPr lang="en-US" sz="800" dirty="0"/>
          </a:p>
        </p:txBody>
      </p:sp>
    </p:spTree>
    <p:extLst>
      <p:ext uri="{BB962C8B-B14F-4D97-AF65-F5344CB8AC3E}">
        <p14:creationId xmlns:p14="http://schemas.microsoft.com/office/powerpoint/2010/main" val="303166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cap="all" baseline="0" dirty="0"/>
              <a:t>ESGR advocates for the employer</a:t>
            </a:r>
          </a:p>
          <a:p>
            <a:r>
              <a:rPr lang="en-US" dirty="0"/>
              <a:t>If there is undue hardship on the employer ESGR can talk to the service member or the unit commander to help with the situation.</a:t>
            </a:r>
          </a:p>
          <a:p>
            <a:r>
              <a:rPr lang="en-US" dirty="0"/>
              <a:t>If you have a service member who volunteers all the time for duty; if having the service member out for 5 months will be a hardship </a:t>
            </a:r>
            <a:r>
              <a:rPr lang="en-US" b="1" dirty="0"/>
              <a:t>give ESGR a call.</a:t>
            </a:r>
          </a:p>
          <a:p>
            <a:endParaRPr lang="en-US" b="1" dirty="0"/>
          </a:p>
          <a:p>
            <a:r>
              <a:rPr lang="en-US" b="1" dirty="0"/>
              <a:t>Miles City- </a:t>
            </a:r>
            <a:r>
              <a:rPr lang="en-US" dirty="0"/>
              <a:t>4 policemen were to be deployed.</a:t>
            </a:r>
          </a:p>
          <a:p>
            <a:r>
              <a:rPr lang="en-US" dirty="0"/>
              <a:t>	Miles City Mayor  said the deployment of so many was an undue hardship on the </a:t>
            </a:r>
            <a:r>
              <a:rPr lang="en-US" dirty="0" smtClean="0"/>
              <a:t>town with 4 of 8 police set to deploy.</a:t>
            </a:r>
            <a:endParaRPr lang="en-US" dirty="0"/>
          </a:p>
          <a:p>
            <a:r>
              <a:rPr lang="en-US" dirty="0"/>
              <a:t>	They called ESGR who helped with the problem.	</a:t>
            </a:r>
          </a:p>
          <a:p>
            <a:r>
              <a:rPr lang="en-US" dirty="0"/>
              <a:t>	Miles City sent a letter sent to the Adjutant General of Montana who signed an order to </a:t>
            </a:r>
            <a:r>
              <a:rPr lang="en-US" dirty="0" smtClean="0"/>
              <a:t>only take </a:t>
            </a:r>
            <a:r>
              <a:rPr lang="en-US" dirty="0"/>
              <a:t>2 of the 4.</a:t>
            </a:r>
          </a:p>
          <a:p>
            <a:r>
              <a:rPr lang="en-US" dirty="0"/>
              <a:t>	Two other guardsmen were deployed in their place.</a:t>
            </a:r>
          </a:p>
          <a:p>
            <a:endParaRPr lang="en-US" dirty="0"/>
          </a:p>
          <a:p>
            <a:r>
              <a:rPr lang="en-US" b="1" dirty="0"/>
              <a:t>Pro Lube- </a:t>
            </a:r>
            <a:r>
              <a:rPr lang="en-US" dirty="0"/>
              <a:t>Service member was on weekly orders.  Pro Lube did not know week to week if their manager was going to be at work.  They called ESGR to see what they could do.  ESGR called the unit commander to talk to them and said, “this employer needs help, put him on monthly orders or send him back to </a:t>
            </a:r>
            <a:r>
              <a:rPr lang="en-US" dirty="0" smtClean="0"/>
              <a:t>his civilian job.” </a:t>
            </a:r>
            <a:r>
              <a:rPr lang="en-US" dirty="0"/>
              <a:t>They worked out a compromise. </a:t>
            </a:r>
          </a:p>
        </p:txBody>
      </p:sp>
      <p:sp>
        <p:nvSpPr>
          <p:cNvPr id="4" name="Slide Number Placeholder 3"/>
          <p:cNvSpPr>
            <a:spLocks noGrp="1"/>
          </p:cNvSpPr>
          <p:nvPr>
            <p:ph type="sldNum" sz="quarter" idx="10"/>
          </p:nvPr>
        </p:nvSpPr>
        <p:spPr/>
        <p:txBody>
          <a:bodyPr/>
          <a:lstStyle/>
          <a:p>
            <a:pPr>
              <a:defRPr/>
            </a:pPr>
            <a:fld id="{C577875F-D140-44C1-BFEE-1756303353F0}" type="slidenum">
              <a:rPr lang="en-US" smtClean="0"/>
              <a:pPr>
                <a:defRPr/>
              </a:pPr>
              <a:t>15</a:t>
            </a:fld>
            <a:endParaRPr lang="en-US" dirty="0"/>
          </a:p>
        </p:txBody>
      </p:sp>
    </p:spTree>
    <p:extLst>
      <p:ext uri="{BB962C8B-B14F-4D97-AF65-F5344CB8AC3E}">
        <p14:creationId xmlns:p14="http://schemas.microsoft.com/office/powerpoint/2010/main" val="43790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C261E8-34C7-45BC-A0F8-4A9B3F4252E7}" type="slidenum">
              <a:rPr lang="en-US" smtClean="0"/>
              <a:pPr eaLnBrk="1" hangingPunct="1"/>
              <a:t>16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If you understand USERRA and know who to call for more information it makes your job easier as an employer.</a:t>
            </a:r>
          </a:p>
          <a:p>
            <a:pPr eaLnBrk="1" hangingPunct="1"/>
            <a:r>
              <a:rPr lang="en-US" dirty="0"/>
              <a:t>BNSF Military Scheduler for the USA traveled to Great </a:t>
            </a:r>
            <a:r>
              <a:rPr lang="en-US" dirty="0" smtClean="0"/>
              <a:t>Falls </a:t>
            </a:r>
            <a:r>
              <a:rPr lang="en-US" dirty="0"/>
              <a:t>for a C130 flight at the request of her </a:t>
            </a:r>
            <a:r>
              <a:rPr lang="en-US" dirty="0" smtClean="0"/>
              <a:t>2 Montana </a:t>
            </a:r>
            <a:r>
              <a:rPr lang="en-US" dirty="0"/>
              <a:t>Air National Guard </a:t>
            </a:r>
            <a:r>
              <a:rPr lang="en-US" dirty="0" smtClean="0"/>
              <a:t>members.  </a:t>
            </a:r>
          </a:p>
          <a:p>
            <a:pPr eaLnBrk="1" hangingPunct="1"/>
            <a:r>
              <a:rPr lang="en-US" dirty="0" smtClean="0"/>
              <a:t>She </a:t>
            </a:r>
            <a:r>
              <a:rPr lang="en-US" dirty="0"/>
              <a:t>was thrilled to be attend at her own expense to support her guard </a:t>
            </a:r>
            <a:r>
              <a:rPr lang="en-US" dirty="0" smtClean="0"/>
              <a:t>members.</a:t>
            </a:r>
            <a:endParaRPr lang="en-US" dirty="0"/>
          </a:p>
        </p:txBody>
      </p:sp>
    </p:spTree>
    <p:extLst>
      <p:ext uri="{BB962C8B-B14F-4D97-AF65-F5344CB8AC3E}">
        <p14:creationId xmlns:p14="http://schemas.microsoft.com/office/powerpoint/2010/main" val="412536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FCFDC5-00BD-42BF-B1CC-5677122FC072}" type="slidenum">
              <a:rPr lang="en-US" smtClean="0"/>
              <a:pPr eaLnBrk="1" hangingPunct="1"/>
              <a:t>17</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a:p>
            <a:pPr eaLnBrk="1" hangingPunct="1"/>
            <a:endParaRPr lang="en-US" dirty="0"/>
          </a:p>
        </p:txBody>
      </p:sp>
    </p:spTree>
    <p:extLst>
      <p:ext uri="{BB962C8B-B14F-4D97-AF65-F5344CB8AC3E}">
        <p14:creationId xmlns:p14="http://schemas.microsoft.com/office/powerpoint/2010/main" val="352153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80000"/>
              </a:lnSpc>
              <a:buFont typeface="Marlett" pitchFamily="2" charset="2"/>
              <a:buNone/>
            </a:pPr>
            <a:r>
              <a:rPr lang="en-US" sz="1100" kern="1200" dirty="0" smtClean="0">
                <a:solidFill>
                  <a:schemeClr val="tx1"/>
                </a:solidFill>
              </a:rPr>
              <a:t>To be eligible for rights under USERRA, you must be employed by an employer, you must have left your employer because of military service, and you must meet all of the following requirements:</a:t>
            </a:r>
          </a:p>
          <a:p>
            <a:pPr eaLnBrk="1" hangingPunct="1">
              <a:lnSpc>
                <a:spcPct val="80000"/>
              </a:lnSpc>
              <a:buFont typeface="Marlett" pitchFamily="2" charset="2"/>
              <a:buNone/>
            </a:pPr>
            <a:endParaRPr lang="en-US" sz="1100" kern="1200" dirty="0" smtClean="0">
              <a:solidFill>
                <a:schemeClr val="tx1"/>
              </a:solidFill>
            </a:endParaRPr>
          </a:p>
          <a:p>
            <a:pPr eaLnBrk="1" hangingPunct="1">
              <a:lnSpc>
                <a:spcPct val="80000"/>
              </a:lnSpc>
              <a:buFont typeface="Marlett" pitchFamily="2" charset="2"/>
              <a:buNone/>
            </a:pPr>
            <a:r>
              <a:rPr lang="en-US" sz="1100" b="1" u="sng" kern="1200" dirty="0" smtClean="0">
                <a:solidFill>
                  <a:schemeClr val="tx1"/>
                </a:solidFill>
              </a:rPr>
              <a:t>Provide prior notice to employer.</a:t>
            </a:r>
            <a:r>
              <a:rPr lang="en-US" sz="1100" b="1" u="none" kern="1200" baseline="0" dirty="0" smtClean="0">
                <a:solidFill>
                  <a:schemeClr val="tx1"/>
                </a:solidFill>
              </a:rPr>
              <a:t>  </a:t>
            </a:r>
            <a:r>
              <a:rPr lang="en-US" sz="1100" u="none" kern="1200" dirty="0" smtClean="0">
                <a:solidFill>
                  <a:schemeClr val="tx1"/>
                </a:solidFill>
              </a:rPr>
              <a:t>You</a:t>
            </a:r>
            <a:r>
              <a:rPr lang="en-US" sz="1100" kern="1200" dirty="0" smtClean="0">
                <a:solidFill>
                  <a:schemeClr val="tx1"/>
                </a:solidFill>
              </a:rPr>
              <a:t> must provide prior notice to your employer that you will be performing military service.  Notice may be verbal or in writing, but written notice is highly encouraged.</a:t>
            </a:r>
          </a:p>
          <a:p>
            <a:pPr eaLnBrk="1" hangingPunct="1">
              <a:lnSpc>
                <a:spcPct val="80000"/>
              </a:lnSpc>
              <a:buFont typeface="Marlett" pitchFamily="2" charset="2"/>
              <a:buNone/>
            </a:pPr>
            <a:endParaRPr lang="en-US" sz="1100" kern="1200" dirty="0" smtClean="0">
              <a:solidFill>
                <a:schemeClr val="tx1"/>
              </a:solidFill>
            </a:endParaRPr>
          </a:p>
          <a:p>
            <a:pPr eaLnBrk="1" hangingPunct="1">
              <a:lnSpc>
                <a:spcPct val="80000"/>
              </a:lnSpc>
              <a:buFont typeface="Marlett" pitchFamily="2" charset="2"/>
              <a:buNone/>
            </a:pPr>
            <a:r>
              <a:rPr lang="en-US" sz="1100" b="1" u="sng" kern="1200" dirty="0" smtClean="0">
                <a:solidFill>
                  <a:schemeClr val="tx1"/>
                </a:solidFill>
              </a:rPr>
              <a:t>Serve under honorable conditions.</a:t>
            </a:r>
            <a:r>
              <a:rPr lang="en-US" sz="1100" b="1" kern="1200" dirty="0" smtClean="0">
                <a:solidFill>
                  <a:schemeClr val="tx1"/>
                </a:solidFill>
              </a:rPr>
              <a:t>  </a:t>
            </a:r>
            <a:r>
              <a:rPr lang="en-US" sz="1100" kern="1200" dirty="0" smtClean="0">
                <a:solidFill>
                  <a:schemeClr val="tx1"/>
                </a:solidFill>
              </a:rPr>
              <a:t>Your period of military service performed must be honorable or under honorable conditions.  Dishonorable, bad conduct, other than honorable discharges, dismissal, and dropped from the rolls forfeit USERRA protection.</a:t>
            </a:r>
          </a:p>
          <a:p>
            <a:pPr eaLnBrk="1" hangingPunct="1">
              <a:lnSpc>
                <a:spcPct val="80000"/>
              </a:lnSpc>
              <a:buFont typeface="Marlett" pitchFamily="2" charset="2"/>
              <a:buNone/>
            </a:pPr>
            <a:endParaRPr lang="en-US" sz="1100" kern="1200" dirty="0" smtClean="0">
              <a:solidFill>
                <a:schemeClr val="tx1"/>
              </a:solidFill>
            </a:endParaRPr>
          </a:p>
          <a:p>
            <a:pPr eaLnBrk="1" hangingPunct="1">
              <a:lnSpc>
                <a:spcPct val="80000"/>
              </a:lnSpc>
              <a:buFont typeface="Marlett" pitchFamily="2" charset="2"/>
              <a:buNone/>
            </a:pPr>
            <a:r>
              <a:rPr lang="en-US" sz="1100" b="1" u="sng" kern="1200" dirty="0" smtClean="0">
                <a:solidFill>
                  <a:schemeClr val="tx1"/>
                </a:solidFill>
              </a:rPr>
              <a:t>Return to work in a timely manner.</a:t>
            </a:r>
            <a:r>
              <a:rPr lang="en-US" sz="1100" b="1" kern="1200" dirty="0" smtClean="0">
                <a:solidFill>
                  <a:schemeClr val="tx1"/>
                </a:solidFill>
              </a:rPr>
              <a:t>  </a:t>
            </a:r>
            <a:r>
              <a:rPr lang="en-US" sz="1100" kern="1200" dirty="0" smtClean="0">
                <a:solidFill>
                  <a:schemeClr val="tx1"/>
                </a:solidFill>
              </a:rPr>
              <a:t>After performing your military service, you must formally apply to return to work in accordance with these USERRA time guidelines.  Don’t mess with these timelines.  If you miss them, your employer can consider you AWOL and use standard company policies to terminate employees who are absent without notice.</a:t>
            </a:r>
          </a:p>
          <a:p>
            <a:pPr eaLnBrk="1" hangingPunct="1">
              <a:lnSpc>
                <a:spcPct val="80000"/>
              </a:lnSpc>
              <a:buFont typeface="Marlett" pitchFamily="2" charset="2"/>
              <a:buNone/>
            </a:pPr>
            <a:endParaRPr lang="en-US" sz="1100" kern="1200" dirty="0" smtClean="0">
              <a:solidFill>
                <a:schemeClr val="tx1"/>
              </a:solidFill>
            </a:endParaRPr>
          </a:p>
          <a:p>
            <a:pPr eaLnBrk="1" hangingPunct="1">
              <a:lnSpc>
                <a:spcPct val="80000"/>
              </a:lnSpc>
              <a:spcBef>
                <a:spcPct val="0"/>
              </a:spcBef>
              <a:buFont typeface="Marlett" pitchFamily="2" charset="2"/>
              <a:buNone/>
            </a:pPr>
            <a:r>
              <a:rPr lang="en-US" sz="1100" kern="1200" dirty="0" smtClean="0">
                <a:solidFill>
                  <a:schemeClr val="tx1"/>
                </a:solidFill>
              </a:rPr>
              <a:t>To maintain reemployment rights under USERRA, you must report back to work, or apply for reemployment, in accordance with the following time schedule:</a:t>
            </a:r>
          </a:p>
          <a:p>
            <a:pPr eaLnBrk="1" hangingPunct="1">
              <a:lnSpc>
                <a:spcPct val="80000"/>
              </a:lnSpc>
              <a:spcBef>
                <a:spcPct val="0"/>
              </a:spcBef>
              <a:buFont typeface="Marlett" pitchFamily="2" charset="2"/>
              <a:buNone/>
            </a:pPr>
            <a:endParaRPr lang="en-US" sz="1100" kern="1200" dirty="0" smtClean="0">
              <a:solidFill>
                <a:schemeClr val="tx1"/>
              </a:solidFill>
            </a:endParaRPr>
          </a:p>
          <a:p>
            <a:pPr eaLnBrk="1" hangingPunct="1">
              <a:lnSpc>
                <a:spcPct val="80000"/>
              </a:lnSpc>
              <a:spcBef>
                <a:spcPct val="0"/>
              </a:spcBef>
              <a:buFont typeface="Marlett" pitchFamily="2" charset="2"/>
              <a:buNone/>
            </a:pPr>
            <a:r>
              <a:rPr lang="en-US" sz="1100" u="sng" kern="1200" dirty="0" smtClean="0">
                <a:solidFill>
                  <a:schemeClr val="tx1"/>
                </a:solidFill>
              </a:rPr>
              <a:t>1-30 Days of Service</a:t>
            </a:r>
          </a:p>
          <a:p>
            <a:pPr eaLnBrk="1" hangingPunct="1">
              <a:lnSpc>
                <a:spcPct val="80000"/>
              </a:lnSpc>
              <a:spcBef>
                <a:spcPct val="0"/>
              </a:spcBef>
              <a:buFont typeface="Marlett" pitchFamily="2" charset="2"/>
              <a:buNone/>
            </a:pPr>
            <a:r>
              <a:rPr lang="en-US" sz="1100" kern="1200" dirty="0" smtClean="0">
                <a:solidFill>
                  <a:schemeClr val="tx1"/>
                </a:solidFill>
              </a:rPr>
              <a:t>Must report back to work on the next scheduled work day after safe travel home and eight hours of rest.  </a:t>
            </a:r>
          </a:p>
          <a:p>
            <a:pPr eaLnBrk="1" hangingPunct="1">
              <a:lnSpc>
                <a:spcPct val="80000"/>
              </a:lnSpc>
              <a:spcBef>
                <a:spcPct val="0"/>
              </a:spcBef>
              <a:buFont typeface="Marlett" pitchFamily="2" charset="2"/>
              <a:buNone/>
            </a:pPr>
            <a:endParaRPr lang="en-US" sz="1100" kern="1200" dirty="0" smtClean="0">
              <a:solidFill>
                <a:schemeClr val="tx1"/>
              </a:solidFill>
            </a:endParaRPr>
          </a:p>
          <a:p>
            <a:pPr eaLnBrk="1" hangingPunct="1">
              <a:lnSpc>
                <a:spcPct val="80000"/>
              </a:lnSpc>
              <a:spcBef>
                <a:spcPct val="0"/>
              </a:spcBef>
              <a:buFont typeface="Marlett" pitchFamily="2" charset="2"/>
              <a:buNone/>
            </a:pPr>
            <a:r>
              <a:rPr lang="en-US" sz="1100" u="sng" kern="1200" dirty="0" smtClean="0">
                <a:solidFill>
                  <a:schemeClr val="tx1"/>
                </a:solidFill>
              </a:rPr>
              <a:t>31-180 Days of Service</a:t>
            </a:r>
          </a:p>
          <a:p>
            <a:pPr eaLnBrk="1" hangingPunct="1">
              <a:lnSpc>
                <a:spcPct val="80000"/>
              </a:lnSpc>
              <a:spcBef>
                <a:spcPct val="0"/>
              </a:spcBef>
              <a:buFont typeface="Marlett" pitchFamily="2" charset="2"/>
              <a:buNone/>
            </a:pPr>
            <a:r>
              <a:rPr lang="en-US" sz="1100" kern="1200" dirty="0" smtClean="0">
                <a:solidFill>
                  <a:schemeClr val="tx1"/>
                </a:solidFill>
              </a:rPr>
              <a:t>Must submit an application for reemployment within 14 days after release from period of service.</a:t>
            </a:r>
            <a:endParaRPr lang="en-US" sz="1100" u="sng" kern="1200" dirty="0" smtClean="0">
              <a:solidFill>
                <a:schemeClr val="tx1"/>
              </a:solidFill>
            </a:endParaRPr>
          </a:p>
          <a:p>
            <a:pPr eaLnBrk="1" hangingPunct="1">
              <a:lnSpc>
                <a:spcPct val="80000"/>
              </a:lnSpc>
              <a:spcBef>
                <a:spcPct val="0"/>
              </a:spcBef>
              <a:buFont typeface="Marlett" pitchFamily="2" charset="2"/>
              <a:buNone/>
            </a:pPr>
            <a:endParaRPr lang="en-US" sz="1100" u="sng" kern="1200" dirty="0" smtClean="0">
              <a:solidFill>
                <a:schemeClr val="tx1"/>
              </a:solidFill>
            </a:endParaRPr>
          </a:p>
          <a:p>
            <a:pPr eaLnBrk="1" hangingPunct="1">
              <a:lnSpc>
                <a:spcPct val="80000"/>
              </a:lnSpc>
              <a:spcBef>
                <a:spcPct val="0"/>
              </a:spcBef>
              <a:buFont typeface="Marlett" pitchFamily="2" charset="2"/>
              <a:buNone/>
            </a:pPr>
            <a:r>
              <a:rPr lang="en-US" sz="1100" u="sng" kern="1200" dirty="0" smtClean="0">
                <a:solidFill>
                  <a:schemeClr val="tx1"/>
                </a:solidFill>
              </a:rPr>
              <a:t>181+ Days or More of Service</a:t>
            </a:r>
          </a:p>
          <a:p>
            <a:pPr eaLnBrk="1" hangingPunct="1">
              <a:lnSpc>
                <a:spcPct val="80000"/>
              </a:lnSpc>
              <a:spcBef>
                <a:spcPct val="0"/>
              </a:spcBef>
              <a:buFont typeface="Marlett" pitchFamily="2" charset="2"/>
              <a:buNone/>
            </a:pPr>
            <a:r>
              <a:rPr lang="en-US" sz="1100" kern="1200" dirty="0" smtClean="0">
                <a:solidFill>
                  <a:schemeClr val="tx1"/>
                </a:solidFill>
              </a:rPr>
              <a:t>Must submit an application for reemployment within 90 days after release from period of service.</a:t>
            </a:r>
            <a:endParaRPr lang="en-US" sz="1100" u="sng" kern="1200" dirty="0" smtClean="0">
              <a:solidFill>
                <a:schemeClr val="tx1"/>
              </a:solidFill>
            </a:endParaRPr>
          </a:p>
          <a:p>
            <a:pPr eaLnBrk="1" hangingPunct="1">
              <a:lnSpc>
                <a:spcPct val="80000"/>
              </a:lnSpc>
              <a:spcBef>
                <a:spcPct val="0"/>
              </a:spcBef>
              <a:buFont typeface="Marlett" pitchFamily="2" charset="2"/>
              <a:buNone/>
            </a:pPr>
            <a:r>
              <a:rPr lang="en-US" sz="1100" kern="1200" dirty="0" smtClean="0">
                <a:solidFill>
                  <a:schemeClr val="tx1"/>
                </a:solidFill>
              </a:rPr>
              <a:t>--You are entitled to use any portion of the time to apply, up to the maximum time allowed, but you should coordinate your date of return with your employer.   </a:t>
            </a:r>
          </a:p>
          <a:p>
            <a:pPr eaLnBrk="1" hangingPunct="1">
              <a:lnSpc>
                <a:spcPct val="80000"/>
              </a:lnSpc>
              <a:spcBef>
                <a:spcPct val="0"/>
              </a:spcBef>
              <a:buFont typeface="Marlett" pitchFamily="2" charset="2"/>
              <a:buNone/>
            </a:pPr>
            <a:r>
              <a:rPr lang="en-US" sz="1100" b="0" kern="1200" dirty="0" smtClean="0">
                <a:solidFill>
                  <a:schemeClr val="tx1"/>
                </a:solidFill>
              </a:rPr>
              <a:t>--Though not required, you should submit your application for reemployment in writing.   A sample application is available on our website at www.ESGR.mil.</a:t>
            </a:r>
          </a:p>
          <a:p>
            <a:pPr marL="0" marR="0" indent="0" algn="l" defTabSz="457200" rtl="0" eaLnBrk="1" fontAlgn="auto" latinLnBrk="0" hangingPunct="1">
              <a:lnSpc>
                <a:spcPct val="80000"/>
              </a:lnSpc>
              <a:spcBef>
                <a:spcPct val="0"/>
              </a:spcBef>
              <a:spcAft>
                <a:spcPts val="0"/>
              </a:spcAft>
              <a:buClrTx/>
              <a:buSzTx/>
              <a:buFont typeface="Marlett" pitchFamily="2" charset="2"/>
              <a:buNone/>
              <a:tabLst/>
              <a:defRPr/>
            </a:pPr>
            <a:r>
              <a:rPr lang="en-US" sz="1100" b="0" kern="1200" dirty="0" smtClean="0">
                <a:solidFill>
                  <a:schemeClr val="tx1"/>
                </a:solidFill>
              </a:rPr>
              <a:t>--</a:t>
            </a:r>
            <a:r>
              <a:rPr lang="en-US" sz="1100" b="0" dirty="0" smtClean="0">
                <a:latin typeface="Arial" panose="020B0604020202020204" pitchFamily="34" charset="0"/>
                <a:cs typeface="Arial" panose="020B0604020202020204" pitchFamily="34" charset="0"/>
              </a:rPr>
              <a:t>If eligible, Service member employees should be promptly reemployed.  “Prompt reemployment” means as soon as practicable under the circumstances of each case; usually, within two weeks of the employee's application for reemployment.</a:t>
            </a:r>
            <a:endParaRPr lang="en-US" sz="1100" b="0" dirty="0" smtClean="0"/>
          </a:p>
          <a:p>
            <a:pPr eaLnBrk="1" hangingPunct="1">
              <a:lnSpc>
                <a:spcPct val="80000"/>
              </a:lnSpc>
              <a:spcBef>
                <a:spcPct val="0"/>
              </a:spcBef>
              <a:buFont typeface="Marlett" pitchFamily="2" charset="2"/>
              <a:buNone/>
            </a:pPr>
            <a:endParaRPr lang="en-US" sz="1200" kern="1200" dirty="0" smtClean="0">
              <a:solidFill>
                <a:schemeClr val="tx1"/>
              </a:solidFill>
              <a:latin typeface="+mn-lt"/>
              <a:ea typeface="+mn-ea"/>
              <a:cs typeface="+mn-cs"/>
            </a:endParaRPr>
          </a:p>
          <a:p>
            <a:pPr defTabSz="931723">
              <a:defRPr/>
            </a:pPr>
            <a:endParaRPr lang="en-US" dirty="0" smtClean="0">
              <a:solidFill>
                <a:prstClr val="black"/>
              </a:solidFill>
            </a:endParaRPr>
          </a:p>
        </p:txBody>
      </p:sp>
      <p:sp>
        <p:nvSpPr>
          <p:cNvPr id="4" name="Slide Number Placeholder 3"/>
          <p:cNvSpPr>
            <a:spLocks noGrp="1"/>
          </p:cNvSpPr>
          <p:nvPr>
            <p:ph type="sldNum" sz="quarter" idx="10"/>
          </p:nvPr>
        </p:nvSpPr>
        <p:spPr/>
        <p:txBody>
          <a:bodyPr/>
          <a:lstStyle/>
          <a:p>
            <a:fld id="{5961E9C4-BF82-4337-9140-68B7C4D98CCE}" type="slidenum">
              <a:rPr lang="en-US" smtClean="0"/>
              <a:t>18</a:t>
            </a:fld>
            <a:endParaRPr lang="en-US" dirty="0"/>
          </a:p>
        </p:txBody>
      </p:sp>
    </p:spTree>
    <p:extLst>
      <p:ext uri="{BB962C8B-B14F-4D97-AF65-F5344CB8AC3E}">
        <p14:creationId xmlns:p14="http://schemas.microsoft.com/office/powerpoint/2010/main" val="227220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36CBE4-880A-464F-AE51-D49B2780E6D5}" type="slidenum">
              <a:rPr lang="en-US" smtClean="0"/>
              <a:pPr eaLnBrk="1" hangingPunct="1"/>
              <a:t>19</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b="1" u="sng" dirty="0"/>
              <a:t>The basic rule is that </a:t>
            </a:r>
            <a:r>
              <a:rPr lang="en-US" b="1" u="sng" dirty="0" smtClean="0"/>
              <a:t>Service member must </a:t>
            </a:r>
            <a:r>
              <a:rPr lang="en-US" b="1" u="sng" dirty="0"/>
              <a:t>be treated just like their peers </a:t>
            </a:r>
            <a:r>
              <a:rPr lang="en-US" b="1" u="sng" dirty="0" smtClean="0"/>
              <a:t>who are </a:t>
            </a:r>
            <a:r>
              <a:rPr lang="en-US" b="1" u="sng" dirty="0"/>
              <a:t>serving in the military.  </a:t>
            </a:r>
            <a:r>
              <a:rPr lang="en-US" dirty="0"/>
              <a:t>Employees can be terminated, salaries reduced, schedules changed etc. only if non-military employees were treated the same way.  </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90000"/>
              </a:lnSpc>
              <a:spcBef>
                <a:spcPct val="30000"/>
              </a:spcBef>
              <a:spcAft>
                <a:spcPct val="0"/>
              </a:spcAft>
              <a:buClrTx/>
              <a:buSzTx/>
              <a:buFontTx/>
              <a:buNone/>
              <a:tabLst/>
              <a:defRPr/>
            </a:pPr>
            <a:r>
              <a:rPr lang="en-US" dirty="0"/>
              <a:t>- </a:t>
            </a:r>
            <a:r>
              <a:rPr lang="en-US" b="1" dirty="0"/>
              <a:t>Discrimination</a:t>
            </a:r>
            <a:r>
              <a:rPr lang="en-US" dirty="0"/>
              <a:t> may include any treatment that occurs because you are in the military.  Indicators are a pattern of conversations, missed promotions, or assignments made specifically to those in the military.</a:t>
            </a:r>
          </a:p>
          <a:p>
            <a:pPr eaLnBrk="1" hangingPunct="1">
              <a:lnSpc>
                <a:spcPct val="90000"/>
              </a:lnSpc>
            </a:pPr>
            <a:endParaRPr lang="en-US" dirty="0"/>
          </a:p>
          <a:p>
            <a:pPr eaLnBrk="1" hangingPunct="1">
              <a:lnSpc>
                <a:spcPct val="90000"/>
              </a:lnSpc>
            </a:pPr>
            <a:r>
              <a:rPr lang="en-US" dirty="0"/>
              <a:t>- </a:t>
            </a:r>
            <a:r>
              <a:rPr lang="en-US" b="1" dirty="0"/>
              <a:t>Reinstatement</a:t>
            </a:r>
            <a:r>
              <a:rPr lang="en-US" b="1" baseline="0" dirty="0"/>
              <a:t> </a:t>
            </a:r>
            <a:r>
              <a:rPr lang="en-US" baseline="0" dirty="0"/>
              <a:t>– getting placed back in the same or comparable position upon return from military service called the </a:t>
            </a:r>
            <a:r>
              <a:rPr lang="en-US" b="1" baseline="0" dirty="0"/>
              <a:t>ESCALATOR PRINCIPLE</a:t>
            </a:r>
            <a:r>
              <a:rPr lang="en-US" baseline="0" dirty="0"/>
              <a:t>. Step off the escalator and step back on at the level of seniority they would have if they had never left or service.</a:t>
            </a:r>
            <a:endParaRPr lang="en-US" dirty="0"/>
          </a:p>
          <a:p>
            <a:pPr eaLnBrk="1" hangingPunct="1">
              <a:lnSpc>
                <a:spcPct val="90000"/>
              </a:lnSpc>
            </a:pPr>
            <a:endParaRPr lang="en-US" dirty="0"/>
          </a:p>
          <a:p>
            <a:pPr eaLnBrk="1" hangingPunct="1">
              <a:lnSpc>
                <a:spcPct val="90000"/>
              </a:lnSpc>
            </a:pPr>
            <a:r>
              <a:rPr lang="en-US" dirty="0"/>
              <a:t>- </a:t>
            </a:r>
            <a:r>
              <a:rPr lang="en-US" b="1" dirty="0"/>
              <a:t>Promotion</a:t>
            </a:r>
            <a:r>
              <a:rPr lang="en-US" dirty="0"/>
              <a:t> –members cannot be denied promotion due to military service, absences; members should be afforded the same promotion opportunities they would have received had they been serving continuously</a:t>
            </a:r>
          </a:p>
          <a:p>
            <a:pPr eaLnBrk="1" hangingPunct="1">
              <a:lnSpc>
                <a:spcPct val="90000"/>
              </a:lnSpc>
            </a:pPr>
            <a:endParaRPr lang="en-US" dirty="0"/>
          </a:p>
          <a:p>
            <a:pPr eaLnBrk="1" hangingPunct="1">
              <a:lnSpc>
                <a:spcPct val="90000"/>
              </a:lnSpc>
            </a:pPr>
            <a:r>
              <a:rPr lang="en-US" dirty="0"/>
              <a:t>- </a:t>
            </a:r>
            <a:r>
              <a:rPr lang="en-US" b="1" dirty="0"/>
              <a:t>Vacation</a:t>
            </a:r>
            <a:r>
              <a:rPr lang="en-US" dirty="0"/>
              <a:t> – various issues can arise here, including being required to use vacation days for military service, questions about accrual of vacation time.  </a:t>
            </a:r>
            <a:r>
              <a:rPr lang="en-US" b="1" dirty="0"/>
              <a:t>Service member cannot be required to use vacation for military time served.</a:t>
            </a:r>
          </a:p>
          <a:p>
            <a:pPr eaLnBrk="1" hangingPunct="1">
              <a:lnSpc>
                <a:spcPct val="90000"/>
              </a:lnSpc>
            </a:pPr>
            <a:endParaRPr lang="en-US" dirty="0"/>
          </a:p>
          <a:p>
            <a:pPr eaLnBrk="1" hangingPunct="1">
              <a:lnSpc>
                <a:spcPct val="90000"/>
              </a:lnSpc>
            </a:pPr>
            <a:r>
              <a:rPr lang="en-US" dirty="0"/>
              <a:t>- </a:t>
            </a:r>
            <a:r>
              <a:rPr lang="en-US" b="1" dirty="0"/>
              <a:t>Initial hiring</a:t>
            </a:r>
            <a:r>
              <a:rPr lang="en-US" b="1" baseline="0" dirty="0"/>
              <a:t> discrimination </a:t>
            </a:r>
            <a:r>
              <a:rPr lang="en-US" baseline="0" dirty="0"/>
              <a:t>– denying initial employment because of military service</a:t>
            </a:r>
            <a:endParaRPr lang="en-US" dirty="0"/>
          </a:p>
          <a:p>
            <a:pPr eaLnBrk="1" hangingPunct="1">
              <a:lnSpc>
                <a:spcPct val="90000"/>
              </a:lnSpc>
            </a:pPr>
            <a:endParaRPr lang="en-US" dirty="0"/>
          </a:p>
        </p:txBody>
      </p:sp>
    </p:spTree>
    <p:extLst>
      <p:ext uri="{BB962C8B-B14F-4D97-AF65-F5344CB8AC3E}">
        <p14:creationId xmlns:p14="http://schemas.microsoft.com/office/powerpoint/2010/main" val="101689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86F2EE-FEC4-4AA2-A56D-A2854389BCBC}" type="slidenum">
              <a:rPr lang="en-US" smtClean="0"/>
              <a:pPr eaLnBrk="1" hangingPunct="1"/>
              <a:t>20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Tx/>
              <a:buAutoNum type="arabicPeriod"/>
            </a:pPr>
            <a:r>
              <a:rPr lang="en-US" dirty="0"/>
              <a:t>There is no difference between voluntary and involuntary service.</a:t>
            </a:r>
          </a:p>
          <a:p>
            <a:pPr marL="231775" indent="-231775" eaLnBrk="1" hangingPunct="1">
              <a:buFontTx/>
              <a:buAutoNum type="arabicPeriod"/>
            </a:pPr>
            <a:r>
              <a:rPr lang="en-US" dirty="0"/>
              <a:t>See USERRA Book page 4 for full list of coverage- </a:t>
            </a:r>
          </a:p>
          <a:p>
            <a:pPr marL="231775" indent="-231775" eaLnBrk="1" hangingPunct="1">
              <a:buFontTx/>
              <a:buAutoNum type="arabicPeriod"/>
            </a:pPr>
            <a:endParaRPr lang="en-US" dirty="0"/>
          </a:p>
          <a:p>
            <a:pPr marL="231775" indent="-231775" eaLnBrk="1" hangingPunct="1">
              <a:buFontTx/>
              <a:buAutoNum type="arabicPeriod"/>
            </a:pPr>
            <a:endParaRPr lang="en-US" dirty="0"/>
          </a:p>
          <a:p>
            <a:pPr marL="231775" indent="-231775" eaLnBrk="1" hangingPunct="1"/>
            <a:endParaRPr lang="en-US" dirty="0"/>
          </a:p>
        </p:txBody>
      </p:sp>
    </p:spTree>
    <p:extLst>
      <p:ext uri="{BB962C8B-B14F-4D97-AF65-F5344CB8AC3E}">
        <p14:creationId xmlns:p14="http://schemas.microsoft.com/office/powerpoint/2010/main" val="140598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Name</a:t>
            </a:r>
          </a:p>
          <a:p>
            <a:pPr marL="171450" indent="-171450">
              <a:buFont typeface="Arial" panose="020B0604020202020204" pitchFamily="34" charset="0"/>
              <a:buChar char="•"/>
            </a:pPr>
            <a:r>
              <a:rPr lang="en-US" dirty="0"/>
              <a:t>Your “regular job when not an ESGR Volunteer”</a:t>
            </a:r>
          </a:p>
          <a:p>
            <a:pPr marL="171450" indent="-171450">
              <a:buFont typeface="Arial" panose="020B0604020202020204" pitchFamily="34" charset="0"/>
              <a:buChar char="•"/>
            </a:pPr>
            <a:r>
              <a:rPr lang="en-US" dirty="0"/>
              <a:t>I am here to help you understand more about Employer Support of the Guard and Reserve (ESGR), the Uniformed Services Employment Reemployment rights Act (USERRA) and help you understand the resources ESGR Offers you when you hire a member of the Reserve component</a:t>
            </a:r>
          </a:p>
          <a:p>
            <a:pPr marL="171450" indent="-171450">
              <a:buFont typeface="Arial" panose="020B0604020202020204" pitchFamily="34" charset="0"/>
              <a:buChar cha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u="sng" dirty="0"/>
              <a:t>Hand out USERRA Booklets page references shown on slides for easier referencing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577875F-D140-44C1-BFEE-1756303353F0}" type="slidenum">
              <a:rPr lang="en-US" smtClean="0"/>
              <a:pPr>
                <a:defRPr/>
              </a:pPr>
              <a:t>2</a:t>
            </a:fld>
            <a:endParaRPr lang="en-US" dirty="0"/>
          </a:p>
        </p:txBody>
      </p:sp>
    </p:spTree>
    <p:extLst>
      <p:ext uri="{BB962C8B-B14F-4D97-AF65-F5344CB8AC3E}">
        <p14:creationId xmlns:p14="http://schemas.microsoft.com/office/powerpoint/2010/main" val="1171685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86F2EE-FEC4-4AA2-A56D-A2854389BCBC}" type="slidenum">
              <a:rPr lang="en-US" smtClean="0"/>
              <a:pPr eaLnBrk="1" hangingPunct="1"/>
              <a:t>21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buFontTx/>
              <a:buAutoNum type="arabicPeriod"/>
            </a:pPr>
            <a:endParaRPr lang="en-US" dirty="0"/>
          </a:p>
          <a:p>
            <a:pPr marL="231775" indent="-231775" eaLnBrk="1" hangingPunct="1"/>
            <a:endParaRPr lang="en-US" dirty="0"/>
          </a:p>
        </p:txBody>
      </p:sp>
    </p:spTree>
    <p:extLst>
      <p:ext uri="{BB962C8B-B14F-4D97-AF65-F5344CB8AC3E}">
        <p14:creationId xmlns:p14="http://schemas.microsoft.com/office/powerpoint/2010/main" val="2517416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36CBE4-880A-464F-AE51-D49B2780E6D5}" type="slidenum">
              <a:rPr lang="en-US" smtClean="0"/>
              <a:pPr eaLnBrk="1" hangingPunct="1"/>
              <a:t>22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dirty="0"/>
              <a:t>Discrimination</a:t>
            </a:r>
            <a:r>
              <a:rPr lang="en-US" altLang="en-US" dirty="0"/>
              <a:t> may include any treatment that occurs because you are in the military.  Indicators are a pattern of conversations, missed promotions, or assignments made specifically to those in the military.</a:t>
            </a:r>
          </a:p>
          <a:p>
            <a:pPr marL="0" marR="0" indent="0" algn="l" defTabSz="914400" rtl="0" eaLnBrk="1" fontAlgn="base" latinLnBrk="0" hangingPunct="1">
              <a:lnSpc>
                <a:spcPct val="90000"/>
              </a:lnSpc>
              <a:spcBef>
                <a:spcPct val="30000"/>
              </a:spcBef>
              <a:spcAft>
                <a:spcPct val="0"/>
              </a:spcAft>
              <a:buClrTx/>
              <a:buSzTx/>
              <a:buFontTx/>
              <a:buNone/>
              <a:tabLst/>
              <a:defRPr/>
            </a:pPr>
            <a:r>
              <a:rPr lang="en-US" b="1" dirty="0"/>
              <a:t> </a:t>
            </a:r>
          </a:p>
          <a:p>
            <a:pPr marL="0" marR="0" indent="0" algn="l" defTabSz="914400" rtl="0" eaLnBrk="1" fontAlgn="base" latinLnBrk="0" hangingPunct="1">
              <a:lnSpc>
                <a:spcPct val="90000"/>
              </a:lnSpc>
              <a:spcBef>
                <a:spcPct val="30000"/>
              </a:spcBef>
              <a:spcAft>
                <a:spcPct val="0"/>
              </a:spcAft>
              <a:buClrTx/>
              <a:buSzTx/>
              <a:buFontTx/>
              <a:buNone/>
              <a:tabLst/>
              <a:defRPr/>
            </a:pPr>
            <a:r>
              <a:rPr lang="en-US" b="1" dirty="0"/>
              <a:t>Initial hiring</a:t>
            </a:r>
            <a:r>
              <a:rPr lang="en-US" b="1" baseline="0" dirty="0"/>
              <a:t> discrimination </a:t>
            </a:r>
            <a:r>
              <a:rPr lang="en-US" baseline="0" dirty="0"/>
              <a:t> denying initial employment because of military service</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90000"/>
              </a:lnSpc>
              <a:spcBef>
                <a:spcPct val="30000"/>
              </a:spcBef>
              <a:spcAft>
                <a:spcPct val="0"/>
              </a:spcAft>
              <a:buClrTx/>
              <a:buSzTx/>
              <a:buFontTx/>
              <a:buNone/>
              <a:tabLst/>
              <a:defRPr/>
            </a:pPr>
            <a:r>
              <a:rPr lang="en-US" b="1" baseline="0" dirty="0"/>
              <a:t>HIRE! </a:t>
            </a:r>
            <a:r>
              <a:rPr lang="en-US" baseline="0" dirty="0"/>
              <a:t>You want to hire service members as they are responsible, highly trained, and will show up to work drug free! </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dirty="0"/>
          </a:p>
          <a:p>
            <a:pPr eaLnBrk="1" hangingPunct="1">
              <a:lnSpc>
                <a:spcPct val="90000"/>
              </a:lnSpc>
            </a:pPr>
            <a:endParaRPr lang="en-US" altLang="en-US" dirty="0"/>
          </a:p>
        </p:txBody>
      </p:sp>
    </p:spTree>
    <p:extLst>
      <p:ext uri="{BB962C8B-B14F-4D97-AF65-F5344CB8AC3E}">
        <p14:creationId xmlns:p14="http://schemas.microsoft.com/office/powerpoint/2010/main" val="3280856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59F68-9FC4-4449-AA94-9EFA062EBC41}" type="slidenum">
              <a:rPr lang="en-US" smtClean="0"/>
              <a:pPr eaLnBrk="1" hangingPunct="1"/>
              <a:t>23</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Marlett" pitchFamily="2" charset="2"/>
              <a:buNone/>
            </a:pPr>
            <a:r>
              <a:rPr lang="en-US" sz="1000" dirty="0">
                <a:solidFill>
                  <a:srgbClr val="3333CC"/>
                </a:solidFill>
                <a:latin typeface="Tahoma" pitchFamily="34" charset="0"/>
              </a:rPr>
              <a:t>G/R members who meet the  requirements for reemployment rights are entitled to the following USERRA protections.</a:t>
            </a:r>
          </a:p>
          <a:p>
            <a:pPr eaLnBrk="1" hangingPunct="1">
              <a:lnSpc>
                <a:spcPct val="90000"/>
              </a:lnSpc>
              <a:buFont typeface="Marlett" pitchFamily="2" charset="2"/>
              <a:buNone/>
            </a:pPr>
            <a:endParaRPr lang="en-US" sz="1000" dirty="0">
              <a:solidFill>
                <a:srgbClr val="3333CC"/>
              </a:solidFill>
              <a:latin typeface="Tahoma" pitchFamily="34" charset="0"/>
            </a:endParaRPr>
          </a:p>
          <a:p>
            <a:pPr eaLnBrk="1" hangingPunct="1">
              <a:lnSpc>
                <a:spcPct val="90000"/>
              </a:lnSpc>
              <a:buFont typeface="Marlett" pitchFamily="2" charset="2"/>
              <a:buNone/>
            </a:pPr>
            <a:r>
              <a:rPr lang="en-US" sz="1000" b="1" u="sng" dirty="0">
                <a:solidFill>
                  <a:srgbClr val="3333CC"/>
                </a:solidFill>
                <a:latin typeface="Tahoma" pitchFamily="34" charset="0"/>
              </a:rPr>
              <a:t>Military Leave of Absence</a:t>
            </a:r>
            <a:r>
              <a:rPr lang="en-US" sz="1000" b="1" dirty="0">
                <a:solidFill>
                  <a:srgbClr val="3333CC"/>
                </a:solidFill>
                <a:latin typeface="Tahoma" pitchFamily="34" charset="0"/>
              </a:rPr>
              <a:t>.  </a:t>
            </a:r>
            <a:r>
              <a:rPr lang="en-US" sz="1000" dirty="0">
                <a:solidFill>
                  <a:srgbClr val="3333CC"/>
                </a:solidFill>
                <a:latin typeface="Tahoma" pitchFamily="34" charset="0"/>
              </a:rPr>
              <a:t>Employers are required to grant employees a military leave of absence to perform military service.</a:t>
            </a:r>
          </a:p>
          <a:p>
            <a:pPr eaLnBrk="1" hangingPunct="1">
              <a:lnSpc>
                <a:spcPct val="90000"/>
              </a:lnSpc>
              <a:buFont typeface="Marlett" pitchFamily="2" charset="2"/>
              <a:buNone/>
            </a:pPr>
            <a:endParaRPr lang="en-US" sz="1000" dirty="0">
              <a:solidFill>
                <a:srgbClr val="3333CC"/>
              </a:solidFill>
              <a:latin typeface="Tahoma" pitchFamily="34" charset="0"/>
            </a:endParaRPr>
          </a:p>
          <a:p>
            <a:pPr eaLnBrk="1" hangingPunct="1">
              <a:lnSpc>
                <a:spcPct val="90000"/>
              </a:lnSpc>
              <a:buFont typeface="Marlett" pitchFamily="2" charset="2"/>
              <a:buNone/>
            </a:pPr>
            <a:r>
              <a:rPr lang="en-US" sz="1000" b="1" u="sng" dirty="0">
                <a:solidFill>
                  <a:srgbClr val="3333CC"/>
                </a:solidFill>
                <a:latin typeface="Tahoma" pitchFamily="34" charset="0"/>
              </a:rPr>
              <a:t>Prompt Reinstatement</a:t>
            </a:r>
            <a:r>
              <a:rPr lang="en-US" sz="1000" b="1" dirty="0">
                <a:solidFill>
                  <a:srgbClr val="3333CC"/>
                </a:solidFill>
                <a:latin typeface="Tahoma" pitchFamily="34" charset="0"/>
              </a:rPr>
              <a:t>.  </a:t>
            </a:r>
            <a:r>
              <a:rPr lang="en-US" sz="1000" dirty="0">
                <a:solidFill>
                  <a:srgbClr val="3333CC"/>
                </a:solidFill>
                <a:latin typeface="Tahoma" pitchFamily="34" charset="0"/>
              </a:rPr>
              <a:t>Service for 1-30 days, reinstatement will normally be the next work day.  Service for 31 days or more, reinstatement will usually be no more than 2 weeks from the date of application.  The position you are reinstated into will usually be the same job you left or if you were away for 91 days or more, a position of like seniority, status and pay.</a:t>
            </a:r>
          </a:p>
          <a:p>
            <a:pPr eaLnBrk="1" hangingPunct="1">
              <a:lnSpc>
                <a:spcPct val="90000"/>
              </a:lnSpc>
              <a:buFont typeface="Marlett" pitchFamily="2" charset="2"/>
              <a:buNone/>
            </a:pPr>
            <a:endParaRPr lang="en-US" sz="1000" dirty="0">
              <a:solidFill>
                <a:srgbClr val="3333CC"/>
              </a:solidFill>
              <a:latin typeface="Tahoma" pitchFamily="34" charset="0"/>
            </a:endParaRPr>
          </a:p>
          <a:p>
            <a:pPr eaLnBrk="1" hangingPunct="1">
              <a:lnSpc>
                <a:spcPct val="90000"/>
              </a:lnSpc>
              <a:buFont typeface="Marlett" pitchFamily="2" charset="2"/>
              <a:buNone/>
            </a:pPr>
            <a:r>
              <a:rPr lang="en-US" sz="1000" b="1" u="sng" dirty="0">
                <a:solidFill>
                  <a:srgbClr val="3333CC"/>
                </a:solidFill>
                <a:latin typeface="Tahoma" pitchFamily="34" charset="0"/>
              </a:rPr>
              <a:t>Accumulation of Seniority</a:t>
            </a:r>
            <a:r>
              <a:rPr lang="en-US" sz="1000" b="1" dirty="0">
                <a:solidFill>
                  <a:srgbClr val="3333CC"/>
                </a:solidFill>
                <a:latin typeface="Tahoma" pitchFamily="34" charset="0"/>
              </a:rPr>
              <a:t>.   </a:t>
            </a:r>
            <a:r>
              <a:rPr lang="en-US" sz="1000" dirty="0">
                <a:solidFill>
                  <a:srgbClr val="3333CC"/>
                </a:solidFill>
                <a:latin typeface="Tahoma" pitchFamily="34" charset="0"/>
              </a:rPr>
              <a:t>Also referred to as the ‘escalator principle’,  this entitles you to the same seniority-based rights and benefits (including pensions) that you would have attained had you remained continuously employed.   For pensions, service members have 3 times the amount of time they were deployed (up to 5 years) to pay any missed employee contributions to their pension plan.</a:t>
            </a:r>
          </a:p>
          <a:p>
            <a:pPr eaLnBrk="1" hangingPunct="1">
              <a:lnSpc>
                <a:spcPct val="90000"/>
              </a:lnSpc>
              <a:buFont typeface="Marlett" pitchFamily="2" charset="2"/>
              <a:buNone/>
            </a:pPr>
            <a:endParaRPr lang="en-US" sz="1000" dirty="0">
              <a:solidFill>
                <a:srgbClr val="3333CC"/>
              </a:solidFill>
              <a:latin typeface="Tahoma" pitchFamily="34" charset="0"/>
            </a:endParaRPr>
          </a:p>
          <a:p>
            <a:pPr eaLnBrk="1" hangingPunct="1">
              <a:lnSpc>
                <a:spcPct val="90000"/>
              </a:lnSpc>
              <a:buFont typeface="Marlett" pitchFamily="2" charset="2"/>
              <a:buNone/>
            </a:pPr>
            <a:r>
              <a:rPr lang="en-US" sz="1000" b="1" u="sng" dirty="0">
                <a:solidFill>
                  <a:srgbClr val="3333CC"/>
                </a:solidFill>
                <a:latin typeface="Tahoma" pitchFamily="34" charset="0"/>
              </a:rPr>
              <a:t>Reinstatement of Health Insurance</a:t>
            </a:r>
            <a:r>
              <a:rPr lang="en-US" sz="1000" b="1" dirty="0">
                <a:solidFill>
                  <a:srgbClr val="3333CC"/>
                </a:solidFill>
                <a:latin typeface="Tahoma" pitchFamily="34" charset="0"/>
              </a:rPr>
              <a:t>.  </a:t>
            </a:r>
            <a:r>
              <a:rPr lang="en-US" sz="1000" dirty="0">
                <a:solidFill>
                  <a:srgbClr val="3333CC"/>
                </a:solidFill>
                <a:latin typeface="Tahoma" pitchFamily="34" charset="0"/>
              </a:rPr>
              <a:t>Health benefits are reinstated immediately upon reemployment - no waiting period and no exclusion for pre-existing conditions.  If service is 30 days or less R/G members can elect to continue coverage at the same cost prior to activation.  If service is 31 days or more, R/G members can elect to continue coverage at a cost of 102% of the total employer cost.</a:t>
            </a:r>
          </a:p>
          <a:p>
            <a:pPr eaLnBrk="1" hangingPunct="1">
              <a:lnSpc>
                <a:spcPct val="90000"/>
              </a:lnSpc>
              <a:buFont typeface="Marlett" pitchFamily="2" charset="2"/>
              <a:buNone/>
            </a:pPr>
            <a:endParaRPr lang="en-US" sz="1000" dirty="0">
              <a:solidFill>
                <a:srgbClr val="3333CC"/>
              </a:solidFill>
              <a:latin typeface="Tahoma" pitchFamily="34" charset="0"/>
            </a:endParaRPr>
          </a:p>
          <a:p>
            <a:pPr eaLnBrk="1" hangingPunct="1">
              <a:lnSpc>
                <a:spcPct val="90000"/>
              </a:lnSpc>
              <a:buFont typeface="Marlett" pitchFamily="2" charset="2"/>
              <a:buNone/>
            </a:pPr>
            <a:r>
              <a:rPr lang="en-US" sz="1000" b="1" u="sng" dirty="0">
                <a:solidFill>
                  <a:srgbClr val="3333CC"/>
                </a:solidFill>
                <a:latin typeface="Tahoma" pitchFamily="34" charset="0"/>
              </a:rPr>
              <a:t>PENSION CASE: </a:t>
            </a:r>
            <a:r>
              <a:rPr lang="en-US" sz="1000" dirty="0">
                <a:solidFill>
                  <a:srgbClr val="3333CC"/>
                </a:solidFill>
                <a:latin typeface="Tahoma" pitchFamily="34" charset="0"/>
              </a:rPr>
              <a:t>If ESGR gets a pension case, they should immediately refer it to DOL.  We can’t possibly solve it in 7 – 14 days.  They are too complicated.</a:t>
            </a:r>
          </a:p>
          <a:p>
            <a:pPr eaLnBrk="1" hangingPunct="1">
              <a:lnSpc>
                <a:spcPct val="90000"/>
              </a:lnSpc>
              <a:buFont typeface="Marlett" pitchFamily="2" charset="2"/>
              <a:buNone/>
            </a:pPr>
            <a:r>
              <a:rPr lang="en-US" sz="1000" u="sng" dirty="0">
                <a:solidFill>
                  <a:srgbClr val="3333CC"/>
                </a:solidFill>
                <a:latin typeface="Tahoma" pitchFamily="34" charset="0"/>
              </a:rPr>
              <a:t>Training and Retraining</a:t>
            </a:r>
            <a:r>
              <a:rPr lang="en-US" sz="1000" dirty="0">
                <a:solidFill>
                  <a:srgbClr val="3333CC"/>
                </a:solidFill>
                <a:latin typeface="Tahoma" pitchFamily="34" charset="0"/>
              </a:rPr>
              <a:t>.  If you are no longer qualified due to technological advances or physical limitations, your employer must provide the necessary training to update your skills or retrain you into a new position.</a:t>
            </a:r>
          </a:p>
          <a:p>
            <a:pPr eaLnBrk="1" hangingPunct="1">
              <a:lnSpc>
                <a:spcPct val="90000"/>
              </a:lnSpc>
              <a:buFont typeface="Marlett" pitchFamily="2" charset="2"/>
              <a:buNone/>
            </a:pPr>
            <a:endParaRPr lang="en-US" sz="1000" dirty="0">
              <a:solidFill>
                <a:srgbClr val="3333CC"/>
              </a:solidFill>
              <a:latin typeface="Tahoma" pitchFamily="34" charset="0"/>
            </a:endParaRPr>
          </a:p>
          <a:p>
            <a:pPr eaLnBrk="1" hangingPunct="1">
              <a:lnSpc>
                <a:spcPct val="90000"/>
              </a:lnSpc>
              <a:buFont typeface="Marlett" pitchFamily="2" charset="2"/>
              <a:buNone/>
            </a:pPr>
            <a:r>
              <a:rPr lang="en-US" sz="1000" b="1" u="sng" dirty="0">
                <a:solidFill>
                  <a:srgbClr val="3333CC"/>
                </a:solidFill>
                <a:latin typeface="Tahoma" pitchFamily="34" charset="0"/>
              </a:rPr>
              <a:t>Protection Against Discharge</a:t>
            </a:r>
            <a:r>
              <a:rPr lang="en-US" sz="1000" b="1" dirty="0">
                <a:solidFill>
                  <a:srgbClr val="3333CC"/>
                </a:solidFill>
                <a:latin typeface="Tahoma" pitchFamily="34" charset="0"/>
              </a:rPr>
              <a:t>.  </a:t>
            </a:r>
            <a:r>
              <a:rPr lang="en-US" sz="1000" dirty="0">
                <a:solidFill>
                  <a:srgbClr val="3333CC"/>
                </a:solidFill>
                <a:latin typeface="Tahoma" pitchFamily="34" charset="0"/>
              </a:rPr>
              <a:t>For a limited period of time after returning from 31 days or more of military service, you cannot be discharged except for cause.</a:t>
            </a:r>
          </a:p>
          <a:p>
            <a:pPr eaLnBrk="1" hangingPunct="1">
              <a:lnSpc>
                <a:spcPct val="90000"/>
              </a:lnSpc>
            </a:pPr>
            <a:endParaRPr lang="en-US" sz="1000" dirty="0"/>
          </a:p>
        </p:txBody>
      </p:sp>
    </p:spTree>
    <p:extLst>
      <p:ext uri="{BB962C8B-B14F-4D97-AF65-F5344CB8AC3E}">
        <p14:creationId xmlns:p14="http://schemas.microsoft.com/office/powerpoint/2010/main" val="241250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36CBE4-880A-464F-AE51-D49B2780E6D5}" type="slidenum">
              <a:rPr lang="en-US" smtClean="0"/>
              <a:pPr eaLnBrk="1" hangingPunct="1"/>
              <a:t>24</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b="1" dirty="0"/>
              <a:t> ESCALATOR PRINCIPAL- It is like they never left the job.  They step off the escalator at one spot and step back on after their service at the seniority level they would have earned had they never left the office. </a:t>
            </a:r>
          </a:p>
          <a:p>
            <a:pPr eaLnBrk="1" hangingPunct="1">
              <a:lnSpc>
                <a:spcPct val="90000"/>
              </a:lnSpc>
            </a:pPr>
            <a:r>
              <a:rPr lang="en-US" b="1" dirty="0"/>
              <a:t>Job Placement/Reinstatement</a:t>
            </a:r>
            <a:r>
              <a:rPr lang="en-US" b="1" baseline="0" dirty="0"/>
              <a:t> – </a:t>
            </a:r>
            <a:r>
              <a:rPr lang="en-US" baseline="0" dirty="0"/>
              <a:t>getting placed back in the same or comparable position upon return from military service</a:t>
            </a:r>
            <a:endParaRPr lang="en-US" dirty="0"/>
          </a:p>
        </p:txBody>
      </p:sp>
    </p:spTree>
    <p:extLst>
      <p:ext uri="{BB962C8B-B14F-4D97-AF65-F5344CB8AC3E}">
        <p14:creationId xmlns:p14="http://schemas.microsoft.com/office/powerpoint/2010/main" val="41443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36CBE4-880A-464F-AE51-D49B2780E6D5}" type="slidenum">
              <a:rPr lang="en-US" smtClean="0"/>
              <a:pPr eaLnBrk="1" hangingPunct="1"/>
              <a:t>25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u="sng" dirty="0"/>
              <a:t>Termination</a:t>
            </a:r>
            <a:r>
              <a:rPr lang="en-US" altLang="en-US" dirty="0"/>
              <a:t> – Sometimes Service members are terminated during the deployment or upon an attempt to return to work.  </a:t>
            </a:r>
            <a:r>
              <a:rPr lang="en-US" altLang="en-US" b="1" dirty="0"/>
              <a:t>In most cases this is illegal.  </a:t>
            </a:r>
            <a:r>
              <a:rPr lang="en-US" altLang="en-US" dirty="0"/>
              <a:t>Exceptions occur if employees in similar positions who were not deployed were also terminated.  This includes closing a company, division, or laying-off a formal group of employees.  </a:t>
            </a:r>
          </a:p>
          <a:p>
            <a:pPr eaLnBrk="1" hangingPunct="1">
              <a:lnSpc>
                <a:spcPct val="90000"/>
              </a:lnSpc>
            </a:pPr>
            <a:endParaRPr lang="en-US" altLang="en-US" dirty="0"/>
          </a:p>
          <a:p>
            <a:pPr eaLnBrk="1" hangingPunct="1">
              <a:lnSpc>
                <a:spcPct val="90000"/>
              </a:lnSpc>
            </a:pPr>
            <a:r>
              <a:rPr lang="en-US" altLang="en-US" b="1" dirty="0"/>
              <a:t>Even if the temporary person fulfilling their job is better at the job than the service member, you have to hire back the service member.</a:t>
            </a:r>
          </a:p>
        </p:txBody>
      </p:sp>
    </p:spTree>
    <p:extLst>
      <p:ext uri="{BB962C8B-B14F-4D97-AF65-F5344CB8AC3E}">
        <p14:creationId xmlns:p14="http://schemas.microsoft.com/office/powerpoint/2010/main" val="245938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138209-DC3C-467E-A6C0-7B9D029E01C3}" type="slidenum">
              <a:rPr lang="en-US" smtClean="0"/>
              <a:pPr eaLnBrk="1" hangingPunct="1"/>
              <a:t>26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3333CC"/>
                </a:solidFill>
                <a:latin typeface="Tahoma" pitchFamily="34" charset="0"/>
              </a:rPr>
              <a:t>Ombudsmen are trained ESGR committee members at the local, state and national level who help R/G members resolve employer related problems.</a:t>
            </a:r>
          </a:p>
          <a:p>
            <a:pPr eaLnBrk="1" hangingPunct="1"/>
            <a:endParaRPr lang="en-US" dirty="0">
              <a:solidFill>
                <a:srgbClr val="3333CC"/>
              </a:solidFill>
              <a:latin typeface="Tahoma" pitchFamily="34" charset="0"/>
            </a:endParaRPr>
          </a:p>
          <a:p>
            <a:pPr eaLnBrk="1" hangingPunct="1"/>
            <a:r>
              <a:rPr lang="en-US" dirty="0">
                <a:solidFill>
                  <a:srgbClr val="3333CC"/>
                </a:solidFill>
                <a:latin typeface="Tahoma" pitchFamily="34" charset="0"/>
              </a:rPr>
              <a:t>Ombudsmen provide information to R/G members and to employers regarding their rights and requirements under USERRA.  They are available to answer questions and clarify the law (USERRA).  </a:t>
            </a:r>
          </a:p>
          <a:p>
            <a:pPr eaLnBrk="1" hangingPunct="1"/>
            <a:r>
              <a:rPr lang="en-US" dirty="0">
                <a:solidFill>
                  <a:srgbClr val="3333CC"/>
                </a:solidFill>
                <a:latin typeface="Tahoma" pitchFamily="34" charset="0"/>
              </a:rPr>
              <a:t>They also are authorized to work with both parties to mediate conflicts between G/R and their employers due to military service.  </a:t>
            </a:r>
          </a:p>
          <a:p>
            <a:pPr eaLnBrk="1" hangingPunct="1"/>
            <a:r>
              <a:rPr lang="en-US" dirty="0">
                <a:solidFill>
                  <a:srgbClr val="3333CC"/>
                </a:solidFill>
                <a:latin typeface="Tahoma" pitchFamily="34" charset="0"/>
              </a:rPr>
              <a:t>ESGR ombudsmen help to resolve over 90% of the employer related issues they receive.  Their objective is to eliminate misunderstandings and resolve difficulties in a spirit of cooperation at the lowest level possible. </a:t>
            </a:r>
          </a:p>
          <a:p>
            <a:pPr eaLnBrk="1" hangingPunct="1"/>
            <a:endParaRPr lang="en-US" dirty="0">
              <a:solidFill>
                <a:srgbClr val="3333CC"/>
              </a:solidFill>
              <a:latin typeface="Tahoma" pitchFamily="34" charset="0"/>
            </a:endParaRPr>
          </a:p>
          <a:p>
            <a:pPr eaLnBrk="1" hangingPunct="1"/>
            <a:r>
              <a:rPr lang="en-US" dirty="0">
                <a:solidFill>
                  <a:srgbClr val="3333CC"/>
                </a:solidFill>
                <a:latin typeface="Tahoma" pitchFamily="34" charset="0"/>
              </a:rPr>
              <a:t>Employers and service members can call the ESGR hot line to ask questions.</a:t>
            </a:r>
            <a:r>
              <a:rPr lang="en-US" b="1" dirty="0">
                <a:solidFill>
                  <a:srgbClr val="3333CC"/>
                </a:solidFill>
                <a:latin typeface="Tahoma" pitchFamily="34" charset="0"/>
              </a:rPr>
              <a:t> </a:t>
            </a:r>
            <a:endParaRPr lang="en-US" b="1" dirty="0" smtClean="0">
              <a:solidFill>
                <a:srgbClr val="3333CC"/>
              </a:solidFill>
              <a:latin typeface="Tahoma" pitchFamily="34" charset="0"/>
            </a:endParaRPr>
          </a:p>
          <a:p>
            <a:pPr eaLnBrk="1" hangingPunct="1"/>
            <a:r>
              <a:rPr lang="en-US" b="1" dirty="0" smtClean="0">
                <a:solidFill>
                  <a:srgbClr val="3333CC"/>
                </a:solidFill>
                <a:latin typeface="Tahoma" pitchFamily="34" charset="0"/>
              </a:rPr>
              <a:t>99.9 percent of the concerns are because of a lack of communication between employer and service member.</a:t>
            </a:r>
            <a:endParaRPr lang="en-US" b="1" dirty="0">
              <a:solidFill>
                <a:srgbClr val="3333CC"/>
              </a:solidFill>
              <a:latin typeface="Tahoma" pitchFamily="34" charset="0"/>
            </a:endParaRPr>
          </a:p>
          <a:p>
            <a:pPr eaLnBrk="1" hangingPunct="1"/>
            <a:endParaRPr lang="en-US" dirty="0"/>
          </a:p>
        </p:txBody>
      </p:sp>
    </p:spTree>
    <p:extLst>
      <p:ext uri="{BB962C8B-B14F-4D97-AF65-F5344CB8AC3E}">
        <p14:creationId xmlns:p14="http://schemas.microsoft.com/office/powerpoint/2010/main" val="309590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8175A7-2CF2-4698-A805-33921AEE5192}" type="slidenum">
              <a:rPr lang="en-US" smtClean="0"/>
              <a:pPr eaLnBrk="1" hangingPunct="1"/>
              <a:t>27</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cs typeface="Times New Roman" pitchFamily="18" charset="0"/>
              </a:rPr>
              <a:t>Main rule: work with your </a:t>
            </a:r>
            <a:r>
              <a:rPr lang="en-US" dirty="0" smtClean="0">
                <a:latin typeface="Times New Roman" pitchFamily="18" charset="0"/>
                <a:cs typeface="Times New Roman" pitchFamily="18" charset="0"/>
              </a:rPr>
              <a:t>employee </a:t>
            </a:r>
            <a:r>
              <a:rPr lang="en-US" dirty="0">
                <a:latin typeface="Times New Roman" pitchFamily="18" charset="0"/>
                <a:cs typeface="Times New Roman" pitchFamily="18" charset="0"/>
              </a:rPr>
              <a:t>on issues </a:t>
            </a:r>
            <a:endParaRPr lang="en-US" dirty="0" smtClean="0">
              <a:latin typeface="Times New Roman" pitchFamily="18" charset="0"/>
              <a:cs typeface="Times New Roman" pitchFamily="18" charset="0"/>
            </a:endParaRPr>
          </a:p>
          <a:p>
            <a:pPr eaLnBrk="1" hangingPunct="1"/>
            <a:r>
              <a:rPr lang="en-US" u="sng" dirty="0" smtClean="0">
                <a:latin typeface="Times New Roman" pitchFamily="18" charset="0"/>
                <a:cs typeface="Times New Roman" pitchFamily="18" charset="0"/>
              </a:rPr>
              <a:t>Communicate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regularly with your employee.  Ask for their drill, training and future deployment schedules. </a:t>
            </a:r>
          </a:p>
          <a:p>
            <a:pPr eaLnBrk="1" hangingPunct="1"/>
            <a:r>
              <a:rPr lang="en-US" u="sng" dirty="0" smtClean="0">
                <a:latin typeface="Times New Roman" pitchFamily="18" charset="0"/>
                <a:cs typeface="Times New Roman" pitchFamily="18" charset="0"/>
              </a:rPr>
              <a:t>Learn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Your service member can invite you to employer </a:t>
            </a:r>
            <a:r>
              <a:rPr lang="en-US" dirty="0" smtClean="0">
                <a:latin typeface="Times New Roman" pitchFamily="18" charset="0"/>
                <a:cs typeface="Times New Roman" pitchFamily="18" charset="0"/>
              </a:rPr>
              <a:t>events such as helicopter </a:t>
            </a:r>
            <a:r>
              <a:rPr lang="en-US" dirty="0">
                <a:latin typeface="Times New Roman" pitchFamily="18" charset="0"/>
                <a:cs typeface="Times New Roman" pitchFamily="18" charset="0"/>
              </a:rPr>
              <a:t>or C130 </a:t>
            </a:r>
            <a:r>
              <a:rPr lang="en-US" dirty="0" smtClean="0">
                <a:latin typeface="Times New Roman" pitchFamily="18" charset="0"/>
                <a:cs typeface="Times New Roman" pitchFamily="18" charset="0"/>
              </a:rPr>
              <a:t>flights; </a:t>
            </a:r>
            <a:r>
              <a:rPr lang="en-US" dirty="0">
                <a:latin typeface="Times New Roman" pitchFamily="18" charset="0"/>
                <a:cs typeface="Times New Roman" pitchFamily="18" charset="0"/>
              </a:rPr>
              <a:t>Limestone Hills Bradley or Tank firing </a:t>
            </a:r>
            <a:r>
              <a:rPr lang="en-US" dirty="0" smtClean="0">
                <a:latin typeface="Times New Roman" pitchFamily="18" charset="0"/>
                <a:cs typeface="Times New Roman" pitchFamily="18" charset="0"/>
              </a:rPr>
              <a:t>trainings; simulator events at armories across MT..</a:t>
            </a:r>
            <a:endParaRPr lang="en-US" dirty="0"/>
          </a:p>
        </p:txBody>
      </p:sp>
    </p:spTree>
    <p:extLst>
      <p:ext uri="{BB962C8B-B14F-4D97-AF65-F5344CB8AC3E}">
        <p14:creationId xmlns:p14="http://schemas.microsoft.com/office/powerpoint/2010/main" val="631267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smtClean="0"/>
              <a:t>USERRA Flip book provided today</a:t>
            </a:r>
          </a:p>
          <a:p>
            <a:pPr>
              <a:buFont typeface="Wingdings" panose="05000000000000000000" pitchFamily="2" charset="2"/>
              <a:buChar char="Ø"/>
            </a:pPr>
            <a:r>
              <a:rPr lang="en-US" sz="1200" dirty="0" smtClean="0"/>
              <a:t>Links to free online USERRA training at www.ESGR.mil</a:t>
            </a:r>
          </a:p>
          <a:p>
            <a:pPr>
              <a:buFont typeface="Wingdings" panose="05000000000000000000" pitchFamily="2" charset="2"/>
              <a:buChar char="Ø"/>
            </a:pPr>
            <a:r>
              <a:rPr lang="en-US" sz="1200" dirty="0" smtClean="0"/>
              <a:t>ESGR can provide free USERRA training for your business</a:t>
            </a:r>
          </a:p>
          <a:p>
            <a:pPr>
              <a:buFont typeface="Wingdings" panose="05000000000000000000" pitchFamily="2" charset="2"/>
              <a:buChar char="Ø"/>
            </a:pPr>
            <a:endParaRPr lang="en-US" sz="1200" dirty="0" smtClean="0"/>
          </a:p>
          <a:p>
            <a:pPr>
              <a:buFont typeface="Wingdings" panose="05000000000000000000" pitchFamily="2" charset="2"/>
              <a:buChar char="Ø"/>
            </a:pPr>
            <a:r>
              <a:rPr lang="en-US" sz="1200" dirty="0" smtClean="0"/>
              <a:t>Spouse Patriot Award present on behalf of spouse of a guard member to Green up in Helena MT in thanks for their support of her during her husband’s deployments and military obligations.</a:t>
            </a:r>
            <a:endParaRPr lang="en-US" sz="1200" dirty="0"/>
          </a:p>
        </p:txBody>
      </p:sp>
      <p:sp>
        <p:nvSpPr>
          <p:cNvPr id="4" name="Slide Number Placeholder 3"/>
          <p:cNvSpPr>
            <a:spLocks noGrp="1"/>
          </p:cNvSpPr>
          <p:nvPr>
            <p:ph type="sldNum" sz="quarter" idx="10"/>
          </p:nvPr>
        </p:nvSpPr>
        <p:spPr/>
        <p:txBody>
          <a:bodyPr/>
          <a:lstStyle/>
          <a:p>
            <a:pPr>
              <a:defRPr/>
            </a:pPr>
            <a:fld id="{C577875F-D140-44C1-BFEE-1756303353F0}" type="slidenum">
              <a:rPr lang="en-US" smtClean="0"/>
              <a:pPr>
                <a:defRPr/>
              </a:pPr>
              <a:t>28</a:t>
            </a:fld>
            <a:endParaRPr lang="en-US" dirty="0"/>
          </a:p>
        </p:txBody>
      </p:sp>
    </p:spTree>
    <p:extLst>
      <p:ext uri="{BB962C8B-B14F-4D97-AF65-F5344CB8AC3E}">
        <p14:creationId xmlns:p14="http://schemas.microsoft.com/office/powerpoint/2010/main" val="673899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2AB692-A933-482B-966F-6F526CB00123}" type="slidenum">
              <a:rPr lang="en-US" smtClean="0"/>
              <a:pPr eaLnBrk="1" hangingPunct="1"/>
              <a:t>30</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6836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2AB692-A933-482B-966F-6F526CB00123}" type="slidenum">
              <a:rPr lang="en-US" smtClean="0"/>
              <a:pPr eaLnBrk="1" hangingPunct="1"/>
              <a:t>31</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683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sz="1200" b="1" dirty="0">
                <a:latin typeface="Times New Roman" pitchFamily="18" charset="0"/>
                <a:cs typeface="Times New Roman" pitchFamily="18" charset="0"/>
              </a:rPr>
              <a:t>ESGR is the DoD program </a:t>
            </a:r>
            <a:r>
              <a:rPr lang="en-US" sz="1200" dirty="0">
                <a:latin typeface="Times New Roman" pitchFamily="18" charset="0"/>
                <a:cs typeface="Times New Roman" pitchFamily="18" charset="0"/>
              </a:rPr>
              <a:t>for information, education and mediation for </a:t>
            </a:r>
            <a:r>
              <a:rPr lang="en-US" sz="1200" dirty="0" smtClean="0">
                <a:latin typeface="Times New Roman" pitchFamily="18" charset="0"/>
                <a:cs typeface="Times New Roman" pitchFamily="18" charset="0"/>
              </a:rPr>
              <a:t>Reserve </a:t>
            </a:r>
            <a:r>
              <a:rPr lang="en-US" sz="1200" dirty="0">
                <a:latin typeface="Times New Roman" pitchFamily="18" charset="0"/>
                <a:cs typeface="Times New Roman" pitchFamily="18" charset="0"/>
              </a:rPr>
              <a:t>component members or </a:t>
            </a:r>
            <a:r>
              <a:rPr lang="en-US" sz="1200" dirty="0" smtClean="0">
                <a:latin typeface="Times New Roman" pitchFamily="18" charset="0"/>
                <a:cs typeface="Times New Roman" pitchFamily="18" charset="0"/>
              </a:rPr>
              <a:t>Service </a:t>
            </a:r>
            <a:r>
              <a:rPr lang="en-US" sz="1200" dirty="0">
                <a:latin typeface="Times New Roman" pitchFamily="18" charset="0"/>
                <a:cs typeface="Times New Roman" pitchFamily="18" charset="0"/>
              </a:rPr>
              <a:t>members, and their employers concerning their USERRA rights and responsibilities. </a:t>
            </a:r>
          </a:p>
          <a:p>
            <a:pPr eaLnBrk="1" hangingPunct="1">
              <a:lnSpc>
                <a:spcPct val="80000"/>
              </a:lnSpc>
              <a:defRPr/>
            </a:pPr>
            <a:endParaRPr lang="en-US" sz="1200" dirty="0">
              <a:latin typeface="Times New Roman" pitchFamily="18" charset="0"/>
              <a:cs typeface="Times New Roman" pitchFamily="18" charset="0"/>
            </a:endParaRPr>
          </a:p>
          <a:p>
            <a:pPr eaLnBrk="1" hangingPunct="1">
              <a:lnSpc>
                <a:spcPct val="80000"/>
              </a:lnSpc>
              <a:defRPr/>
            </a:pPr>
            <a:r>
              <a:rPr lang="en-US" sz="1200" b="1" dirty="0">
                <a:latin typeface="Times New Roman" pitchFamily="18" charset="0"/>
                <a:cs typeface="Times New Roman" pitchFamily="18" charset="0"/>
              </a:rPr>
              <a:t>ESGR serves all Seven Reserve Components: </a:t>
            </a:r>
            <a:r>
              <a:rPr lang="en-US" sz="1200" dirty="0">
                <a:latin typeface="Times New Roman" pitchFamily="18" charset="0"/>
                <a:cs typeface="Times New Roman" pitchFamily="18" charset="0"/>
              </a:rPr>
              <a:t>Army National Guard, Army Reserve, Marine Corps Reserve, Navy Reserve, Air National Guard, Air Force Reserve, and Coast Guard Reserve. ESGR is here for </a:t>
            </a:r>
            <a:r>
              <a:rPr lang="en-US" sz="1200" dirty="0" smtClean="0">
                <a:latin typeface="Times New Roman" pitchFamily="18" charset="0"/>
                <a:cs typeface="Times New Roman" pitchFamily="18" charset="0"/>
              </a:rPr>
              <a:t>Service members and their civilian employers. </a:t>
            </a:r>
            <a:endParaRPr lang="en-US" sz="1200" dirty="0">
              <a:latin typeface="Times New Roman" pitchFamily="18" charset="0"/>
              <a:cs typeface="Times New Roman" pitchFamily="18" charset="0"/>
            </a:endParaRPr>
          </a:p>
          <a:p>
            <a:pPr marL="223838" indent="-223838" eaLnBrk="1" hangingPunct="1">
              <a:lnSpc>
                <a:spcPct val="90000"/>
              </a:lnSpc>
              <a:defRPr/>
            </a:pPr>
            <a:endParaRPr lang="en-US" sz="1200" dirty="0"/>
          </a:p>
          <a:p>
            <a:pPr indent="-223838" eaLnBrk="1" hangingPunct="1">
              <a:lnSpc>
                <a:spcPct val="80000"/>
              </a:lnSpc>
              <a:defRPr/>
            </a:pPr>
            <a:r>
              <a:rPr lang="en-US" sz="1200" dirty="0">
                <a:latin typeface="Times New Roman" pitchFamily="18" charset="0"/>
                <a:cs typeface="Times New Roman" pitchFamily="18" charset="0"/>
              </a:rPr>
              <a:t>Employer Support of the Guard and Reserve is a </a:t>
            </a:r>
            <a:r>
              <a:rPr lang="en-US" sz="1200" b="1" dirty="0">
                <a:latin typeface="Times New Roman" pitchFamily="18" charset="0"/>
                <a:cs typeface="Times New Roman" pitchFamily="18" charset="0"/>
              </a:rPr>
              <a:t>Department of Defense (DoD) </a:t>
            </a:r>
            <a:r>
              <a:rPr lang="en-US" sz="1200" b="1" dirty="0" smtClean="0">
                <a:latin typeface="Times New Roman" pitchFamily="18" charset="0"/>
                <a:cs typeface="Times New Roman" pitchFamily="18" charset="0"/>
              </a:rPr>
              <a:t>program</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within the Office of the Assistant Secretary of Defense for Reserve Affairs, and reports to the Office of the Secretary of Defense.</a:t>
            </a:r>
          </a:p>
          <a:p>
            <a:pPr indent="-223838" eaLnBrk="1" hangingPunct="1">
              <a:lnSpc>
                <a:spcPct val="80000"/>
              </a:lnSpc>
              <a:defRPr/>
            </a:pPr>
            <a:endParaRPr lang="en-US" sz="1200" dirty="0">
              <a:latin typeface="Times New Roman" pitchFamily="18" charset="0"/>
              <a:cs typeface="Times New Roman" pitchFamily="18" charset="0"/>
            </a:endParaRPr>
          </a:p>
          <a:p>
            <a:pPr indent="-223838" eaLnBrk="1" hangingPunct="1">
              <a:lnSpc>
                <a:spcPct val="80000"/>
              </a:lnSpc>
              <a:defRPr/>
            </a:pPr>
            <a:r>
              <a:rPr lang="en-US" sz="1200" b="1" dirty="0">
                <a:latin typeface="Times New Roman" pitchFamily="18" charset="0"/>
                <a:cs typeface="Times New Roman" pitchFamily="18" charset="0"/>
              </a:rPr>
              <a:t>Established in 1972</a:t>
            </a:r>
          </a:p>
          <a:p>
            <a:pPr indent="-223838" eaLnBrk="1" hangingPunct="1">
              <a:lnSpc>
                <a:spcPct val="80000"/>
              </a:lnSpc>
              <a:defRPr/>
            </a:pPr>
            <a:endParaRPr lang="en-US" sz="1200" dirty="0">
              <a:latin typeface="Times New Roman" pitchFamily="18" charset="0"/>
              <a:cs typeface="Times New Roman" pitchFamily="18" charset="0"/>
            </a:endParaRPr>
          </a:p>
          <a:p>
            <a:pPr indent="-223838" eaLnBrk="1" hangingPunct="1">
              <a:lnSpc>
                <a:spcPct val="80000"/>
              </a:lnSpc>
              <a:defRPr/>
            </a:pPr>
            <a:r>
              <a:rPr lang="en-US" sz="1200" dirty="0">
                <a:latin typeface="Times New Roman" pitchFamily="18" charset="0"/>
                <a:cs typeface="Times New Roman" pitchFamily="18" charset="0"/>
              </a:rPr>
              <a:t>It is the lead DoD organization for this mission under DoD Directive 1250.1</a:t>
            </a:r>
          </a:p>
          <a:p>
            <a:pPr indent="-223838" eaLnBrk="1" hangingPunct="1">
              <a:lnSpc>
                <a:spcPct val="80000"/>
              </a:lnSpc>
              <a:defRPr/>
            </a:pPr>
            <a:r>
              <a:rPr lang="en-US" sz="1200" dirty="0">
                <a:latin typeface="Times New Roman" pitchFamily="18" charset="0"/>
                <a:cs typeface="Times New Roman" pitchFamily="18" charset="0"/>
              </a:rPr>
              <a:t>The Reserve Component members comprise approximately 50% of our total force.</a:t>
            </a:r>
          </a:p>
          <a:p>
            <a:pPr indent="-223838" eaLnBrk="1" hangingPunct="1">
              <a:lnSpc>
                <a:spcPct val="80000"/>
              </a:lnSpc>
              <a:defRPr/>
            </a:pPr>
            <a:r>
              <a:rPr lang="en-US" sz="1200" dirty="0">
                <a:latin typeface="Times New Roman" pitchFamily="18" charset="0"/>
                <a:cs typeface="Times New Roman" pitchFamily="18" charset="0"/>
              </a:rPr>
              <a:t>ESGR consists of a network of thousands of volunteers thought the United States, Guam, Puerto Rico, the Virgin Islands and the District of Columbia</a:t>
            </a:r>
          </a:p>
          <a:p>
            <a:endParaRPr lang="en-US" dirty="0"/>
          </a:p>
        </p:txBody>
      </p:sp>
      <p:sp>
        <p:nvSpPr>
          <p:cNvPr id="4" name="Slide Number Placeholder 3"/>
          <p:cNvSpPr>
            <a:spLocks noGrp="1"/>
          </p:cNvSpPr>
          <p:nvPr>
            <p:ph type="sldNum" sz="quarter" idx="10"/>
          </p:nvPr>
        </p:nvSpPr>
        <p:spPr/>
        <p:txBody>
          <a:bodyPr/>
          <a:lstStyle/>
          <a:p>
            <a:pPr>
              <a:defRPr/>
            </a:pPr>
            <a:fld id="{C577875F-D140-44C1-BFEE-1756303353F0}" type="slidenum">
              <a:rPr lang="en-US" smtClean="0"/>
              <a:pPr>
                <a:defRPr/>
              </a:pPr>
              <a:t>3</a:t>
            </a:fld>
            <a:endParaRPr lang="en-US" dirty="0"/>
          </a:p>
        </p:txBody>
      </p:sp>
    </p:spTree>
    <p:extLst>
      <p:ext uri="{BB962C8B-B14F-4D97-AF65-F5344CB8AC3E}">
        <p14:creationId xmlns:p14="http://schemas.microsoft.com/office/powerpoint/2010/main" val="333815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Top 10 reasons plus 1</a:t>
            </a:r>
          </a:p>
          <a:p>
            <a:r>
              <a:rPr lang="en-US" sz="2000" b="1" dirty="0"/>
              <a:t>DRUG FREE always a plus for employers</a:t>
            </a:r>
          </a:p>
          <a:p>
            <a:endParaRPr lang="en-US" sz="2000" b="1" dirty="0"/>
          </a:p>
        </p:txBody>
      </p:sp>
      <p:sp>
        <p:nvSpPr>
          <p:cNvPr id="4" name="Slide Number Placeholder 3"/>
          <p:cNvSpPr>
            <a:spLocks noGrp="1"/>
          </p:cNvSpPr>
          <p:nvPr>
            <p:ph type="sldNum" sz="quarter" idx="10"/>
          </p:nvPr>
        </p:nvSpPr>
        <p:spPr/>
        <p:txBody>
          <a:bodyPr/>
          <a:lstStyle/>
          <a:p>
            <a:pPr>
              <a:defRPr/>
            </a:pPr>
            <a:fld id="{A6FB2611-7C48-4305-AACB-86E61A786AEE}" type="slidenum">
              <a:rPr lang="en-US" smtClean="0"/>
              <a:pPr>
                <a:defRPr/>
              </a:pPr>
              <a:t>32</a:t>
            </a:fld>
            <a:endParaRPr lang="en-US" dirty="0"/>
          </a:p>
        </p:txBody>
      </p:sp>
    </p:spTree>
    <p:extLst>
      <p:ext uri="{BB962C8B-B14F-4D97-AF65-F5344CB8AC3E}">
        <p14:creationId xmlns:p14="http://schemas.microsoft.com/office/powerpoint/2010/main" val="644785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Arial" charset="0"/>
                <a:ea typeface="+mn-ea"/>
                <a:cs typeface="+mn-cs"/>
              </a:rPr>
              <a:t>www.ebenefits.va.gov</a:t>
            </a:r>
            <a:r>
              <a:rPr lang="en-US" sz="1200" i="1" kern="1200" dirty="0" smtClean="0">
                <a:solidFill>
                  <a:schemeClr val="tx1"/>
                </a:solidFill>
                <a:effectLst/>
                <a:latin typeface="Arial" charset="0"/>
                <a:ea typeface="+mn-ea"/>
                <a:cs typeface="+mn-cs"/>
              </a:rPr>
              <a:t>/</a:t>
            </a:r>
            <a:r>
              <a:rPr lang="en-US" sz="1200" b="1" i="1" kern="1200" dirty="0" smtClean="0">
                <a:solidFill>
                  <a:schemeClr val="tx1"/>
                </a:solidFill>
                <a:effectLst/>
                <a:latin typeface="Arial" charset="0"/>
                <a:ea typeface="+mn-ea"/>
                <a:cs typeface="+mn-cs"/>
              </a:rPr>
              <a:t>ebenefits</a:t>
            </a:r>
            <a:r>
              <a:rPr lang="en-US" sz="1200" i="1" kern="1200" dirty="0" smtClean="0">
                <a:solidFill>
                  <a:schemeClr val="tx1"/>
                </a:solidFill>
                <a:effectLst/>
                <a:latin typeface="Arial" charset="0"/>
                <a:ea typeface="+mn-ea"/>
                <a:cs typeface="+mn-cs"/>
              </a:rPr>
              <a:t>/</a:t>
            </a:r>
            <a:r>
              <a:rPr lang="en-US" sz="1200" b="1" i="1" kern="1200" dirty="0" smtClean="0">
                <a:solidFill>
                  <a:schemeClr val="tx1"/>
                </a:solidFill>
                <a:effectLst/>
                <a:latin typeface="Arial" charset="0"/>
                <a:ea typeface="+mn-ea"/>
                <a:cs typeface="+mn-cs"/>
              </a:rPr>
              <a:t>jobs employers can list jobs for free</a:t>
            </a:r>
          </a:p>
          <a:p>
            <a:r>
              <a:rPr lang="en-US" sz="1200" b="1" i="1" kern="1200" dirty="0" smtClean="0">
                <a:solidFill>
                  <a:schemeClr val="tx1"/>
                </a:solidFill>
                <a:effectLst/>
                <a:latin typeface="Arial" charset="0"/>
                <a:ea typeface="+mn-ea"/>
                <a:cs typeface="+mn-cs"/>
              </a:rPr>
              <a:t>Send job openings with job descriptions to Montana ESGR we can post statewide.</a:t>
            </a:r>
            <a:endParaRPr lang="en-US" dirty="0"/>
          </a:p>
        </p:txBody>
      </p:sp>
      <p:sp>
        <p:nvSpPr>
          <p:cNvPr id="4" name="Slide Number Placeholder 3"/>
          <p:cNvSpPr>
            <a:spLocks noGrp="1"/>
          </p:cNvSpPr>
          <p:nvPr>
            <p:ph type="sldNum" sz="quarter" idx="10"/>
          </p:nvPr>
        </p:nvSpPr>
        <p:spPr/>
        <p:txBody>
          <a:bodyPr/>
          <a:lstStyle/>
          <a:p>
            <a:pPr>
              <a:defRPr/>
            </a:pPr>
            <a:fld id="{C577875F-D140-44C1-BFEE-1756303353F0}" type="slidenum">
              <a:rPr lang="en-US" smtClean="0"/>
              <a:pPr>
                <a:defRPr/>
              </a:pPr>
              <a:t>33</a:t>
            </a:fld>
            <a:endParaRPr lang="en-US" dirty="0"/>
          </a:p>
        </p:txBody>
      </p:sp>
    </p:spTree>
    <p:extLst>
      <p:ext uri="{BB962C8B-B14F-4D97-AF65-F5344CB8AC3E}">
        <p14:creationId xmlns:p14="http://schemas.microsoft.com/office/powerpoint/2010/main" val="2191512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404040"/>
                </a:solidFill>
                <a:latin typeface="Calibri" charset="0"/>
                <a:ea typeface="Calibri" charset="0"/>
                <a:cs typeface="Calibri" charset="0"/>
              </a:rPr>
              <a:t>Military OneSource</a:t>
            </a:r>
            <a:r>
              <a:rPr lang="en-US" sz="1200" b="1" baseline="0" dirty="0" smtClean="0">
                <a:solidFill>
                  <a:srgbClr val="404040"/>
                </a:solidFill>
                <a:latin typeface="Calibri" charset="0"/>
                <a:ea typeface="Calibri" charset="0"/>
                <a:cs typeface="Calibri" charset="0"/>
              </a:rPr>
              <a:t> is a Department of Defense program </a:t>
            </a:r>
            <a:r>
              <a:rPr lang="en-US" sz="1200" baseline="0" dirty="0" smtClean="0">
                <a:solidFill>
                  <a:srgbClr val="404040"/>
                </a:solidFill>
                <a:latin typeface="Calibri" charset="0"/>
                <a:ea typeface="Calibri" charset="0"/>
                <a:cs typeface="Calibri" charset="0"/>
              </a:rPr>
              <a:t>providing an </a:t>
            </a:r>
            <a:r>
              <a:rPr lang="en-US" sz="1200" b="1" baseline="0" dirty="0" smtClean="0">
                <a:solidFill>
                  <a:srgbClr val="404040"/>
                </a:solidFill>
                <a:latin typeface="Calibri" charset="0"/>
                <a:ea typeface="Calibri" charset="0"/>
                <a:cs typeface="Calibri" charset="0"/>
              </a:rPr>
              <a:t>Employee Assistance Program for</a:t>
            </a:r>
            <a:r>
              <a:rPr lang="en-US" sz="1200" baseline="0" dirty="0" smtClean="0">
                <a:solidFill>
                  <a:srgbClr val="404040"/>
                </a:solidFill>
                <a:latin typeface="Calibri" charset="0"/>
                <a:ea typeface="Calibri" charset="0"/>
                <a:cs typeface="Calibri" charset="0"/>
              </a:rPr>
              <a:t> all those who serve in the military and their dependents (spouse/minor children): Active Duty, National Guard, or Reserves. </a:t>
            </a:r>
          </a:p>
          <a:p>
            <a:endParaRPr lang="en-US" sz="1200" baseline="0" dirty="0" smtClean="0">
              <a:solidFill>
                <a:srgbClr val="404040"/>
              </a:solidFill>
              <a:latin typeface="Calibri" charset="0"/>
              <a:ea typeface="Calibri" charset="0"/>
              <a:cs typeface="Calibri" charset="0"/>
            </a:endParaRPr>
          </a:p>
          <a:p>
            <a:r>
              <a:rPr lang="en-US" sz="1200" b="1" baseline="0" dirty="0" smtClean="0">
                <a:solidFill>
                  <a:srgbClr val="404040"/>
                </a:solidFill>
                <a:latin typeface="Calibri" charset="0"/>
                <a:ea typeface="Calibri" charset="0"/>
                <a:cs typeface="Calibri" charset="0"/>
              </a:rPr>
              <a:t>A FREE resource tool for employers to direct their military employees to.</a:t>
            </a:r>
            <a:r>
              <a:rPr lang="en-US" sz="1200" baseline="0" dirty="0" smtClean="0">
                <a:solidFill>
                  <a:srgbClr val="404040"/>
                </a:solidFill>
                <a:latin typeface="Calibri" charset="0"/>
                <a:ea typeface="Calibri" charset="0"/>
                <a:cs typeface="Calibri" charset="0"/>
              </a:rPr>
              <a:t> </a:t>
            </a:r>
          </a:p>
          <a:p>
            <a:endParaRPr lang="en-US" sz="1200" baseline="0" dirty="0" smtClean="0">
              <a:solidFill>
                <a:srgbClr val="404040"/>
              </a:solidFill>
              <a:latin typeface="Calibri" charset="0"/>
              <a:ea typeface="Calibri" charset="0"/>
              <a:cs typeface="Calibri" charset="0"/>
            </a:endParaRPr>
          </a:p>
          <a:p>
            <a:r>
              <a:rPr lang="en-US" sz="1200" b="1" baseline="0" dirty="0" smtClean="0">
                <a:solidFill>
                  <a:srgbClr val="404040"/>
                </a:solidFill>
                <a:latin typeface="Calibri" charset="0"/>
                <a:ea typeface="Calibri" charset="0"/>
                <a:cs typeface="Calibri" charset="0"/>
              </a:rPr>
              <a:t>Military OneSource provides: </a:t>
            </a:r>
          </a:p>
          <a:p>
            <a:pPr marL="171450" indent="-171450">
              <a:buFont typeface="Arial" panose="020B0604020202020204" pitchFamily="34" charset="0"/>
              <a:buChar char="•"/>
            </a:pPr>
            <a:r>
              <a:rPr lang="en-US" sz="1200" baseline="0" dirty="0" smtClean="0">
                <a:solidFill>
                  <a:srgbClr val="404040"/>
                </a:solidFill>
                <a:latin typeface="Calibri" charset="0"/>
                <a:ea typeface="Calibri" charset="0"/>
                <a:cs typeface="Calibri" charset="0"/>
              </a:rPr>
              <a:t>Free non-medical counseling (up to 12 sessions per issue), </a:t>
            </a:r>
          </a:p>
          <a:p>
            <a:pPr marL="171450" indent="-171450">
              <a:buFont typeface="Arial" panose="020B0604020202020204" pitchFamily="34" charset="0"/>
              <a:buChar char="•"/>
            </a:pPr>
            <a:r>
              <a:rPr lang="en-US" sz="1200" baseline="0" dirty="0" smtClean="0">
                <a:solidFill>
                  <a:srgbClr val="404040"/>
                </a:solidFill>
                <a:latin typeface="Calibri" charset="0"/>
                <a:ea typeface="Calibri" charset="0"/>
                <a:cs typeface="Calibri" charset="0"/>
              </a:rPr>
              <a:t>Financial Counseling, </a:t>
            </a:r>
          </a:p>
          <a:p>
            <a:pPr marL="171450" indent="-171450">
              <a:buFont typeface="Arial" panose="020B0604020202020204" pitchFamily="34" charset="0"/>
              <a:buChar char="•"/>
            </a:pPr>
            <a:r>
              <a:rPr lang="en-US" sz="1200" baseline="0" dirty="0" smtClean="0">
                <a:solidFill>
                  <a:srgbClr val="404040"/>
                </a:solidFill>
                <a:latin typeface="Calibri" charset="0"/>
                <a:ea typeface="Calibri" charset="0"/>
                <a:cs typeface="Calibri" charset="0"/>
              </a:rPr>
              <a:t>Year-round tax consulting, </a:t>
            </a:r>
          </a:p>
          <a:p>
            <a:pPr marL="171450" indent="-171450">
              <a:buFont typeface="Arial" panose="020B0604020202020204" pitchFamily="34" charset="0"/>
              <a:buChar char="•"/>
            </a:pPr>
            <a:r>
              <a:rPr lang="en-US" sz="1200" baseline="0" dirty="0" smtClean="0">
                <a:solidFill>
                  <a:srgbClr val="404040"/>
                </a:solidFill>
                <a:latin typeface="Calibri" charset="0"/>
                <a:ea typeface="Calibri" charset="0"/>
                <a:cs typeface="Calibri" charset="0"/>
              </a:rPr>
              <a:t>Health &amp; wellness coaching, and other specialists. </a:t>
            </a:r>
          </a:p>
          <a:p>
            <a:pPr marL="171450" indent="-171450">
              <a:buFont typeface="Arial" panose="020B0604020202020204" pitchFamily="34" charset="0"/>
              <a:buChar char="•"/>
            </a:pPr>
            <a:endParaRPr lang="en-US" sz="1200" baseline="0" dirty="0" smtClean="0">
              <a:solidFill>
                <a:srgbClr val="404040"/>
              </a:solidFill>
              <a:latin typeface="Calibri" charset="0"/>
              <a:ea typeface="Calibri" charset="0"/>
              <a:cs typeface="Calibri" charset="0"/>
            </a:endParaRPr>
          </a:p>
          <a:p>
            <a:pPr marL="171450" indent="-171450">
              <a:buFont typeface="Arial" panose="020B0604020202020204" pitchFamily="34" charset="0"/>
              <a:buChar char="•"/>
            </a:pPr>
            <a:r>
              <a:rPr lang="en-US" sz="1200" baseline="0" dirty="0" smtClean="0">
                <a:solidFill>
                  <a:srgbClr val="404040"/>
                </a:solidFill>
                <a:latin typeface="Calibri" charset="0"/>
                <a:ea typeface="Calibri" charset="0"/>
                <a:cs typeface="Calibri" charset="0"/>
              </a:rPr>
              <a:t>Military OneSource saves military families money by offering an online tax preparation and filing program called MilTax. The website also contains a wealth of resources and tools on topics affecting all areas of a military families life:  education, careers, parenting, retirement, and more. </a:t>
            </a:r>
          </a:p>
          <a:p>
            <a:endParaRPr lang="en-US" sz="1200" baseline="0" dirty="0" smtClean="0">
              <a:solidFill>
                <a:srgbClr val="404040"/>
              </a:solidFill>
              <a:latin typeface="Calibri" charset="0"/>
              <a:ea typeface="Calibri" charset="0"/>
              <a:cs typeface="Calibri" charset="0"/>
            </a:endParaRPr>
          </a:p>
          <a:p>
            <a:r>
              <a:rPr lang="en-US" sz="1200" b="1" baseline="0" dirty="0" smtClean="0">
                <a:solidFill>
                  <a:srgbClr val="404040"/>
                </a:solidFill>
                <a:latin typeface="Calibri" charset="0"/>
                <a:ea typeface="Calibri" charset="0"/>
                <a:cs typeface="Calibri" charset="0"/>
              </a:rPr>
              <a:t>Direct your military employees to access these services by calling the toll-free number 800-342-9647 or accessing the website at www.militaryonesource.com. </a:t>
            </a:r>
          </a:p>
          <a:p>
            <a:endParaRPr lang="en-US" sz="1200" b="1" baseline="0" dirty="0" smtClean="0">
              <a:solidFill>
                <a:srgbClr val="404040"/>
              </a:solidFill>
              <a:latin typeface="Calibri" charset="0"/>
              <a:ea typeface="Calibri" charset="0"/>
              <a:cs typeface="Calibri" charset="0"/>
            </a:endParaRPr>
          </a:p>
          <a:p>
            <a:r>
              <a:rPr lang="en-US" sz="1200" b="1" baseline="0" dirty="0" smtClean="0">
                <a:solidFill>
                  <a:srgbClr val="404040"/>
                </a:solidFill>
                <a:latin typeface="Calibri" charset="0"/>
                <a:ea typeface="Calibri" charset="0"/>
                <a:cs typeface="Calibri" charset="0"/>
              </a:rPr>
              <a:t>Employers who would like more information on this program or would like training for their HR or military employees can contact the Montana State Consultant, Tabitha Garvin-Betancourt. </a:t>
            </a:r>
            <a:endParaRPr lang="en-US" sz="1200" b="1" dirty="0">
              <a:solidFill>
                <a:srgbClr val="404040"/>
              </a:solidFill>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7B7F8616-38DA-4F9B-A1C0-8F0418E400E5}" type="slidenum">
              <a:rPr lang="en-US" smtClean="0"/>
              <a:t>34</a:t>
            </a:fld>
            <a:endParaRPr lang="en-US" dirty="0"/>
          </a:p>
        </p:txBody>
      </p:sp>
    </p:spTree>
    <p:extLst>
      <p:ext uri="{BB962C8B-B14F-4D97-AF65-F5344CB8AC3E}">
        <p14:creationId xmlns:p14="http://schemas.microsoft.com/office/powerpoint/2010/main" val="23083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Thank you for your time. </a:t>
            </a:r>
          </a:p>
          <a:p>
            <a:endParaRPr lang="en-US" dirty="0"/>
          </a:p>
          <a:p>
            <a:r>
              <a:rPr lang="en-US" b="1" dirty="0"/>
              <a:t>USERRA Hotline # </a:t>
            </a:r>
            <a:r>
              <a:rPr lang="en-US" b="1" dirty="0" smtClean="0"/>
              <a:t>1-800-3364590 OPTION 1</a:t>
            </a:r>
            <a:endParaRPr lang="en-US" b="1" dirty="0"/>
          </a:p>
          <a:p>
            <a:r>
              <a:rPr lang="en-US" dirty="0"/>
              <a:t>Volunteer Support Specialist Parker Sullivan </a:t>
            </a:r>
            <a:r>
              <a:rPr lang="en-US" dirty="0" smtClean="0"/>
              <a:t>Great Falls at the 120</a:t>
            </a:r>
            <a:r>
              <a:rPr lang="en-US" baseline="30000" dirty="0" smtClean="0"/>
              <a:t>th</a:t>
            </a:r>
            <a:r>
              <a:rPr lang="en-US" dirty="0" smtClean="0"/>
              <a:t> </a:t>
            </a:r>
            <a:r>
              <a:rPr lang="en-US" dirty="0"/>
              <a:t>Airlift Wing in Great Falls. </a:t>
            </a:r>
          </a:p>
          <a:p>
            <a:endParaRPr lang="en-US" dirty="0"/>
          </a:p>
          <a:p>
            <a:r>
              <a:rPr lang="en-US" dirty="0" smtClean="0"/>
              <a:t>Please </a:t>
            </a:r>
            <a:r>
              <a:rPr lang="en-US" dirty="0"/>
              <a:t>don’t hesitate to contact </a:t>
            </a:r>
            <a:r>
              <a:rPr lang="en-US" dirty="0" smtClean="0"/>
              <a:t>Montana ESGR </a:t>
            </a:r>
            <a:r>
              <a:rPr lang="en-US" dirty="0"/>
              <a:t>if you have a question or if anything comes up. </a:t>
            </a:r>
          </a:p>
          <a:p>
            <a:endParaRPr 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866722-D2A1-4CE0-A68B-075BA3E38FFA}" type="slidenum">
              <a:rPr lang="en-US" smtClean="0"/>
              <a:pPr eaLnBrk="1" hangingPunct="1"/>
              <a:t>35</a:t>
            </a:fld>
            <a:endParaRPr lang="en-US" dirty="0"/>
          </a:p>
        </p:txBody>
      </p:sp>
    </p:spTree>
    <p:extLst>
      <p:ext uri="{BB962C8B-B14F-4D97-AF65-F5344CB8AC3E}">
        <p14:creationId xmlns:p14="http://schemas.microsoft.com/office/powerpoint/2010/main" val="56983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A10EF6-CC53-4C99-8E79-96A57BF0E7AE}" type="slidenum">
              <a:rPr lang="en-US" smtClean="0"/>
              <a:pPr eaLnBrk="1" hangingPunct="1"/>
              <a:t>4</a:t>
            </a:fld>
            <a:endParaRPr lang="en-US" dirty="0"/>
          </a:p>
        </p:txBody>
      </p:sp>
      <p:sp>
        <p:nvSpPr>
          <p:cNvPr id="41987" name="Rectangle 2"/>
          <p:cNvSpPr>
            <a:spLocks noGrp="1" noRot="1" noChangeAspect="1" noChangeArrowheads="1" noTextEdit="1"/>
          </p:cNvSpPr>
          <p:nvPr>
            <p:ph type="sldImg"/>
          </p:nvPr>
        </p:nvSpPr>
        <p:spPr>
          <a:xfrm>
            <a:off x="1181100" y="698500"/>
            <a:ext cx="4648200" cy="3486150"/>
          </a:xfrm>
          <a:ln/>
        </p:spPr>
      </p:sp>
      <p:sp>
        <p:nvSpPr>
          <p:cNvPr id="41988" name="Rectangle 3"/>
          <p:cNvSpPr>
            <a:spLocks noGrp="1" noChangeArrowheads="1"/>
          </p:cNvSpPr>
          <p:nvPr>
            <p:ph type="body" idx="1"/>
          </p:nvPr>
        </p:nvSpPr>
        <p:spPr>
          <a:xfrm>
            <a:off x="701040" y="4416426"/>
            <a:ext cx="5608320" cy="4181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defRPr/>
            </a:pPr>
            <a:r>
              <a:rPr lang="en-US" sz="1100" dirty="0"/>
              <a:t>How do we promote </a:t>
            </a:r>
            <a:r>
              <a:rPr lang="en-US" sz="1100" dirty="0" smtClean="0"/>
              <a:t>positive relationships?</a:t>
            </a:r>
            <a:endParaRPr lang="en-US" sz="1100" dirty="0"/>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ESGR does this by: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Advocating mutually beneficial initiatives;</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Recognizing outstanding employer support;</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Increasing awareness of applicable laws and policies;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Resolving potential conflicts between employers and their Service members;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Acting as the employers’ principal advocate within DoD.</a:t>
            </a:r>
            <a:endParaRPr lang="en-US" sz="1200" dirty="0"/>
          </a:p>
          <a:p>
            <a:pPr marL="628650" lvl="1" indent="-171450">
              <a:buFontTx/>
              <a:buChar char="-"/>
              <a:defRPr/>
            </a:pPr>
            <a:endParaRPr 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	-Outreach at events such as talking to employers at job fairs , ABC Clinics, employer events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	-Educational military flights for current and future bosses of our service members in cities across Montana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indent="0">
              <a:buFontTx/>
              <a:buNone/>
              <a:defRPr/>
            </a:pPr>
            <a:endParaRPr lang="en-US" sz="1100" dirty="0" smtClean="0"/>
          </a:p>
        </p:txBody>
      </p:sp>
    </p:spTree>
    <p:extLst>
      <p:ext uri="{BB962C8B-B14F-4D97-AF65-F5344CB8AC3E}">
        <p14:creationId xmlns:p14="http://schemas.microsoft.com/office/powerpoint/2010/main" val="374591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8A18D1-16E3-4D11-9A2A-86CDB5534A20}" type="slidenum">
              <a:rPr lang="en-US" smtClean="0"/>
              <a:pPr eaLnBrk="1" hangingPunct="1"/>
              <a:t>6</a:t>
            </a:fld>
            <a:endParaRPr lang="en-US" dirty="0"/>
          </a:p>
        </p:txBody>
      </p:sp>
      <p:sp>
        <p:nvSpPr>
          <p:cNvPr id="43011" name="Rectangle 2"/>
          <p:cNvSpPr>
            <a:spLocks noGrp="1" noRot="1" noChangeAspect="1" noChangeArrowheads="1" noTextEdit="1"/>
          </p:cNvSpPr>
          <p:nvPr>
            <p:ph type="sldImg"/>
          </p:nvPr>
        </p:nvSpPr>
        <p:spPr>
          <a:xfrm>
            <a:off x="1181100" y="698500"/>
            <a:ext cx="4648200" cy="3486150"/>
          </a:xfrm>
          <a:ln/>
        </p:spPr>
      </p:sp>
      <p:sp>
        <p:nvSpPr>
          <p:cNvPr id="43012" name="Rectangle 3"/>
          <p:cNvSpPr>
            <a:spLocks noGrp="1" noChangeArrowheads="1"/>
          </p:cNvSpPr>
          <p:nvPr>
            <p:ph type="body" idx="1"/>
          </p:nvPr>
        </p:nvSpPr>
        <p:spPr>
          <a:xfrm>
            <a:off x="701040" y="4416426"/>
            <a:ext cx="560832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dirty="0"/>
          </a:p>
        </p:txBody>
      </p:sp>
    </p:spTree>
    <p:extLst>
      <p:ext uri="{BB962C8B-B14F-4D97-AF65-F5344CB8AC3E}">
        <p14:creationId xmlns:p14="http://schemas.microsoft.com/office/powerpoint/2010/main" val="128490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BD3C94-3F05-4E7A-A0B1-7CA2BBBECD35}" type="slidenum">
              <a:rPr lang="en-US" smtClean="0"/>
              <a:pPr eaLnBrk="1" hangingPunct="1"/>
              <a:t>7</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Inform:</a:t>
            </a:r>
            <a:r>
              <a:rPr lang="en-US" sz="1200" kern="1200" dirty="0" smtClean="0">
                <a:solidFill>
                  <a:schemeClr val="tx1"/>
                </a:solidFill>
                <a:latin typeface="Arial" charset="0"/>
                <a:ea typeface="+mn-ea"/>
                <a:cs typeface="Times New Roman" pitchFamily="18" charset="0"/>
              </a:rPr>
              <a:t>employers about their rights/responsibilities under USERRA</a:t>
            </a:r>
          </a:p>
          <a:p>
            <a:pPr eaLnBrk="1" hangingPunct="1"/>
            <a:endParaRPr lang="en-US" b="1" dirty="0" smtClean="0"/>
          </a:p>
          <a:p>
            <a:pPr eaLnBrk="1" hangingPunct="1"/>
            <a:r>
              <a:rPr lang="en-US" b="1" dirty="0" smtClean="0"/>
              <a:t>Encourage HR Policies such as differential pay when service member deployed- pay the difference between civilian pay and military pay while deployed.</a:t>
            </a:r>
          </a:p>
          <a:p>
            <a:pPr eaLnBrk="1" hangingPunct="1"/>
            <a:r>
              <a:rPr lang="en-US" b="1" dirty="0" smtClean="0"/>
              <a:t>	 Support service member during time away with emails, care packages, contact with family, help for family during longer deployments</a:t>
            </a:r>
          </a:p>
          <a:p>
            <a:pPr eaLnBrk="1" hangingPunct="1"/>
            <a:r>
              <a:rPr lang="en-US" b="1" dirty="0" smtClean="0"/>
              <a:t>Educate-  </a:t>
            </a:r>
            <a:r>
              <a:rPr lang="en-US" b="0" dirty="0" smtClean="0"/>
              <a:t>Ef</a:t>
            </a:r>
            <a:r>
              <a:rPr lang="en-US" dirty="0" smtClean="0"/>
              <a:t>forts </a:t>
            </a:r>
            <a:r>
              <a:rPr lang="en-US" dirty="0"/>
              <a:t>include conversations, seminars, events, and awards to accomplish the mission of gaining and maintaining employer support and recognizing WITH AWARDS those employers who go above and beyond.</a:t>
            </a:r>
          </a:p>
          <a:p>
            <a:pPr eaLnBrk="1" hangingPunct="1"/>
            <a:endParaRPr lang="en-US" dirty="0"/>
          </a:p>
          <a:p>
            <a:pPr marL="171450" indent="-171450" eaLnBrk="1" hangingPunct="1">
              <a:buFont typeface="Arial" panose="020B0604020202020204" pitchFamily="34" charset="0"/>
              <a:buChar char="•"/>
            </a:pPr>
            <a:r>
              <a:rPr lang="en-US" b="0" dirty="0" smtClean="0"/>
              <a:t>B</a:t>
            </a:r>
            <a:r>
              <a:rPr lang="en-US" dirty="0" smtClean="0"/>
              <a:t>oss </a:t>
            </a:r>
            <a:r>
              <a:rPr lang="en-US" dirty="0"/>
              <a:t>lifts or helicopter flights and C130 flights around Montana. </a:t>
            </a:r>
            <a:r>
              <a:rPr lang="en-US" dirty="0" smtClean="0"/>
              <a:t>FY 18 Lewistown, Bozeman, Malta,, Great Falls</a:t>
            </a:r>
            <a:endParaRPr lang="en-US" dirty="0"/>
          </a:p>
          <a:p>
            <a:pPr marL="171450" indent="-171450" eaLnBrk="1" hangingPunct="1">
              <a:buFont typeface="Arial" panose="020B0604020202020204" pitchFamily="34" charset="0"/>
              <a:buChar char="•"/>
            </a:pPr>
            <a:r>
              <a:rPr lang="en-US" dirty="0"/>
              <a:t>Breakfast with the Boss events at a local armory</a:t>
            </a:r>
          </a:p>
          <a:p>
            <a:pPr marL="171450" indent="-171450" eaLnBrk="1" hangingPunct="1">
              <a:buFont typeface="Arial" panose="020B0604020202020204" pitchFamily="34" charset="0"/>
              <a:buChar char="•"/>
            </a:pPr>
            <a:r>
              <a:rPr lang="en-US" dirty="0"/>
              <a:t>Viewing of Bradley Fighting Vehicles and Abram Tank training at Limestone Hills outside Townsend.</a:t>
            </a:r>
          </a:p>
          <a:p>
            <a:pPr eaLnBrk="1" hangingPunct="1"/>
            <a:endParaRPr lang="en-US" dirty="0"/>
          </a:p>
          <a:p>
            <a:pPr eaLnBrk="1" hangingPunct="1"/>
            <a:r>
              <a:rPr lang="en-US" b="1" dirty="0" smtClean="0"/>
              <a:t>AWARDS: My Boss the Patriot Award nomination by service member to supervisor </a:t>
            </a:r>
          </a:p>
          <a:p>
            <a:pPr eaLnBrk="1" hangingPunct="1"/>
            <a:r>
              <a:rPr lang="en-US" b="1" dirty="0" smtClean="0"/>
              <a:t>	Photo</a:t>
            </a:r>
            <a:r>
              <a:rPr lang="en-US" b="1" dirty="0"/>
              <a:t>: </a:t>
            </a:r>
            <a:r>
              <a:rPr lang="en-US" dirty="0" smtClean="0"/>
              <a:t>Bozeman Health Security Manager receives a Patriot Award from his guard member.  Karl Mahn Bozeman ESGR left presented the award.</a:t>
            </a:r>
            <a:endParaRPr lang="en-US" dirty="0"/>
          </a:p>
          <a:p>
            <a:pPr eaLnBrk="1" hangingPunct="1"/>
            <a:endParaRPr lang="en-US" dirty="0"/>
          </a:p>
        </p:txBody>
      </p:sp>
    </p:spTree>
    <p:extLst>
      <p:ext uri="{BB962C8B-B14F-4D97-AF65-F5344CB8AC3E}">
        <p14:creationId xmlns:p14="http://schemas.microsoft.com/office/powerpoint/2010/main" val="982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C261E8-34C7-45BC-A0F8-4A9B3F4252E7}" type="slidenum">
              <a:rPr lang="en-US" smtClean="0"/>
              <a:pPr eaLnBrk="1" hangingPunct="1"/>
              <a:t>8</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3996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C261E8-34C7-45BC-A0F8-4A9B3F4252E7}" type="slidenum">
              <a:rPr lang="en-US" smtClean="0"/>
              <a:pPr eaLnBrk="1" hangingPunct="1"/>
              <a:t>9</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94804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C261E8-34C7-45BC-A0F8-4A9B3F4252E7}" type="slidenum">
              <a:rPr lang="en-US" smtClean="0"/>
              <a:pPr eaLnBrk="1" hangingPunct="1"/>
              <a:t>10</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Times New Roman" pitchFamily="18" charset="0"/>
                <a:cs typeface="Times New Roman" pitchFamily="18" charset="0"/>
              </a:rPr>
              <a:t>What is USERRA?</a:t>
            </a:r>
          </a:p>
          <a:p>
            <a:r>
              <a:rPr lang="en-US" b="1" dirty="0">
                <a:latin typeface="Times New Roman" pitchFamily="18" charset="0"/>
                <a:cs typeface="Times New Roman" pitchFamily="18" charset="0"/>
              </a:rPr>
              <a:t>  </a:t>
            </a:r>
          </a:p>
          <a:p>
            <a:r>
              <a:rPr lang="en-US" dirty="0">
                <a:latin typeface="Times New Roman" pitchFamily="18" charset="0"/>
                <a:cs typeface="Times New Roman" pitchFamily="18" charset="0"/>
              </a:rPr>
              <a:t>USERRA is a federal statute that protects service members’ and veterans’ civilian employment rights. Among other things, under certain conditions, USERRA requires employers to put individuals back to work in their civilian jobs after military service. USERRA also protects service members from discrimination in the workplace based on their military service or affiliation.</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To understand the basic law </a:t>
            </a:r>
            <a:r>
              <a:rPr lang="en-US" dirty="0">
                <a:latin typeface="Times New Roman" pitchFamily="18" charset="0"/>
                <a:cs typeface="Times New Roman" pitchFamily="18" charset="0"/>
              </a:rPr>
              <a:t>–service members must be treated exactly like similar employees who are not in the military and never left for service time. In the law, congress’ intent was to ensure service members were not penalized in the civilian employment because of their service.</a:t>
            </a:r>
          </a:p>
          <a:p>
            <a:pPr eaLnBrk="1" hangingPunct="1"/>
            <a:endParaRPr lang="en-US" dirty="0"/>
          </a:p>
        </p:txBody>
      </p:sp>
    </p:spTree>
    <p:extLst>
      <p:ext uri="{BB962C8B-B14F-4D97-AF65-F5344CB8AC3E}">
        <p14:creationId xmlns:p14="http://schemas.microsoft.com/office/powerpoint/2010/main" val="130899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399584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311104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65985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0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descr="Gray background color." title="Footer Background Color">
            <a:extLst>
              <a:ext uri="{FF2B5EF4-FFF2-40B4-BE49-F238E27FC236}">
                <a16:creationId xmlns="" xmlns:a16="http://schemas.microsoft.com/office/drawing/2014/main" id="{CFC4036D-4EF1-4981-810F-B667E3991420}"/>
              </a:ext>
            </a:extLst>
          </p:cNvPr>
          <p:cNvSpPr/>
          <p:nvPr userDrawn="1"/>
        </p:nvSpPr>
        <p:spPr>
          <a:xfrm>
            <a:off x="0" y="6425969"/>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sp>
        <p:nvSpPr>
          <p:cNvPr id="5" name="Slide Number Placeholder 4">
            <a:extLst>
              <a:ext uri="{FF2B5EF4-FFF2-40B4-BE49-F238E27FC236}">
                <a16:creationId xmlns="" xmlns:a16="http://schemas.microsoft.com/office/drawing/2014/main" id="{9B563E4D-74A6-4663-B39A-4741F0AAC8EE}"/>
              </a:ext>
            </a:extLst>
          </p:cNvPr>
          <p:cNvSpPr>
            <a:spLocks noGrp="1"/>
          </p:cNvSpPr>
          <p:nvPr>
            <p:ph type="sldNum" sz="quarter" idx="12"/>
          </p:nvPr>
        </p:nvSpPr>
        <p:spPr>
          <a:xfrm>
            <a:off x="6885432" y="6537960"/>
            <a:ext cx="2130552" cy="201168"/>
          </a:xfrm>
        </p:spPr>
        <p:txBody>
          <a:bodyPr/>
          <a:lstStyle>
            <a:lvl1pPr>
              <a:defRPr>
                <a:solidFill>
                  <a:schemeClr val="bg1"/>
                </a:solidFill>
              </a:defRPr>
            </a:lvl1pPr>
          </a:lstStyle>
          <a:p>
            <a:fld id="{9D77CC1A-F3B9-41F1-89AE-DEF1339474CB}" type="slidenum">
              <a:rPr lang="en-US" smtClean="0"/>
              <a:pPr/>
              <a:t>‹#›</a:t>
            </a:fld>
            <a:endParaRPr lang="en-US" dirty="0"/>
          </a:p>
        </p:txBody>
      </p:sp>
      <p:sp>
        <p:nvSpPr>
          <p:cNvPr id="4" name="Footer Placeholder 3">
            <a:extLst>
              <a:ext uri="{FF2B5EF4-FFF2-40B4-BE49-F238E27FC236}">
                <a16:creationId xmlns="" xmlns:a16="http://schemas.microsoft.com/office/drawing/2014/main" id="{464783B1-B643-4F24-8216-84B039B31F8B}"/>
              </a:ext>
            </a:extLst>
          </p:cNvPr>
          <p:cNvSpPr>
            <a:spLocks noGrp="1"/>
          </p:cNvSpPr>
          <p:nvPr>
            <p:ph type="ftr" sz="quarter" idx="11"/>
          </p:nvPr>
        </p:nvSpPr>
        <p:spPr>
          <a:xfrm>
            <a:off x="3028950" y="6429338"/>
            <a:ext cx="3086100" cy="441984"/>
          </a:xfrm>
        </p:spPr>
        <p:txBody>
          <a:bodyPr/>
          <a:lstStyle>
            <a:lvl1pPr algn="ctr">
              <a:defRPr sz="1050">
                <a:solidFill>
                  <a:schemeClr val="bg1"/>
                </a:solidFill>
              </a:defRPr>
            </a:lvl1pPr>
          </a:lstStyle>
          <a:p>
            <a:r>
              <a:rPr lang="en-US" dirty="0">
                <a:ea typeface="Calibri" charset="0"/>
                <a:cs typeface="Calibri" charset="0"/>
              </a:rPr>
              <a:t>www.MilitaryOneSource.mil  •  800-342-9647</a:t>
            </a:r>
          </a:p>
        </p:txBody>
      </p:sp>
      <p:sp>
        <p:nvSpPr>
          <p:cNvPr id="15" name="Picture Placeholder 14">
            <a:extLst>
              <a:ext uri="{FF2B5EF4-FFF2-40B4-BE49-F238E27FC236}">
                <a16:creationId xmlns="" xmlns:a16="http://schemas.microsoft.com/office/drawing/2014/main" id="{6E3CFED0-370B-49E0-866E-D3968A430C92}"/>
              </a:ext>
            </a:extLst>
          </p:cNvPr>
          <p:cNvSpPr>
            <a:spLocks noGrp="1"/>
          </p:cNvSpPr>
          <p:nvPr>
            <p:ph type="pic" sz="quarter" idx="14"/>
          </p:nvPr>
        </p:nvSpPr>
        <p:spPr>
          <a:xfrm>
            <a:off x="5105400" y="1681163"/>
            <a:ext cx="4038600" cy="4741408"/>
          </a:xfrm>
        </p:spPr>
        <p:txBody>
          <a:bodyPr/>
          <a:lstStyle/>
          <a:p>
            <a:endParaRPr lang="en-US" dirty="0"/>
          </a:p>
        </p:txBody>
      </p:sp>
      <p:sp>
        <p:nvSpPr>
          <p:cNvPr id="12" name="Content Placeholder 11">
            <a:extLst>
              <a:ext uri="{FF2B5EF4-FFF2-40B4-BE49-F238E27FC236}">
                <a16:creationId xmlns="" xmlns:a16="http://schemas.microsoft.com/office/drawing/2014/main" id="{9DEBAD1B-8902-410E-B87B-46A7256EBD95}"/>
              </a:ext>
            </a:extLst>
          </p:cNvPr>
          <p:cNvSpPr>
            <a:spLocks noGrp="1"/>
          </p:cNvSpPr>
          <p:nvPr>
            <p:ph sz="quarter" idx="13"/>
          </p:nvPr>
        </p:nvSpPr>
        <p:spPr>
          <a:xfrm>
            <a:off x="522288" y="1929384"/>
            <a:ext cx="4376283" cy="4121150"/>
          </a:xfrm>
        </p:spPr>
        <p:txBody>
          <a:bodyPr/>
          <a:lstStyle>
            <a:lvl1pPr marL="0" indent="0">
              <a:lnSpc>
                <a:spcPct val="100000"/>
              </a:lnSpc>
              <a:spcBef>
                <a:spcPts val="0"/>
              </a:spcBef>
              <a:spcAft>
                <a:spcPts val="900"/>
              </a:spcAft>
              <a:buFontTx/>
              <a:buNone/>
              <a:defRPr sz="2000" b="1">
                <a:solidFill>
                  <a:srgbClr val="183F5C"/>
                </a:solidFill>
              </a:defRPr>
            </a:lvl1pPr>
            <a:lvl2pPr marL="0" indent="0">
              <a:spcBef>
                <a:spcPts val="600"/>
              </a:spcBef>
              <a:spcAft>
                <a:spcPts val="600"/>
              </a:spcAft>
              <a:buNone/>
              <a:defRPr sz="1600"/>
            </a:lvl2pPr>
            <a:lvl3pPr marL="169863" indent="-192024">
              <a:spcBef>
                <a:spcPts val="0"/>
              </a:spcBef>
              <a:spcAft>
                <a:spcPts val="600"/>
              </a:spcAft>
              <a:defRPr sz="1600" b="0"/>
            </a:lvl3pPr>
            <a:lvl4pPr marL="466344" indent="-192024">
              <a:spcBef>
                <a:spcPts val="0"/>
              </a:spcBef>
              <a:spcAft>
                <a:spcPts val="400"/>
              </a:spcAft>
              <a:buFont typeface="Courier New" panose="02070309020205020404" pitchFamily="49" charset="0"/>
              <a:buChar char="o"/>
              <a:defRPr sz="16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7" name="Bands of Blue and Red" descr="Red and blue background colors." title="Header Background Colors">
            <a:extLst>
              <a:ext uri="{FF2B5EF4-FFF2-40B4-BE49-F238E27FC236}">
                <a16:creationId xmlns="" xmlns:a16="http://schemas.microsoft.com/office/drawing/2014/main" id="{AAEA7B4E-EDD7-4736-9943-F8F3AAA86D28}"/>
              </a:ext>
            </a:extLst>
          </p:cNvPr>
          <p:cNvGrpSpPr/>
          <p:nvPr userDrawn="1"/>
        </p:nvGrpSpPr>
        <p:grpSpPr>
          <a:xfrm>
            <a:off x="0" y="183214"/>
            <a:ext cx="9144000" cy="1497522"/>
            <a:chOff x="0" y="183214"/>
            <a:chExt cx="9144000" cy="1497522"/>
          </a:xfrm>
        </p:grpSpPr>
        <p:sp>
          <p:nvSpPr>
            <p:cNvPr id="8" name="Rectangle 7">
              <a:extLst>
                <a:ext uri="{FF2B5EF4-FFF2-40B4-BE49-F238E27FC236}">
                  <a16:creationId xmlns="" xmlns:a16="http://schemas.microsoft.com/office/drawing/2014/main" id="{D7B60C29-ACC2-4895-BB4D-E2F1F3024FF0}"/>
                </a:ext>
              </a:extLst>
            </p:cNvPr>
            <p:cNvSpPr/>
            <p:nvPr/>
          </p:nvSpPr>
          <p:spPr>
            <a:xfrm>
              <a:off x="0" y="183214"/>
              <a:ext cx="7408094" cy="467486"/>
            </a:xfrm>
            <a:prstGeom prst="rect">
              <a:avLst/>
            </a:prstGeom>
            <a:solidFill>
              <a:srgbClr val="B7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59517D89-F063-4BE3-8320-48386332D843}"/>
                </a:ext>
              </a:extLst>
            </p:cNvPr>
            <p:cNvSpPr/>
            <p:nvPr/>
          </p:nvSpPr>
          <p:spPr>
            <a:xfrm>
              <a:off x="0" y="650700"/>
              <a:ext cx="9144000" cy="1030036"/>
            </a:xfrm>
            <a:prstGeom prst="rect">
              <a:avLst/>
            </a:prstGeom>
            <a:solidFill>
              <a:srgbClr val="0F2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 name="Title 1">
            <a:extLst>
              <a:ext uri="{FF2B5EF4-FFF2-40B4-BE49-F238E27FC236}">
                <a16:creationId xmlns="" xmlns:a16="http://schemas.microsoft.com/office/drawing/2014/main" id="{FB220CC9-B68B-4F8D-B0A1-309CB49B23FA}"/>
              </a:ext>
            </a:extLst>
          </p:cNvPr>
          <p:cNvSpPr>
            <a:spLocks noGrp="1"/>
          </p:cNvSpPr>
          <p:nvPr>
            <p:ph type="title"/>
          </p:nvPr>
        </p:nvSpPr>
        <p:spPr>
          <a:xfrm>
            <a:off x="628650" y="650700"/>
            <a:ext cx="7886700" cy="1039989"/>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25566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66882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23640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270673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280468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154853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71431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137144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52DDB-3B74-4500-8630-F1D368FFDF4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415C90-679A-4A92-8425-59B500E2FE00}" type="slidenum">
              <a:rPr lang="en-US" smtClean="0"/>
              <a:pPr/>
              <a:t>‹#›</a:t>
            </a:fld>
            <a:endParaRPr lang="en-US" dirty="0"/>
          </a:p>
        </p:txBody>
      </p:sp>
    </p:spTree>
    <p:extLst>
      <p:ext uri="{BB962C8B-B14F-4D97-AF65-F5344CB8AC3E}">
        <p14:creationId xmlns:p14="http://schemas.microsoft.com/office/powerpoint/2010/main" val="64339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52DDB-3B74-4500-8630-F1D368FFDF49}" type="datetimeFigureOut">
              <a:rPr lang="en-US" smtClean="0"/>
              <a:pPr/>
              <a:t>4/22/2020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15C90-679A-4A92-8425-59B500E2FE00}" type="slidenum">
              <a:rPr lang="en-US" smtClean="0"/>
              <a:pPr/>
              <a:t>‹#›</a:t>
            </a:fld>
            <a:endParaRPr lang="en-US" dirty="0"/>
          </a:p>
        </p:txBody>
      </p:sp>
      <p:grpSp>
        <p:nvGrpSpPr>
          <p:cNvPr id="7" name="Group 6"/>
          <p:cNvGrpSpPr/>
          <p:nvPr userDrawn="1"/>
        </p:nvGrpSpPr>
        <p:grpSpPr>
          <a:xfrm>
            <a:off x="89122" y="152400"/>
            <a:ext cx="8902478" cy="6629399"/>
            <a:chOff x="89122" y="152400"/>
            <a:chExt cx="8902478" cy="6629399"/>
          </a:xfrm>
        </p:grpSpPr>
        <p:sp>
          <p:nvSpPr>
            <p:cNvPr id="8" name="Rectangle 7"/>
            <p:cNvSpPr/>
            <p:nvPr/>
          </p:nvSpPr>
          <p:spPr>
            <a:xfrm>
              <a:off x="152400" y="152400"/>
              <a:ext cx="8839200" cy="6553200"/>
            </a:xfrm>
            <a:prstGeom prst="rect">
              <a:avLst/>
            </a:prstGeom>
            <a:noFill/>
            <a:ln w="254000">
              <a:solidFill>
                <a:srgbClr val="004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28600" y="6172200"/>
              <a:ext cx="8686800" cy="457200"/>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122" y="6199704"/>
              <a:ext cx="1572812" cy="582095"/>
            </a:xfrm>
            <a:prstGeom prst="rect">
              <a:avLst/>
            </a:prstGeom>
          </p:spPr>
        </p:pic>
      </p:grpSp>
    </p:spTree>
    <p:extLst>
      <p:ext uri="{BB962C8B-B14F-4D97-AF65-F5344CB8AC3E}">
        <p14:creationId xmlns:p14="http://schemas.microsoft.com/office/powerpoint/2010/main" val="18276340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16" r:id="rId12"/>
    <p:sldLayoutId id="2147483929" r:id="rId13"/>
    <p:sldLayoutId id="214748393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sgr.mi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Tabitha.garvinbetancourt@militaryonesource.com" TargetMode="External"/><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parker.f.sullivan.ctr@mail.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GR Seven Seals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4793" y="1447800"/>
            <a:ext cx="6496373" cy="3581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52600" y="1752600"/>
            <a:ext cx="5638800" cy="4419600"/>
          </a:xfrm>
        </p:spPr>
        <p:txBody>
          <a:bodyPr/>
          <a:lstStyle/>
          <a:p>
            <a:pPr algn="ctr" eaLnBrk="1" hangingPunct="1">
              <a:lnSpc>
                <a:spcPct val="80000"/>
              </a:lnSpc>
              <a:spcBef>
                <a:spcPts val="0"/>
              </a:spcBef>
              <a:buNone/>
            </a:pPr>
            <a:r>
              <a:rPr lang="en-US" sz="7200" b="1" cap="all" dirty="0">
                <a:latin typeface="+mj-lt"/>
                <a:cs typeface="Times New Roman" pitchFamily="18" charset="0"/>
              </a:rPr>
              <a:t> </a:t>
            </a:r>
            <a:r>
              <a:rPr lang="en-US" sz="7200" b="1" dirty="0">
                <a:solidFill>
                  <a:srgbClr val="FF0000"/>
                </a:solidFill>
                <a:latin typeface="+mj-lt"/>
                <a:cs typeface="Times New Roman" pitchFamily="18" charset="0"/>
              </a:rPr>
              <a:t>USERRA</a:t>
            </a:r>
          </a:p>
          <a:p>
            <a:pPr algn="ctr" eaLnBrk="1" hangingPunct="1">
              <a:lnSpc>
                <a:spcPct val="80000"/>
              </a:lnSpc>
              <a:spcBef>
                <a:spcPts val="0"/>
              </a:spcBef>
              <a:buFontTx/>
              <a:buNone/>
            </a:pPr>
            <a:endParaRPr lang="en-US" sz="1400" b="1" cap="all" dirty="0">
              <a:latin typeface="+mj-lt"/>
              <a:cs typeface="Times New Roman" pitchFamily="18" charset="0"/>
            </a:endParaRPr>
          </a:p>
          <a:p>
            <a:pPr algn="ctr" eaLnBrk="1" hangingPunct="1">
              <a:lnSpc>
                <a:spcPct val="80000"/>
              </a:lnSpc>
              <a:spcBef>
                <a:spcPts val="0"/>
              </a:spcBef>
              <a:buFontTx/>
              <a:buNone/>
            </a:pPr>
            <a:r>
              <a:rPr lang="en-US" sz="4800" b="1" cap="all" dirty="0">
                <a:latin typeface="+mj-lt"/>
                <a:cs typeface="Times New Roman" pitchFamily="18" charset="0"/>
              </a:rPr>
              <a:t> U</a:t>
            </a:r>
            <a:r>
              <a:rPr lang="en-US" sz="4000" b="1" cap="all" dirty="0">
                <a:latin typeface="+mj-lt"/>
                <a:cs typeface="Times New Roman" pitchFamily="18" charset="0"/>
              </a:rPr>
              <a:t>niformed </a:t>
            </a:r>
            <a:r>
              <a:rPr lang="en-US" sz="4800" b="1" cap="all" dirty="0">
                <a:latin typeface="+mj-lt"/>
                <a:cs typeface="Times New Roman" pitchFamily="18" charset="0"/>
              </a:rPr>
              <a:t>S</a:t>
            </a:r>
            <a:r>
              <a:rPr lang="en-US" sz="4000" b="1" cap="all" dirty="0">
                <a:latin typeface="+mj-lt"/>
                <a:cs typeface="Times New Roman" pitchFamily="18" charset="0"/>
              </a:rPr>
              <a:t>ervices </a:t>
            </a:r>
            <a:r>
              <a:rPr lang="en-US" sz="4800" b="1" cap="all" dirty="0">
                <a:latin typeface="+mj-lt"/>
                <a:cs typeface="Times New Roman" pitchFamily="18" charset="0"/>
              </a:rPr>
              <a:t>E</a:t>
            </a:r>
            <a:r>
              <a:rPr lang="en-US" sz="4000" b="1" cap="all" dirty="0">
                <a:latin typeface="+mj-lt"/>
                <a:cs typeface="Times New Roman" pitchFamily="18" charset="0"/>
              </a:rPr>
              <a:t>mployment and</a:t>
            </a:r>
            <a:br>
              <a:rPr lang="en-US" sz="4000" b="1" cap="all" dirty="0">
                <a:latin typeface="+mj-lt"/>
                <a:cs typeface="Times New Roman" pitchFamily="18" charset="0"/>
              </a:rPr>
            </a:br>
            <a:r>
              <a:rPr lang="en-US" sz="4800" b="1" cap="all" dirty="0">
                <a:latin typeface="+mj-lt"/>
                <a:cs typeface="Times New Roman" pitchFamily="18" charset="0"/>
              </a:rPr>
              <a:t>R</a:t>
            </a:r>
            <a:r>
              <a:rPr lang="en-US" sz="4000" b="1" cap="all" dirty="0">
                <a:latin typeface="+mj-lt"/>
                <a:cs typeface="Times New Roman" pitchFamily="18" charset="0"/>
              </a:rPr>
              <a:t>eemployment</a:t>
            </a:r>
          </a:p>
          <a:p>
            <a:pPr algn="ctr" eaLnBrk="1" hangingPunct="1">
              <a:lnSpc>
                <a:spcPct val="80000"/>
              </a:lnSpc>
              <a:spcBef>
                <a:spcPts val="0"/>
              </a:spcBef>
              <a:buFontTx/>
              <a:buNone/>
            </a:pPr>
            <a:r>
              <a:rPr lang="en-US" sz="4800" b="1" cap="all" dirty="0">
                <a:latin typeface="+mj-lt"/>
                <a:cs typeface="Times New Roman" pitchFamily="18" charset="0"/>
              </a:rPr>
              <a:t>  R</a:t>
            </a:r>
            <a:r>
              <a:rPr lang="en-US" sz="4000" b="1" cap="all" dirty="0">
                <a:latin typeface="+mj-lt"/>
                <a:cs typeface="Times New Roman" pitchFamily="18" charset="0"/>
              </a:rPr>
              <a:t>ights Act</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1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anim calcmode="lin" valueType="num">
                                      <p:cBhvr additive="base">
                                        <p:cTn id="1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85944" y="1371600"/>
            <a:ext cx="8572500" cy="914400"/>
          </a:xfrm>
        </p:spPr>
        <p:txBody>
          <a:bodyPr>
            <a:noAutofit/>
          </a:bodyPr>
          <a:lstStyle/>
          <a:p>
            <a:pPr>
              <a:lnSpc>
                <a:spcPct val="80000"/>
              </a:lnSpc>
            </a:pPr>
            <a:r>
              <a:rPr lang="en-US" b="1" cap="all" dirty="0" smtClean="0">
                <a:cs typeface="Times New Roman" pitchFamily="18" charset="0"/>
              </a:rPr>
              <a:t>USERRA </a:t>
            </a:r>
            <a:r>
              <a:rPr lang="en-US" b="1" cap="all" dirty="0" smtClean="0">
                <a:cs typeface="Arial" panose="020B0604020202020204" pitchFamily="34" charset="0"/>
              </a:rPr>
              <a:t>Primary </a:t>
            </a:r>
            <a:r>
              <a:rPr lang="en-US" b="1" cap="all" dirty="0">
                <a:cs typeface="Arial" panose="020B0604020202020204" pitchFamily="34" charset="0"/>
              </a:rPr>
              <a:t>purpose: </a:t>
            </a:r>
            <a:r>
              <a:rPr lang="en-US" b="1" cap="all" dirty="0">
                <a:solidFill>
                  <a:schemeClr val="accent5">
                    <a:lumMod val="75000"/>
                  </a:schemeClr>
                </a:solidFill>
                <a:latin typeface="Times New Roman" pitchFamily="18" charset="0"/>
                <a:cs typeface="Times New Roman" pitchFamily="18" charset="0"/>
              </a:rPr>
              <a:t/>
            </a:r>
            <a:br>
              <a:rPr lang="en-US" b="1" cap="all" dirty="0">
                <a:solidFill>
                  <a:schemeClr val="accent5">
                    <a:lumMod val="75000"/>
                  </a:schemeClr>
                </a:solidFill>
                <a:latin typeface="Times New Roman" pitchFamily="18" charset="0"/>
                <a:cs typeface="Times New Roman" pitchFamily="18" charset="0"/>
              </a:rPr>
            </a:br>
            <a:endParaRPr lang="en-US" b="1" cap="all" dirty="0">
              <a:solidFill>
                <a:schemeClr val="accent5">
                  <a:lumMod val="75000"/>
                </a:schemeClr>
              </a:solidFill>
              <a:latin typeface="Times New Roman" pitchFamily="18" charset="0"/>
              <a:cs typeface="Times New Roman" pitchFamily="18" charset="0"/>
            </a:endParaRPr>
          </a:p>
        </p:txBody>
      </p:sp>
      <p:sp>
        <p:nvSpPr>
          <p:cNvPr id="16387" name="Rectangle 3"/>
          <p:cNvSpPr>
            <a:spLocks noGrp="1" noChangeArrowheads="1"/>
          </p:cNvSpPr>
          <p:nvPr>
            <p:ph idx="1"/>
          </p:nvPr>
        </p:nvSpPr>
        <p:spPr>
          <a:xfrm>
            <a:off x="342900" y="1981200"/>
            <a:ext cx="8458200" cy="4525962"/>
          </a:xfrm>
        </p:spPr>
        <p:txBody>
          <a:bodyPr/>
          <a:lstStyle/>
          <a:p>
            <a:pPr eaLnBrk="1" hangingPunct="1">
              <a:spcBef>
                <a:spcPts val="0"/>
              </a:spcBef>
              <a:buFont typeface="Wingdings" pitchFamily="2" charset="2"/>
              <a:buChar char="Ø"/>
            </a:pPr>
            <a:r>
              <a:rPr lang="en-US" sz="2800" b="1" dirty="0" smtClean="0">
                <a:latin typeface="+mj-lt"/>
                <a:cs typeface="Arial" panose="020B0604020202020204" pitchFamily="34" charset="0"/>
              </a:rPr>
              <a:t>The Federal Law that protects </a:t>
            </a:r>
            <a:r>
              <a:rPr lang="en-US" sz="2800" b="1" dirty="0">
                <a:latin typeface="+mj-lt"/>
                <a:cs typeface="Arial" panose="020B0604020202020204" pitchFamily="34" charset="0"/>
              </a:rPr>
              <a:t>the civilian employment rights of </a:t>
            </a:r>
            <a:r>
              <a:rPr lang="en-US" sz="2800" b="1" dirty="0" smtClean="0">
                <a:latin typeface="+mj-lt"/>
                <a:cs typeface="Arial" panose="020B0604020202020204" pitchFamily="34" charset="0"/>
              </a:rPr>
              <a:t>those </a:t>
            </a:r>
            <a:r>
              <a:rPr lang="en-US" sz="2800" b="1" dirty="0">
                <a:latin typeface="+mj-lt"/>
                <a:cs typeface="Arial" panose="020B0604020202020204" pitchFamily="34" charset="0"/>
              </a:rPr>
              <a:t>who also serve in the uniformed </a:t>
            </a:r>
            <a:r>
              <a:rPr lang="en-US" sz="2800" b="1" dirty="0" smtClean="0">
                <a:latin typeface="+mj-lt"/>
                <a:cs typeface="Arial" panose="020B0604020202020204" pitchFamily="34" charset="0"/>
              </a:rPr>
              <a:t>service.</a:t>
            </a:r>
            <a:endParaRPr lang="en-US" sz="2800" b="1" dirty="0">
              <a:latin typeface="+mj-lt"/>
              <a:cs typeface="Arial" panose="020B0604020202020204" pitchFamily="34" charset="0"/>
            </a:endParaRPr>
          </a:p>
          <a:p>
            <a:pPr eaLnBrk="1" hangingPunct="1">
              <a:spcBef>
                <a:spcPts val="0"/>
              </a:spcBef>
              <a:buFont typeface="Wingdings" pitchFamily="2" charset="2"/>
              <a:buChar char="Ø"/>
            </a:pPr>
            <a:endParaRPr lang="en-US" sz="2800" b="1" dirty="0">
              <a:latin typeface="+mj-lt"/>
              <a:cs typeface="Arial" panose="020B0604020202020204" pitchFamily="34" charset="0"/>
            </a:endParaRPr>
          </a:p>
          <a:p>
            <a:r>
              <a:rPr lang="en-US" dirty="0"/>
              <a:t>USERRA affects employment, reemployment, benefits, and retention for uniformed Service members.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752600" y="393412"/>
            <a:ext cx="5867400" cy="1143000"/>
          </a:xfrm>
        </p:spPr>
        <p:txBody>
          <a:bodyPr>
            <a:noAutofit/>
          </a:bodyPr>
          <a:lstStyle/>
          <a:p>
            <a:pPr eaLnBrk="1" hangingPunct="1">
              <a:lnSpc>
                <a:spcPct val="80000"/>
              </a:lnSpc>
            </a:pPr>
            <a:r>
              <a:rPr lang="en-US" b="1" dirty="0">
                <a:solidFill>
                  <a:schemeClr val="tx1"/>
                </a:solidFill>
                <a:cs typeface="Times New Roman" pitchFamily="18" charset="0"/>
              </a:rPr>
              <a:t>USERRA:  </a:t>
            </a:r>
            <a:br>
              <a:rPr lang="en-US" b="1" dirty="0">
                <a:solidFill>
                  <a:schemeClr val="tx1"/>
                </a:solidFill>
                <a:cs typeface="Times New Roman" pitchFamily="18" charset="0"/>
              </a:rPr>
            </a:br>
            <a:r>
              <a:rPr lang="en-US" b="1" dirty="0">
                <a:solidFill>
                  <a:schemeClr val="tx1"/>
                </a:solidFill>
                <a:cs typeface="Times New Roman" pitchFamily="18" charset="0"/>
              </a:rPr>
              <a:t>WHO IS COVERED?</a:t>
            </a:r>
          </a:p>
        </p:txBody>
      </p:sp>
      <p:sp>
        <p:nvSpPr>
          <p:cNvPr id="11267" name="Rectangle 3"/>
          <p:cNvSpPr>
            <a:spLocks noGrp="1" noChangeArrowheads="1"/>
          </p:cNvSpPr>
          <p:nvPr>
            <p:ph idx="1"/>
          </p:nvPr>
        </p:nvSpPr>
        <p:spPr>
          <a:xfrm>
            <a:off x="228600" y="2057400"/>
            <a:ext cx="8610600" cy="4191000"/>
          </a:xfrm>
        </p:spPr>
        <p:txBody>
          <a:bodyPr/>
          <a:lstStyle/>
          <a:p>
            <a:pPr eaLnBrk="1" hangingPunct="1">
              <a:lnSpc>
                <a:spcPct val="90000"/>
              </a:lnSpc>
              <a:spcBef>
                <a:spcPct val="25000"/>
              </a:spcBef>
              <a:buClrTx/>
              <a:buFont typeface="Wingdings" pitchFamily="2" charset="2"/>
              <a:buChar char="Ø"/>
            </a:pPr>
            <a:r>
              <a:rPr lang="en-US" b="1" dirty="0">
                <a:solidFill>
                  <a:srgbClr val="FF0000"/>
                </a:solidFill>
                <a:latin typeface="+mj-lt"/>
                <a:cs typeface="Times New Roman" pitchFamily="18" charset="0"/>
              </a:rPr>
              <a:t>Applies to </a:t>
            </a:r>
          </a:p>
          <a:p>
            <a:pPr lvl="1" eaLnBrk="1" hangingPunct="1">
              <a:lnSpc>
                <a:spcPct val="90000"/>
              </a:lnSpc>
              <a:spcBef>
                <a:spcPct val="25000"/>
              </a:spcBef>
              <a:buClrTx/>
              <a:buFont typeface="Arial" pitchFamily="34" charset="0"/>
              <a:buChar char="•"/>
            </a:pPr>
            <a:r>
              <a:rPr lang="en-US" sz="2800" b="1" dirty="0">
                <a:latin typeface="+mj-lt"/>
                <a:cs typeface="Times New Roman" pitchFamily="18" charset="0"/>
              </a:rPr>
              <a:t>Full-time or part-time employees</a:t>
            </a:r>
          </a:p>
          <a:p>
            <a:pPr lvl="1" eaLnBrk="1" hangingPunct="1">
              <a:lnSpc>
                <a:spcPct val="90000"/>
              </a:lnSpc>
              <a:spcBef>
                <a:spcPct val="25000"/>
              </a:spcBef>
              <a:buClrTx/>
              <a:buFont typeface="Arial" pitchFamily="34" charset="0"/>
              <a:buChar char="•"/>
            </a:pPr>
            <a:r>
              <a:rPr lang="en-US" sz="2800" b="1" dirty="0">
                <a:latin typeface="+mj-lt"/>
                <a:cs typeface="Times New Roman" pitchFamily="18" charset="0"/>
              </a:rPr>
              <a:t>Applicants for employment</a:t>
            </a:r>
          </a:p>
          <a:p>
            <a:pPr lvl="1" eaLnBrk="1" hangingPunct="1">
              <a:lnSpc>
                <a:spcPct val="90000"/>
              </a:lnSpc>
              <a:spcBef>
                <a:spcPct val="25000"/>
              </a:spcBef>
              <a:buClrTx/>
              <a:buFont typeface="Arial" pitchFamily="34" charset="0"/>
              <a:buChar char="•"/>
            </a:pPr>
            <a:r>
              <a:rPr lang="en-US" sz="2800" b="1" dirty="0" smtClean="0">
                <a:latin typeface="+mj-lt"/>
                <a:cs typeface="Times New Roman" pitchFamily="18" charset="0"/>
              </a:rPr>
              <a:t>Guard </a:t>
            </a:r>
            <a:r>
              <a:rPr lang="en-US" sz="2800" b="1" dirty="0">
                <a:latin typeface="+mj-lt"/>
                <a:cs typeface="Times New Roman" pitchFamily="18" charset="0"/>
              </a:rPr>
              <a:t>&amp; Reserve and </a:t>
            </a:r>
            <a:r>
              <a:rPr lang="en-US" sz="2800" b="1" dirty="0" smtClean="0">
                <a:latin typeface="+mj-lt"/>
                <a:cs typeface="Times New Roman" pitchFamily="18" charset="0"/>
              </a:rPr>
              <a:t>Active </a:t>
            </a:r>
            <a:r>
              <a:rPr lang="en-US" sz="2800" b="1" dirty="0">
                <a:latin typeface="+mj-lt"/>
                <a:cs typeface="Times New Roman" pitchFamily="18" charset="0"/>
              </a:rPr>
              <a:t>military</a:t>
            </a:r>
          </a:p>
          <a:p>
            <a:pPr lvl="1" eaLnBrk="1" hangingPunct="1">
              <a:lnSpc>
                <a:spcPct val="90000"/>
              </a:lnSpc>
              <a:spcBef>
                <a:spcPct val="25000"/>
              </a:spcBef>
              <a:buClrTx/>
              <a:buFont typeface="Arial" pitchFamily="34" charset="0"/>
              <a:buChar char="•"/>
            </a:pPr>
            <a:r>
              <a:rPr lang="en-US" sz="2800" b="1" dirty="0">
                <a:solidFill>
                  <a:srgbClr val="FF0000"/>
                </a:solidFill>
                <a:latin typeface="+mj-lt"/>
                <a:cs typeface="Times New Roman" pitchFamily="18" charset="0"/>
              </a:rPr>
              <a:t>1 employee or 1000 employees, USERRA covers service members.</a:t>
            </a:r>
          </a:p>
          <a:p>
            <a:pPr marL="457200" lvl="1" indent="0" eaLnBrk="1" hangingPunct="1">
              <a:lnSpc>
                <a:spcPct val="90000"/>
              </a:lnSpc>
              <a:spcBef>
                <a:spcPct val="25000"/>
              </a:spcBef>
              <a:buClrTx/>
              <a:buNone/>
            </a:pPr>
            <a:r>
              <a:rPr lang="en-US" sz="1400" b="1" dirty="0">
                <a:latin typeface="+mj-lt"/>
                <a:cs typeface="Times New Roman" pitchFamily="18" charset="0"/>
              </a:rPr>
              <a:t>USERRA Book Page 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anim calcmode="lin" valueType="num">
                                      <p:cBhvr additive="base">
                                        <p:cTn id="11"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 calcmode="lin" valueType="num">
                                      <p:cBhvr additive="base">
                                        <p:cTn id="1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anim calcmode="lin" valueType="num">
                                      <p:cBhvr additive="base">
                                        <p:cTn id="23"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52600" y="393412"/>
            <a:ext cx="8001000" cy="1600200"/>
          </a:xfrm>
        </p:spPr>
        <p:txBody>
          <a:bodyPr>
            <a:normAutofit fontScale="25000" lnSpcReduction="20000"/>
          </a:bodyPr>
          <a:lstStyle/>
          <a:p>
            <a:pPr indent="0" eaLnBrk="1" hangingPunct="1">
              <a:lnSpc>
                <a:spcPct val="120000"/>
              </a:lnSpc>
              <a:spcBef>
                <a:spcPts val="0"/>
              </a:spcBef>
              <a:buNone/>
            </a:pPr>
            <a:r>
              <a:rPr lang="en-US" sz="13500" b="1" cap="all" dirty="0" smtClean="0">
                <a:latin typeface="+mj-lt"/>
                <a:cs typeface="Times New Roman" pitchFamily="18" charset="0"/>
              </a:rPr>
              <a:t>USERRA COVERAGE: </a:t>
            </a:r>
          </a:p>
          <a:p>
            <a:pPr indent="0" eaLnBrk="1" hangingPunct="1">
              <a:lnSpc>
                <a:spcPct val="120000"/>
              </a:lnSpc>
              <a:spcBef>
                <a:spcPts val="0"/>
              </a:spcBef>
              <a:buNone/>
            </a:pPr>
            <a:r>
              <a:rPr lang="en-US" sz="13500" b="1" cap="all" dirty="0" smtClean="0">
                <a:latin typeface="+mj-lt"/>
                <a:cs typeface="Times New Roman" pitchFamily="18" charset="0"/>
              </a:rPr>
              <a:t>Title 10 VS Title 32 </a:t>
            </a:r>
          </a:p>
          <a:p>
            <a:pPr indent="0" eaLnBrk="1" hangingPunct="1">
              <a:lnSpc>
                <a:spcPct val="120000"/>
              </a:lnSpc>
              <a:spcBef>
                <a:spcPts val="0"/>
              </a:spcBef>
              <a:buNone/>
            </a:pPr>
            <a:r>
              <a:rPr lang="en-US" sz="13500" b="1" cap="all" dirty="0" smtClean="0">
                <a:latin typeface="+mj-lt"/>
                <a:cs typeface="Times New Roman" pitchFamily="18" charset="0"/>
              </a:rPr>
              <a:t>STATUS of Service members</a:t>
            </a:r>
            <a:endParaRPr lang="en-US" sz="13500" b="1" cap="all" dirty="0">
              <a:latin typeface="+mj-lt"/>
              <a:cs typeface="Times New Roman" pitchFamily="18" charset="0"/>
            </a:endParaRPr>
          </a:p>
          <a:p>
            <a:pPr eaLnBrk="1" hangingPunct="1">
              <a:lnSpc>
                <a:spcPct val="80000"/>
              </a:lnSpc>
              <a:spcBef>
                <a:spcPts val="0"/>
              </a:spcBef>
              <a:buFontTx/>
              <a:buNone/>
            </a:pPr>
            <a:r>
              <a:rPr lang="en-US" sz="4800" b="1" cap="all" dirty="0">
                <a:latin typeface="+mj-lt"/>
                <a:cs typeface="Times New Roman" pitchFamily="18" charset="0"/>
              </a:rPr>
              <a:t> </a:t>
            </a:r>
            <a:endParaRPr lang="en-US" sz="4000" b="1" cap="all" dirty="0">
              <a:latin typeface="+mj-lt"/>
              <a:cs typeface="Times New Roman" pitchFamily="18" charset="0"/>
            </a:endParaRPr>
          </a:p>
        </p:txBody>
      </p:sp>
      <p:sp>
        <p:nvSpPr>
          <p:cNvPr id="3" name="TextBox 2"/>
          <p:cNvSpPr txBox="1"/>
          <p:nvPr/>
        </p:nvSpPr>
        <p:spPr>
          <a:xfrm>
            <a:off x="685800" y="2362200"/>
            <a:ext cx="7924800" cy="3785652"/>
          </a:xfrm>
          <a:prstGeom prst="rect">
            <a:avLst/>
          </a:prstGeom>
          <a:noFill/>
        </p:spPr>
        <p:txBody>
          <a:bodyPr wrap="square" rtlCol="0">
            <a:spAutoFit/>
          </a:bodyPr>
          <a:lstStyle/>
          <a:p>
            <a:r>
              <a:rPr lang="en-US" sz="2400" dirty="0">
                <a:solidFill>
                  <a:srgbClr val="FF0000"/>
                </a:solidFill>
              </a:rPr>
              <a:t>Title 10: </a:t>
            </a:r>
            <a:r>
              <a:rPr lang="en-US" sz="2400" dirty="0"/>
              <a:t>National service in </a:t>
            </a:r>
            <a:r>
              <a:rPr lang="en-US" sz="2400" dirty="0" smtClean="0"/>
              <a:t>missions </a:t>
            </a:r>
            <a:r>
              <a:rPr lang="en-US" sz="2400" dirty="0"/>
              <a:t>commanded </a:t>
            </a:r>
            <a:r>
              <a:rPr lang="en-US" sz="2400" dirty="0" smtClean="0"/>
              <a:t>and </a:t>
            </a:r>
            <a:r>
              <a:rPr lang="en-US" sz="2400" dirty="0"/>
              <a:t>funded by the federal government (president is boss)</a:t>
            </a:r>
          </a:p>
          <a:p>
            <a:endParaRPr lang="en-US" sz="2000" dirty="0"/>
          </a:p>
          <a:p>
            <a:r>
              <a:rPr lang="en-US" sz="2400" dirty="0">
                <a:solidFill>
                  <a:srgbClr val="FF0000"/>
                </a:solidFill>
              </a:rPr>
              <a:t>Title 32: </a:t>
            </a:r>
            <a:r>
              <a:rPr lang="en-US" sz="2400" dirty="0"/>
              <a:t>Service under the command of the </a:t>
            </a:r>
            <a:r>
              <a:rPr lang="en-US" sz="2400" dirty="0" smtClean="0"/>
              <a:t>state’s </a:t>
            </a:r>
            <a:r>
              <a:rPr lang="en-US" sz="2400" dirty="0"/>
              <a:t>governor </a:t>
            </a:r>
            <a:r>
              <a:rPr lang="en-US" sz="2400" dirty="0" smtClean="0"/>
              <a:t>i.e.- major natural disasters- wild fires (governor is boss)</a:t>
            </a:r>
          </a:p>
          <a:p>
            <a:endParaRPr lang="en-US" sz="2000" dirty="0"/>
          </a:p>
          <a:p>
            <a:r>
              <a:rPr lang="en-US" sz="2400" dirty="0">
                <a:solidFill>
                  <a:srgbClr val="FF0000"/>
                </a:solidFill>
              </a:rPr>
              <a:t>Title 32 – Section 502(f): </a:t>
            </a:r>
            <a:r>
              <a:rPr lang="en-US" sz="2400" dirty="0"/>
              <a:t>National Guard are allowed to be called up for </a:t>
            </a:r>
            <a:r>
              <a:rPr lang="en-US" sz="2400" u="sng" dirty="0"/>
              <a:t>federal service</a:t>
            </a:r>
            <a:r>
              <a:rPr lang="en-US" sz="2400" dirty="0"/>
              <a:t>, while remaining under the control of the governor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69529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839346" y="393412"/>
            <a:ext cx="8208507" cy="1143000"/>
          </a:xfrm>
        </p:spPr>
        <p:txBody>
          <a:bodyPr>
            <a:noAutofit/>
          </a:bodyPr>
          <a:lstStyle/>
          <a:p>
            <a:pPr>
              <a:lnSpc>
                <a:spcPct val="80000"/>
              </a:lnSpc>
            </a:pPr>
            <a:r>
              <a:rPr lang="en-US" b="1" cap="all" dirty="0">
                <a:cs typeface="Times New Roman" pitchFamily="18" charset="0"/>
              </a:rPr>
              <a:t>What about State </a:t>
            </a:r>
            <a:r>
              <a:rPr lang="en-US" b="1" cap="all" dirty="0" smtClean="0">
                <a:cs typeface="Times New Roman" pitchFamily="18" charset="0"/>
              </a:rPr>
              <a:t/>
            </a:r>
            <a:br>
              <a:rPr lang="en-US" b="1" cap="all" dirty="0" smtClean="0">
                <a:cs typeface="Times New Roman" pitchFamily="18" charset="0"/>
              </a:rPr>
            </a:br>
            <a:r>
              <a:rPr lang="en-US" b="1" cap="all" dirty="0" smtClean="0">
                <a:cs typeface="Times New Roman" pitchFamily="18" charset="0"/>
              </a:rPr>
              <a:t>Active </a:t>
            </a:r>
            <a:r>
              <a:rPr lang="en-US" b="1" cap="all" dirty="0">
                <a:cs typeface="Times New Roman" pitchFamily="18" charset="0"/>
              </a:rPr>
              <a:t>Duty?</a:t>
            </a:r>
            <a:endParaRPr lang="en-US" b="1" cap="all" dirty="0">
              <a:solidFill>
                <a:schemeClr val="tx1"/>
              </a:solidFill>
              <a:cs typeface="Times New Roman" pitchFamily="18" charset="0"/>
            </a:endParaRPr>
          </a:p>
        </p:txBody>
      </p:sp>
      <p:sp>
        <p:nvSpPr>
          <p:cNvPr id="11267" name="Rectangle 3"/>
          <p:cNvSpPr>
            <a:spLocks noGrp="1" noChangeArrowheads="1"/>
          </p:cNvSpPr>
          <p:nvPr>
            <p:ph idx="1"/>
          </p:nvPr>
        </p:nvSpPr>
        <p:spPr>
          <a:xfrm>
            <a:off x="3092426" y="1447800"/>
            <a:ext cx="5670574" cy="4800600"/>
          </a:xfrm>
        </p:spPr>
        <p:txBody>
          <a:bodyPr>
            <a:normAutofit/>
          </a:bodyPr>
          <a:lstStyle/>
          <a:p>
            <a:pPr eaLnBrk="1" hangingPunct="1">
              <a:lnSpc>
                <a:spcPct val="90000"/>
              </a:lnSpc>
              <a:spcBef>
                <a:spcPct val="25000"/>
              </a:spcBef>
              <a:buClrTx/>
              <a:buFontTx/>
              <a:buNone/>
            </a:pPr>
            <a:endParaRPr lang="en-US" sz="1200" b="1" dirty="0">
              <a:latin typeface="+mj-lt"/>
              <a:cs typeface="Times New Roman" pitchFamily="18" charset="0"/>
            </a:endParaRPr>
          </a:p>
          <a:p>
            <a:pPr>
              <a:lnSpc>
                <a:spcPct val="80000"/>
              </a:lnSpc>
              <a:spcBef>
                <a:spcPts val="600"/>
              </a:spcBef>
              <a:buFont typeface="Wingdings" pitchFamily="2" charset="2"/>
              <a:buChar char="Ø"/>
            </a:pPr>
            <a:r>
              <a:rPr lang="en-US" b="1" dirty="0">
                <a:solidFill>
                  <a:srgbClr val="FF0000"/>
                </a:solidFill>
              </a:rPr>
              <a:t>Montana Military Service Employment Rights - Part 10 of Montana Code </a:t>
            </a:r>
            <a:r>
              <a:rPr lang="en-US" b="1" dirty="0" smtClean="0">
                <a:solidFill>
                  <a:srgbClr val="FF0000"/>
                </a:solidFill>
              </a:rPr>
              <a:t>Annotated</a:t>
            </a:r>
          </a:p>
          <a:p>
            <a:pPr marL="0" indent="0">
              <a:lnSpc>
                <a:spcPct val="80000"/>
              </a:lnSpc>
              <a:spcBef>
                <a:spcPts val="600"/>
              </a:spcBef>
              <a:buNone/>
            </a:pPr>
            <a:endParaRPr lang="en-US" b="1" dirty="0">
              <a:solidFill>
                <a:srgbClr val="FF0000"/>
              </a:solidFill>
            </a:endParaRPr>
          </a:p>
          <a:p>
            <a:pPr lvl="1">
              <a:lnSpc>
                <a:spcPct val="80000"/>
              </a:lnSpc>
              <a:spcBef>
                <a:spcPts val="600"/>
              </a:spcBef>
              <a:buFont typeface="Wingdings" pitchFamily="2" charset="2"/>
              <a:buChar char="Ø"/>
            </a:pPr>
            <a:r>
              <a:rPr lang="en-US" sz="2800" b="1" dirty="0">
                <a:cs typeface="Times New Roman" pitchFamily="18" charset="0"/>
              </a:rPr>
              <a:t>Similar rights as USERRA while supporting Governor’s call up to support state emergencies (fires, floods, blizzards, …)</a:t>
            </a:r>
          </a:p>
          <a:p>
            <a:pPr marL="457200" lvl="1" indent="0" eaLnBrk="1" hangingPunct="1">
              <a:lnSpc>
                <a:spcPct val="90000"/>
              </a:lnSpc>
              <a:spcBef>
                <a:spcPct val="25000"/>
              </a:spcBef>
              <a:buClrTx/>
              <a:buNone/>
            </a:pPr>
            <a:endParaRPr lang="en-US" sz="2400" b="1" dirty="0">
              <a:latin typeface="+mj-lt"/>
              <a:cs typeface="Times New Roman" pitchFamily="18" charset="0"/>
            </a:endParaRPr>
          </a:p>
        </p:txBody>
      </p:sp>
      <p:pic>
        <p:nvPicPr>
          <p:cNvPr id="2" name="Picture 1"/>
          <p:cNvPicPr>
            <a:picLocks noChangeAspect="1"/>
          </p:cNvPicPr>
          <p:nvPr/>
        </p:nvPicPr>
        <p:blipFill>
          <a:blip r:embed="rId3" cstate="print"/>
          <a:stretch>
            <a:fillRect/>
          </a:stretch>
        </p:blipFill>
        <p:spPr>
          <a:xfrm>
            <a:off x="370319" y="1536412"/>
            <a:ext cx="2722107" cy="38014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336822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3530"/>
            <a:ext cx="7886700" cy="1325563"/>
          </a:xfrm>
        </p:spPr>
        <p:txBody>
          <a:bodyPr>
            <a:normAutofit/>
          </a:bodyPr>
          <a:lstStyle/>
          <a:p>
            <a:r>
              <a:rPr lang="en-US" sz="4000" b="1" dirty="0">
                <a:solidFill>
                  <a:schemeClr val="tx1"/>
                </a:solidFill>
                <a:cs typeface="Times New Roman" panose="02020603050405020304" pitchFamily="18" charset="0"/>
              </a:rPr>
              <a:t>ESGR ADVOCATES for </a:t>
            </a:r>
            <a:r>
              <a:rPr lang="en-US" sz="4000" b="1" u="sng" dirty="0">
                <a:solidFill>
                  <a:srgbClr val="FF0000"/>
                </a:solidFill>
                <a:cs typeface="Times New Roman" panose="02020603050405020304" pitchFamily="18" charset="0"/>
              </a:rPr>
              <a:t>YOU</a:t>
            </a:r>
          </a:p>
        </p:txBody>
      </p:sp>
      <p:sp>
        <p:nvSpPr>
          <p:cNvPr id="3" name="Content Placeholder 2"/>
          <p:cNvSpPr>
            <a:spLocks noGrp="1"/>
          </p:cNvSpPr>
          <p:nvPr>
            <p:ph idx="1"/>
          </p:nvPr>
        </p:nvSpPr>
        <p:spPr>
          <a:xfrm>
            <a:off x="628650" y="1524000"/>
            <a:ext cx="7886700" cy="4351338"/>
          </a:xfrm>
        </p:spPr>
        <p:txBody>
          <a:bodyPr>
            <a:normAutofit fontScale="85000" lnSpcReduction="20000"/>
          </a:bodyPr>
          <a:lstStyle/>
          <a:p>
            <a:pPr marL="0" indent="0">
              <a:buNone/>
            </a:pPr>
            <a:r>
              <a:rPr lang="en-US" sz="3000" dirty="0"/>
              <a:t>ESGR is an </a:t>
            </a:r>
            <a:r>
              <a:rPr lang="en-US" sz="3000" b="1" u="sng" dirty="0"/>
              <a:t>employer advocate</a:t>
            </a:r>
          </a:p>
          <a:p>
            <a:r>
              <a:rPr lang="en-US" sz="3000" dirty="0"/>
              <a:t>If it is undue hardship on your business </a:t>
            </a:r>
            <a:r>
              <a:rPr lang="en-US" sz="3000" dirty="0" smtClean="0"/>
              <a:t>for a Service </a:t>
            </a:r>
            <a:r>
              <a:rPr lang="en-US" sz="3000" dirty="0"/>
              <a:t>member </a:t>
            </a:r>
            <a:r>
              <a:rPr lang="en-US" sz="3000" dirty="0" smtClean="0"/>
              <a:t>to attend a tech school or deployment contact </a:t>
            </a:r>
            <a:r>
              <a:rPr lang="en-US" sz="3000" dirty="0"/>
              <a:t>ESGR.  </a:t>
            </a:r>
            <a:r>
              <a:rPr lang="en-US" sz="3000" dirty="0" smtClean="0"/>
              <a:t>We </a:t>
            </a:r>
            <a:r>
              <a:rPr lang="en-US" sz="3000" u="sng" dirty="0" smtClean="0"/>
              <a:t>may</a:t>
            </a:r>
            <a:r>
              <a:rPr lang="en-US" sz="3000" dirty="0" smtClean="0"/>
              <a:t> </a:t>
            </a:r>
            <a:r>
              <a:rPr lang="en-US" sz="3000" dirty="0"/>
              <a:t>be able to </a:t>
            </a:r>
            <a:r>
              <a:rPr lang="en-US" sz="3000" dirty="0" smtClean="0"/>
              <a:t>help.</a:t>
            </a:r>
            <a:endParaRPr lang="en-US" sz="3000" dirty="0"/>
          </a:p>
          <a:p>
            <a:pPr marL="0" indent="0">
              <a:buNone/>
            </a:pPr>
            <a:r>
              <a:rPr lang="en-US" sz="3000" dirty="0"/>
              <a:t>Examples:</a:t>
            </a:r>
          </a:p>
          <a:p>
            <a:r>
              <a:rPr lang="en-US" sz="3000" b="1" dirty="0"/>
              <a:t>Miles City Police </a:t>
            </a:r>
            <a:r>
              <a:rPr lang="en-US" sz="3000" b="1" dirty="0" smtClean="0"/>
              <a:t>Department- </a:t>
            </a:r>
            <a:r>
              <a:rPr lang="en-US" sz="3000" dirty="0" smtClean="0"/>
              <a:t>4 of 8 police on staff were set to deploy; ESGR asked for help; in the end 2 were deployed.</a:t>
            </a:r>
          </a:p>
          <a:p>
            <a:pPr marL="0" indent="0">
              <a:buNone/>
            </a:pPr>
            <a:endParaRPr lang="en-US" sz="3000" dirty="0"/>
          </a:p>
          <a:p>
            <a:r>
              <a:rPr lang="en-US" sz="3000" b="1" dirty="0" smtClean="0"/>
              <a:t>ProLube</a:t>
            </a:r>
            <a:r>
              <a:rPr lang="en-US" sz="3000" dirty="0" smtClean="0"/>
              <a:t>- Weekly orders for Guard member changed to monthly orders to accommodate civilian job scheduling.</a:t>
            </a:r>
            <a:endParaRPr lang="en-US" sz="30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3680317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782579" y="279112"/>
            <a:ext cx="7772400" cy="914400"/>
          </a:xfrm>
        </p:spPr>
        <p:txBody>
          <a:bodyPr/>
          <a:lstStyle/>
          <a:p>
            <a:pPr defTabSz="912813" eaLnBrk="1" hangingPunct="1">
              <a:defRPr/>
            </a:pPr>
            <a:r>
              <a:rPr lang="en-US" b="1" cap="all" dirty="0" smtClean="0">
                <a:solidFill>
                  <a:schemeClr val="tx1"/>
                </a:solidFill>
                <a:cs typeface="Times New Roman" panose="02020603050405020304" pitchFamily="18" charset="0"/>
              </a:rPr>
              <a:t>Keys </a:t>
            </a:r>
            <a:r>
              <a:rPr lang="en-US" b="1" cap="all" dirty="0">
                <a:solidFill>
                  <a:schemeClr val="tx1"/>
                </a:solidFill>
                <a:cs typeface="Times New Roman" panose="02020603050405020304" pitchFamily="18" charset="0"/>
              </a:rPr>
              <a:t>to Success</a:t>
            </a:r>
          </a:p>
        </p:txBody>
      </p:sp>
      <p:sp>
        <p:nvSpPr>
          <p:cNvPr id="15363" name="Rectangle 3"/>
          <p:cNvSpPr>
            <a:spLocks noGrp="1" noChangeArrowheads="1"/>
          </p:cNvSpPr>
          <p:nvPr>
            <p:ph idx="1"/>
          </p:nvPr>
        </p:nvSpPr>
        <p:spPr>
          <a:xfrm>
            <a:off x="381000" y="1447800"/>
            <a:ext cx="8382000" cy="4724400"/>
          </a:xfrm>
        </p:spPr>
        <p:txBody>
          <a:bodyPr/>
          <a:lstStyle/>
          <a:p>
            <a:pPr defTabSz="912813" eaLnBrk="1" hangingPunct="1">
              <a:buFont typeface="Wingdings" panose="05000000000000000000" pitchFamily="2" charset="2"/>
              <a:buChar char="Ø"/>
              <a:defRPr/>
            </a:pPr>
            <a:r>
              <a:rPr lang="en-US" sz="2800" dirty="0" smtClean="0">
                <a:latin typeface="Arial" pitchFamily="34" charset="0"/>
                <a:cs typeface="Arial" pitchFamily="34" charset="0"/>
              </a:rPr>
              <a:t>Employers </a:t>
            </a:r>
            <a:r>
              <a:rPr lang="en-US" sz="2800" dirty="0">
                <a:latin typeface="Arial" pitchFamily="34" charset="0"/>
                <a:cs typeface="Arial" pitchFamily="34" charset="0"/>
              </a:rPr>
              <a:t>understanding their USERRA  responsibilities </a:t>
            </a:r>
            <a:r>
              <a:rPr lang="en-US" sz="2800" dirty="0" smtClean="0">
                <a:latin typeface="Arial" pitchFamily="34" charset="0"/>
                <a:cs typeface="Arial" pitchFamily="34" charset="0"/>
              </a:rPr>
              <a:t>and supporting their civilian employee’s service is </a:t>
            </a:r>
            <a:r>
              <a:rPr lang="en-US" sz="2800" dirty="0">
                <a:latin typeface="Arial" pitchFamily="34" charset="0"/>
                <a:cs typeface="Arial" pitchFamily="34" charset="0"/>
              </a:rPr>
              <a:t>key to retention in the Guard and </a:t>
            </a:r>
            <a:r>
              <a:rPr lang="en-US" sz="2800" dirty="0" smtClean="0">
                <a:latin typeface="Arial" pitchFamily="34" charset="0"/>
                <a:cs typeface="Arial" pitchFamily="34" charset="0"/>
              </a:rPr>
              <a:t>Reserve.</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16520" y="3581400"/>
            <a:ext cx="5252259" cy="2440112"/>
          </a:xfrm>
          <a:prstGeom prst="rect">
            <a:avLst/>
          </a:prstGeom>
          <a:ln w="9525" cap="sq">
            <a:solidFill>
              <a:srgbClr val="FF0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flipH="1">
            <a:off x="4822735" y="3506912"/>
            <a:ext cx="1121323" cy="1606078"/>
          </a:xfrm>
          <a:prstGeom prst="straightConnector1">
            <a:avLst/>
          </a:prstGeom>
          <a:ln>
            <a:solidFill>
              <a:srgbClr val="00007D"/>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4058" y="3159190"/>
            <a:ext cx="2743200" cy="2862322"/>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The BNSF </a:t>
            </a:r>
            <a:r>
              <a:rPr lang="en-US" sz="2000" i="1" dirty="0">
                <a:latin typeface="Times New Roman" pitchFamily="18" charset="0"/>
                <a:cs typeface="Times New Roman" pitchFamily="18" charset="0"/>
              </a:rPr>
              <a:t>Military Scheduler for the </a:t>
            </a:r>
            <a:r>
              <a:rPr lang="en-US" sz="2000" i="1" dirty="0" smtClean="0">
                <a:latin typeface="Times New Roman" pitchFamily="18" charset="0"/>
                <a:cs typeface="Times New Roman" pitchFamily="18" charset="0"/>
              </a:rPr>
              <a:t>USA was a guest </a:t>
            </a:r>
            <a:r>
              <a:rPr lang="en-US" sz="2000" i="1" dirty="0">
                <a:latin typeface="Times New Roman" pitchFamily="18" charset="0"/>
                <a:cs typeface="Times New Roman" pitchFamily="18" charset="0"/>
              </a:rPr>
              <a:t>on </a:t>
            </a:r>
            <a:r>
              <a:rPr lang="en-US" sz="2000" i="1" dirty="0" smtClean="0">
                <a:latin typeface="Times New Roman" pitchFamily="18" charset="0"/>
                <a:cs typeface="Times New Roman" pitchFamily="18" charset="0"/>
              </a:rPr>
              <a:t>a C130 </a:t>
            </a:r>
            <a:r>
              <a:rPr lang="en-US" sz="2000" i="1" dirty="0">
                <a:latin typeface="Times New Roman" pitchFamily="18" charset="0"/>
                <a:cs typeface="Times New Roman" pitchFamily="18" charset="0"/>
              </a:rPr>
              <a:t>Boss lift.  </a:t>
            </a:r>
            <a:r>
              <a:rPr lang="en-US" sz="2000" i="1" dirty="0" smtClean="0">
                <a:latin typeface="Times New Roman" pitchFamily="18" charset="0"/>
                <a:cs typeface="Times New Roman" pitchFamily="18" charset="0"/>
              </a:rPr>
              <a:t>She flew </a:t>
            </a:r>
            <a:r>
              <a:rPr lang="en-US" sz="2000" i="1" dirty="0">
                <a:latin typeface="Times New Roman" pitchFamily="18" charset="0"/>
                <a:cs typeface="Times New Roman" pitchFamily="18" charset="0"/>
              </a:rPr>
              <a:t>in from </a:t>
            </a:r>
            <a:r>
              <a:rPr lang="en-US" sz="2000" i="1" dirty="0" smtClean="0">
                <a:latin typeface="Times New Roman" pitchFamily="18" charset="0"/>
                <a:cs typeface="Times New Roman" pitchFamily="18" charset="0"/>
              </a:rPr>
              <a:t>Texas at her own expense to support 219</a:t>
            </a:r>
            <a:r>
              <a:rPr lang="en-US" sz="2000" i="1" baseline="30000" dirty="0" smtClean="0">
                <a:latin typeface="Times New Roman" pitchFamily="18" charset="0"/>
                <a:cs typeface="Times New Roman" pitchFamily="18" charset="0"/>
              </a:rPr>
              <a:t>th</a:t>
            </a:r>
            <a:r>
              <a:rPr lang="en-US" sz="2000" i="1" dirty="0" smtClean="0">
                <a:latin typeface="Times New Roman" pitchFamily="18" charset="0"/>
                <a:cs typeface="Times New Roman" pitchFamily="18" charset="0"/>
              </a:rPr>
              <a:t> </a:t>
            </a:r>
            <a:r>
              <a:rPr lang="en-US" sz="2000" i="1" dirty="0">
                <a:latin typeface="Times New Roman" pitchFamily="18" charset="0"/>
                <a:cs typeface="Times New Roman" pitchFamily="18" charset="0"/>
              </a:rPr>
              <a:t>Red Horse </a:t>
            </a:r>
            <a:r>
              <a:rPr lang="en-US" sz="2000" i="1" dirty="0" smtClean="0">
                <a:latin typeface="Times New Roman" pitchFamily="18" charset="0"/>
                <a:cs typeface="Times New Roman" pitchFamily="18" charset="0"/>
              </a:rPr>
              <a:t>members </a:t>
            </a:r>
            <a:r>
              <a:rPr lang="en-US" sz="2000" i="1" dirty="0">
                <a:latin typeface="Times New Roman" pitchFamily="18" charset="0"/>
                <a:cs typeface="Times New Roman" pitchFamily="18" charset="0"/>
              </a:rPr>
              <a:t>in Great </a:t>
            </a:r>
            <a:r>
              <a:rPr lang="en-US" sz="2000" i="1" dirty="0" smtClean="0">
                <a:latin typeface="Times New Roman" pitchFamily="18" charset="0"/>
                <a:cs typeface="Times New Roman" pitchFamily="18" charset="0"/>
              </a:rPr>
              <a:t>Falls who work for BNSF.</a:t>
            </a:r>
            <a:endParaRPr lang="en-US" sz="2000" i="1" dirty="0">
              <a:latin typeface="Times New Roman" pitchFamily="18" charset="0"/>
              <a:cs typeface="Times New Roman" pitchFamily="18"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17388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5000" y="228600"/>
            <a:ext cx="8229600" cy="1143000"/>
          </a:xfrm>
        </p:spPr>
        <p:txBody>
          <a:bodyPr/>
          <a:lstStyle/>
          <a:p>
            <a:pPr>
              <a:lnSpc>
                <a:spcPct val="80000"/>
              </a:lnSpc>
            </a:pPr>
            <a:r>
              <a:rPr lang="en-US" altLang="en-US" b="1" cap="all" dirty="0">
                <a:solidFill>
                  <a:schemeClr val="tx1"/>
                </a:solidFill>
                <a:cs typeface="Times New Roman" panose="02020603050405020304" pitchFamily="18" charset="0"/>
              </a:rPr>
              <a:t>LEAVE OF ABSENCE</a:t>
            </a:r>
            <a:endParaRPr lang="en-US" b="1" cap="all" dirty="0">
              <a:solidFill>
                <a:schemeClr val="tx1"/>
              </a:solidFill>
              <a:cs typeface="Times New Roman" pitchFamily="18" charset="0"/>
            </a:endParaRPr>
          </a:p>
        </p:txBody>
      </p:sp>
      <p:sp>
        <p:nvSpPr>
          <p:cNvPr id="16387" name="Rectangle 3"/>
          <p:cNvSpPr>
            <a:spLocks noGrp="1" noChangeArrowheads="1"/>
          </p:cNvSpPr>
          <p:nvPr>
            <p:ph idx="1"/>
          </p:nvPr>
        </p:nvSpPr>
        <p:spPr>
          <a:xfrm>
            <a:off x="4183935" y="1371600"/>
            <a:ext cx="4274265" cy="4800600"/>
          </a:xfrm>
        </p:spPr>
        <p:txBody>
          <a:bodyPr>
            <a:normAutofit/>
          </a:bodyPr>
          <a:lstStyle/>
          <a:p>
            <a:pPr marL="0" indent="0" eaLnBrk="1" hangingPunct="1">
              <a:buNone/>
            </a:pPr>
            <a:r>
              <a:rPr lang="en-US" altLang="en-US" sz="2800" b="1" u="sng" dirty="0">
                <a:latin typeface="+mj-lt"/>
              </a:rPr>
              <a:t>Furlough or </a:t>
            </a:r>
          </a:p>
          <a:p>
            <a:pPr marL="0" indent="0" eaLnBrk="1" hangingPunct="1">
              <a:buNone/>
            </a:pPr>
            <a:r>
              <a:rPr lang="en-US" altLang="en-US" sz="2800" b="1" u="sng" dirty="0">
                <a:latin typeface="+mj-lt"/>
              </a:rPr>
              <a:t>Leave of Absence</a:t>
            </a:r>
            <a:r>
              <a:rPr lang="en-US" altLang="en-US" sz="2800" dirty="0">
                <a:latin typeface="+mj-lt"/>
              </a:rPr>
              <a:t> </a:t>
            </a:r>
          </a:p>
          <a:p>
            <a:pPr marL="0" indent="0" eaLnBrk="1" hangingPunct="1">
              <a:buNone/>
            </a:pPr>
            <a:r>
              <a:rPr lang="en-US" altLang="en-US" sz="2800" dirty="0">
                <a:latin typeface="+mj-lt"/>
              </a:rPr>
              <a:t>Employee away from work </a:t>
            </a:r>
            <a:r>
              <a:rPr lang="en-US" altLang="en-US" sz="2800" dirty="0" smtClean="0">
                <a:latin typeface="+mj-lt"/>
              </a:rPr>
              <a:t>for military service </a:t>
            </a:r>
            <a:r>
              <a:rPr lang="en-US" altLang="en-US" sz="2800" dirty="0">
                <a:latin typeface="+mj-lt"/>
              </a:rPr>
              <a:t>deemed </a:t>
            </a:r>
            <a:r>
              <a:rPr lang="en-US" altLang="en-US" sz="2800" dirty="0" smtClean="0">
                <a:latin typeface="+mj-lt"/>
              </a:rPr>
              <a:t>to be on </a:t>
            </a:r>
            <a:r>
              <a:rPr lang="en-US" altLang="en-US" sz="2800" dirty="0">
                <a:latin typeface="+mj-lt"/>
              </a:rPr>
              <a:t>leave. </a:t>
            </a:r>
            <a:endParaRPr lang="en-US" altLang="en-US" sz="2800" dirty="0" smtClean="0">
              <a:latin typeface="+mj-lt"/>
            </a:endParaRPr>
          </a:p>
          <a:p>
            <a:pPr marL="0" indent="0" eaLnBrk="1" hangingPunct="1">
              <a:buNone/>
            </a:pPr>
            <a:endParaRPr lang="en-US" altLang="en-US" sz="2800" dirty="0">
              <a:latin typeface="+mj-lt"/>
            </a:endParaRPr>
          </a:p>
          <a:p>
            <a:pPr eaLnBrk="1" hangingPunct="1">
              <a:buFont typeface="Wingdings" panose="05000000000000000000" pitchFamily="2" charset="2"/>
              <a:buChar char="Ø"/>
            </a:pPr>
            <a:r>
              <a:rPr lang="en-US" altLang="en-US" sz="2800" dirty="0">
                <a:latin typeface="+mj-lt"/>
              </a:rPr>
              <a:t>Entitled to non-seniority </a:t>
            </a:r>
            <a:endParaRPr lang="en-US" altLang="en-US" sz="2800" dirty="0" smtClean="0">
              <a:latin typeface="+mj-lt"/>
            </a:endParaRPr>
          </a:p>
          <a:p>
            <a:pPr marL="0" indent="0" eaLnBrk="1" hangingPunct="1">
              <a:buClr>
                <a:srgbClr val="FF0000"/>
              </a:buClr>
              <a:buNone/>
            </a:pPr>
            <a:r>
              <a:rPr lang="en-US" altLang="en-US" sz="2800" dirty="0" smtClean="0">
                <a:latin typeface="+mj-lt"/>
              </a:rPr>
              <a:t>benefits </a:t>
            </a:r>
            <a:r>
              <a:rPr lang="en-US" altLang="en-US" sz="2800" dirty="0">
                <a:latin typeface="+mj-lt"/>
              </a:rPr>
              <a:t>like others on leave of other kinds.</a:t>
            </a:r>
          </a:p>
          <a:p>
            <a:pPr eaLnBrk="1" hangingPunct="1">
              <a:spcBef>
                <a:spcPts val="0"/>
              </a:spcBef>
              <a:buFont typeface="Wingdings" pitchFamily="2" charset="2"/>
              <a:buChar char="Ø"/>
            </a:pPr>
            <a:endParaRPr lang="en-US" sz="2800" b="1" dirty="0">
              <a:latin typeface="+mj-lt"/>
              <a:cs typeface="Times New Roman" pitchFamily="18"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914" y="1828800"/>
            <a:ext cx="3751406" cy="2502188"/>
          </a:xfrm>
          <a:prstGeom prst="rect">
            <a:avLst/>
          </a:prstGeom>
          <a:ln>
            <a:solidFill>
              <a:srgbClr val="FF0000"/>
            </a:solidFill>
          </a:ln>
        </p:spPr>
      </p:pic>
      <p:sp>
        <p:nvSpPr>
          <p:cNvPr id="6" name="TextBox 5"/>
          <p:cNvSpPr txBox="1"/>
          <p:nvPr/>
        </p:nvSpPr>
        <p:spPr>
          <a:xfrm>
            <a:off x="685800" y="4572000"/>
            <a:ext cx="3200400" cy="707886"/>
          </a:xfrm>
          <a:prstGeom prst="rect">
            <a:avLst/>
          </a:prstGeom>
          <a:noFill/>
        </p:spPr>
        <p:txBody>
          <a:bodyPr wrap="square" rtlCol="0">
            <a:spAutoFit/>
          </a:bodyPr>
          <a:lstStyle/>
          <a:p>
            <a:pPr algn="ctr"/>
            <a:r>
              <a:rPr lang="en-US" sz="2000" i="1" dirty="0" smtClean="0"/>
              <a:t>219</a:t>
            </a:r>
            <a:r>
              <a:rPr lang="en-US" sz="2000" i="1" baseline="30000" dirty="0" smtClean="0"/>
              <a:t>th</a:t>
            </a:r>
            <a:r>
              <a:rPr lang="en-US" sz="2000" i="1" dirty="0" smtClean="0"/>
              <a:t> RED HORSE erecting shelters </a:t>
            </a:r>
            <a:endParaRPr lang="en-US" sz="2000" i="1" dirty="0"/>
          </a:p>
        </p:txBody>
      </p:sp>
    </p:spTree>
    <p:extLst>
      <p:ext uri="{BB962C8B-B14F-4D97-AF65-F5344CB8AC3E}">
        <p14:creationId xmlns:p14="http://schemas.microsoft.com/office/powerpoint/2010/main" val="2164901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sz="quarter" idx="4294967295"/>
          </p:nvPr>
        </p:nvSpPr>
        <p:spPr>
          <a:xfrm>
            <a:off x="379414" y="1511602"/>
            <a:ext cx="3963986" cy="4139595"/>
          </a:xfrm>
          <a:prstGeom prst="rect">
            <a:avLst/>
          </a:prstGeom>
        </p:spPr>
        <p:txBody>
          <a:bodyPr wrap="square" anchor="ctr">
            <a:spAutoFit/>
          </a:bodyPr>
          <a:lstStyle/>
          <a:p>
            <a:pPr marL="223838" indent="-223838">
              <a:spcBef>
                <a:spcPts val="0"/>
              </a:spcBef>
              <a:spcAft>
                <a:spcPts val="600"/>
              </a:spcAft>
            </a:pPr>
            <a:r>
              <a:rPr lang="en-US" sz="1800" dirty="0" smtClean="0">
                <a:latin typeface="Arial" panose="020B0604020202020204" pitchFamily="34" charset="0"/>
                <a:cs typeface="Arial" panose="020B0604020202020204" pitchFamily="34" charset="0"/>
              </a:rPr>
              <a:t>Provide </a:t>
            </a:r>
            <a:r>
              <a:rPr lang="en-US" sz="1800" b="1" dirty="0" smtClean="0">
                <a:latin typeface="Arial" panose="020B0604020202020204" pitchFamily="34" charset="0"/>
                <a:cs typeface="Arial" panose="020B0604020202020204" pitchFamily="34" charset="0"/>
              </a:rPr>
              <a:t>advance notice </a:t>
            </a:r>
            <a:r>
              <a:rPr lang="en-US" sz="1800" dirty="0" smtClean="0">
                <a:latin typeface="Arial" panose="020B0604020202020204" pitchFamily="34" charset="0"/>
                <a:cs typeface="Arial" panose="020B0604020202020204" pitchFamily="34" charset="0"/>
              </a:rPr>
              <a:t>to employer of military service -verbal or in writing.</a:t>
            </a:r>
          </a:p>
          <a:p>
            <a:pPr marL="223838" indent="-223838">
              <a:spcBef>
                <a:spcPts val="0"/>
              </a:spcBef>
              <a:spcAft>
                <a:spcPts val="600"/>
              </a:spcAft>
            </a:pPr>
            <a:r>
              <a:rPr lang="en-US" sz="1800" dirty="0" smtClean="0">
                <a:latin typeface="Arial" panose="020B0604020202020204" pitchFamily="34" charset="0"/>
                <a:cs typeface="Arial" panose="020B0604020202020204" pitchFamily="34" charset="0"/>
              </a:rPr>
              <a:t>Leave a </a:t>
            </a:r>
            <a:r>
              <a:rPr lang="en-US" sz="1800" b="1" dirty="0" smtClean="0">
                <a:latin typeface="Arial" panose="020B0604020202020204" pitchFamily="34" charset="0"/>
                <a:cs typeface="Arial" panose="020B0604020202020204" pitchFamily="34" charset="0"/>
              </a:rPr>
              <a:t>civilian job </a:t>
            </a:r>
            <a:r>
              <a:rPr lang="en-US" sz="1800" dirty="0" smtClean="0">
                <a:latin typeface="Arial" panose="020B0604020202020204" pitchFamily="34" charset="0"/>
                <a:cs typeface="Arial" panose="020B0604020202020204" pitchFamily="34" charset="0"/>
              </a:rPr>
              <a:t>for military service obligations. </a:t>
            </a:r>
          </a:p>
          <a:p>
            <a:pPr marL="223838" indent="-223838">
              <a:spcBef>
                <a:spcPts val="0"/>
              </a:spcBef>
              <a:spcAft>
                <a:spcPts val="600"/>
              </a:spcAft>
            </a:pPr>
            <a:r>
              <a:rPr lang="en-US" sz="1800" dirty="0" smtClean="0">
                <a:latin typeface="Arial" panose="020B0604020202020204" pitchFamily="34" charset="0"/>
                <a:cs typeface="Arial" panose="020B0604020202020204" pitchFamily="34" charset="0"/>
              </a:rPr>
              <a:t>If on extended active duty, serve honorably or under </a:t>
            </a:r>
            <a:r>
              <a:rPr lang="en-US" sz="1800" b="1" dirty="0" smtClean="0">
                <a:latin typeface="Arial" panose="020B0604020202020204" pitchFamily="34" charset="0"/>
                <a:cs typeface="Arial" panose="020B0604020202020204" pitchFamily="34" charset="0"/>
              </a:rPr>
              <a:t>honorable conditions.</a:t>
            </a:r>
            <a:endParaRPr lang="en-US" sz="1800" dirty="0" smtClean="0">
              <a:latin typeface="Arial" panose="020B0604020202020204" pitchFamily="34" charset="0"/>
              <a:cs typeface="Arial" panose="020B0604020202020204" pitchFamily="34" charset="0"/>
            </a:endParaRPr>
          </a:p>
          <a:p>
            <a:pPr marL="223838" indent="-223838">
              <a:spcBef>
                <a:spcPts val="0"/>
              </a:spcBef>
              <a:spcAft>
                <a:spcPts val="600"/>
              </a:spcAft>
            </a:pPr>
            <a:r>
              <a:rPr lang="en-US" sz="1800" dirty="0" smtClean="0">
                <a:latin typeface="Arial" panose="020B0604020202020204" pitchFamily="34" charset="0"/>
                <a:cs typeface="Arial" panose="020B0604020202020204" pitchFamily="34" charset="0"/>
              </a:rPr>
              <a:t>Serve for </a:t>
            </a:r>
            <a:r>
              <a:rPr lang="en-US" sz="1800" b="1" dirty="0">
                <a:latin typeface="Arial" panose="020B0604020202020204" pitchFamily="34" charset="0"/>
                <a:cs typeface="Arial" panose="020B0604020202020204" pitchFamily="34" charset="0"/>
              </a:rPr>
              <a:t>no more than </a:t>
            </a:r>
            <a:r>
              <a:rPr lang="en-US" sz="1800" b="1" dirty="0" smtClean="0">
                <a:latin typeface="Arial" panose="020B0604020202020204" pitchFamily="34" charset="0"/>
                <a:cs typeface="Arial" panose="020B0604020202020204" pitchFamily="34" charset="0"/>
              </a:rPr>
              <a:t>five </a:t>
            </a:r>
            <a:r>
              <a:rPr lang="en-US" sz="1800" b="1" dirty="0">
                <a:latin typeface="Arial" panose="020B0604020202020204" pitchFamily="34" charset="0"/>
                <a:cs typeface="Arial" panose="020B0604020202020204" pitchFamily="34" charset="0"/>
              </a:rPr>
              <a:t>cumulative years </a:t>
            </a:r>
            <a:r>
              <a:rPr lang="en-US" sz="1800" dirty="0">
                <a:latin typeface="Arial" panose="020B0604020202020204" pitchFamily="34" charset="0"/>
                <a:cs typeface="Arial" panose="020B0604020202020204" pitchFamily="34" charset="0"/>
              </a:rPr>
              <a:t>away from the workplace</a:t>
            </a:r>
            <a:r>
              <a:rPr lang="en-US" sz="1800" dirty="0" smtClean="0">
                <a:latin typeface="Arial" panose="020B0604020202020204" pitchFamily="34" charset="0"/>
                <a:cs typeface="Arial" panose="020B0604020202020204" pitchFamily="34" charset="0"/>
              </a:rPr>
              <a:t>, </a:t>
            </a:r>
            <a:r>
              <a:rPr lang="en-US" sz="1800" u="sng" dirty="0" smtClean="0">
                <a:latin typeface="Arial" panose="020B0604020202020204" pitchFamily="34" charset="0"/>
                <a:cs typeface="Arial" panose="020B0604020202020204" pitchFamily="34" charset="0"/>
              </a:rPr>
              <a:t>unless USERRA exemptions apply</a:t>
            </a:r>
            <a:r>
              <a:rPr lang="en-US" sz="1800" dirty="0" smtClean="0">
                <a:latin typeface="Arial" panose="020B0604020202020204" pitchFamily="34" charset="0"/>
                <a:cs typeface="Arial" panose="020B0604020202020204" pitchFamily="34" charset="0"/>
              </a:rPr>
              <a:t>.</a:t>
            </a:r>
          </a:p>
          <a:p>
            <a:pPr marL="223838" indent="-223838">
              <a:spcBef>
                <a:spcPts val="0"/>
              </a:spcBef>
              <a:spcAft>
                <a:spcPts val="600"/>
              </a:spcAft>
            </a:pPr>
            <a:r>
              <a:rPr lang="en-US" sz="1800" dirty="0" smtClean="0">
                <a:latin typeface="Arial" panose="020B0604020202020204" pitchFamily="34" charset="0"/>
                <a:cs typeface="Arial" panose="020B0604020202020204" pitchFamily="34" charset="0"/>
              </a:rPr>
              <a:t>Notify employer </a:t>
            </a:r>
            <a:r>
              <a:rPr lang="en-US" sz="1800" dirty="0">
                <a:latin typeface="Arial" panose="020B0604020202020204" pitchFamily="34" charset="0"/>
                <a:cs typeface="Arial" panose="020B0604020202020204" pitchFamily="34" charset="0"/>
              </a:rPr>
              <a:t>of </a:t>
            </a:r>
            <a:r>
              <a:rPr lang="en-US" sz="1800" b="1" dirty="0">
                <a:latin typeface="Arial" panose="020B0604020202020204" pitchFamily="34" charset="0"/>
                <a:cs typeface="Arial" panose="020B0604020202020204" pitchFamily="34" charset="0"/>
              </a:rPr>
              <a:t>intent to return to work </a:t>
            </a:r>
            <a:r>
              <a:rPr lang="en-US" sz="1800" dirty="0" smtClean="0">
                <a:latin typeface="Arial" panose="020B0604020202020204" pitchFamily="34" charset="0"/>
                <a:cs typeface="Arial" panose="020B0604020202020204" pitchFamily="34" charset="0"/>
              </a:rPr>
              <a:t>within USERRA guidelines.</a:t>
            </a:r>
            <a:endParaRPr lang="en-US" sz="1800" u="sng" dirty="0">
              <a:solidFill>
                <a:schemeClr val="accent2"/>
              </a:solidFill>
              <a:latin typeface="Arial" panose="020B0604020202020204" pitchFamily="34" charset="0"/>
              <a:cs typeface="Arial" panose="020B0604020202020204" pitchFamily="34" charset="0"/>
            </a:endParaRPr>
          </a:p>
        </p:txBody>
      </p:sp>
      <p:sp>
        <p:nvSpPr>
          <p:cNvPr id="5" name="Slide Number Placeholder 6"/>
          <p:cNvSpPr txBox="1">
            <a:spLocks/>
          </p:cNvSpPr>
          <p:nvPr/>
        </p:nvSpPr>
        <p:spPr>
          <a:xfrm>
            <a:off x="4379913" y="6294437"/>
            <a:ext cx="381000" cy="36512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34A1C79-FBC6-C345-AC61-B0E5938383C4}" type="slidenum">
              <a:rPr lang="en-US" sz="1200" smtClean="0">
                <a:solidFill>
                  <a:srgbClr val="FFFFFF"/>
                </a:solidFill>
                <a:latin typeface="Arial"/>
                <a:cs typeface="Arial"/>
              </a:rPr>
              <a:pPr algn="ctr"/>
              <a:t>18</a:t>
            </a:fld>
            <a:endParaRPr lang="en-US" sz="1200" dirty="0">
              <a:solidFill>
                <a:srgbClr val="FFFFFF"/>
              </a:solidFill>
              <a:latin typeface="Arial"/>
              <a:cs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7" name="TextBox 6"/>
          <p:cNvSpPr txBox="1"/>
          <p:nvPr/>
        </p:nvSpPr>
        <p:spPr>
          <a:xfrm>
            <a:off x="1371600" y="406372"/>
            <a:ext cx="7139602" cy="584776"/>
          </a:xfrm>
          <a:prstGeom prst="rect">
            <a:avLst/>
          </a:prstGeom>
          <a:noFill/>
        </p:spPr>
        <p:txBody>
          <a:bodyPr wrap="square" rtlCol="0" anchor="ctr" anchorCtr="0">
            <a:spAutoFit/>
          </a:bodyPr>
          <a:lstStyle/>
          <a:p>
            <a:pPr algn="ctr"/>
            <a:r>
              <a:rPr lang="en-US" sz="3200" b="1" cap="all" dirty="0" smtClean="0">
                <a:latin typeface="Arial"/>
                <a:cs typeface="Arial"/>
              </a:rPr>
              <a:t>Service member obligations</a:t>
            </a:r>
            <a:endParaRPr lang="en-US" sz="3200" b="1" cap="all" dirty="0">
              <a:latin typeface="Arial"/>
              <a:cs typeface="Arial"/>
            </a:endParaRPr>
          </a:p>
        </p:txBody>
      </p:sp>
      <p:sp>
        <p:nvSpPr>
          <p:cNvPr id="9" name="Content Placeholder 2"/>
          <p:cNvSpPr txBox="1">
            <a:spLocks/>
          </p:cNvSpPr>
          <p:nvPr/>
        </p:nvSpPr>
        <p:spPr>
          <a:xfrm>
            <a:off x="4760914" y="930674"/>
            <a:ext cx="4006098" cy="4985980"/>
          </a:xfrm>
          <a:prstGeom prst="rect">
            <a:avLst/>
          </a:prstGeom>
          <a:solidFill>
            <a:srgbClr val="004C97"/>
          </a:solidFill>
          <a:ln w="25400" cmpd="sng">
            <a:noFill/>
          </a:ln>
          <a:effectLst/>
        </p:spPr>
        <p:txBody>
          <a:bodyPr wrap="square" anchor="ctr">
            <a:spAutoFit/>
          </a:bodyPr>
          <a:lstStyle/>
          <a:p>
            <a:pPr marL="0" indent="0" algn="ctr">
              <a:spcAft>
                <a:spcPts val="600"/>
              </a:spcAft>
              <a:buNone/>
            </a:pPr>
            <a:r>
              <a:rPr lang="en-US" b="1" u="sng" kern="1200" dirty="0" smtClean="0">
                <a:solidFill>
                  <a:schemeClr val="bg1"/>
                </a:solidFill>
                <a:latin typeface="Arial" panose="020B0604020202020204" pitchFamily="34" charset="0"/>
                <a:cs typeface="Arial" panose="020B0604020202020204" pitchFamily="34" charset="0"/>
              </a:rPr>
              <a:t>USERRA Timelines</a:t>
            </a:r>
            <a:endParaRPr lang="en-US" b="1" u="sng" dirty="0">
              <a:solidFill>
                <a:schemeClr val="bg1"/>
              </a:solidFill>
              <a:latin typeface="Arial" panose="020B0604020202020204" pitchFamily="34" charset="0"/>
              <a:cs typeface="Arial" panose="020B0604020202020204" pitchFamily="34" charset="0"/>
            </a:endParaRPr>
          </a:p>
          <a:p>
            <a:pPr marL="0" indent="0">
              <a:spcAft>
                <a:spcPts val="600"/>
              </a:spcAft>
              <a:buNone/>
            </a:pPr>
            <a:r>
              <a:rPr lang="en-US" kern="1200" dirty="0" smtClean="0">
                <a:solidFill>
                  <a:schemeClr val="bg1"/>
                </a:solidFill>
                <a:latin typeface="Arial" panose="020B0604020202020204" pitchFamily="34" charset="0"/>
                <a:cs typeface="Arial" panose="020B0604020202020204" pitchFamily="34" charset="0"/>
              </a:rPr>
              <a:t>1-30 Days of Service</a:t>
            </a:r>
          </a:p>
          <a:p>
            <a:pPr marL="346075" indent="-231775">
              <a:spcAft>
                <a:spcPts val="600"/>
              </a:spcAft>
              <a:buFont typeface="Arial" charset="0"/>
              <a:buChar char="•"/>
            </a:pPr>
            <a:r>
              <a:rPr lang="en-US" kern="1200" dirty="0" smtClean="0">
                <a:solidFill>
                  <a:schemeClr val="bg1"/>
                </a:solidFill>
                <a:latin typeface="Arial" panose="020B0604020202020204" pitchFamily="34" charset="0"/>
                <a:cs typeface="Arial" panose="020B0604020202020204" pitchFamily="34" charset="0"/>
              </a:rPr>
              <a:t>Report back </a:t>
            </a:r>
            <a:r>
              <a:rPr lang="en-US" dirty="0">
                <a:solidFill>
                  <a:schemeClr val="bg1"/>
                </a:solidFill>
                <a:latin typeface="Arial" panose="020B0604020202020204" pitchFamily="34" charset="0"/>
                <a:cs typeface="Arial" panose="020B0604020202020204" pitchFamily="34" charset="0"/>
              </a:rPr>
              <a:t>to </a:t>
            </a:r>
            <a:r>
              <a:rPr lang="en-US" dirty="0" smtClean="0">
                <a:solidFill>
                  <a:schemeClr val="bg1"/>
                </a:solidFill>
                <a:latin typeface="Arial" panose="020B0604020202020204" pitchFamily="34" charset="0"/>
                <a:cs typeface="Arial" panose="020B0604020202020204" pitchFamily="34" charset="0"/>
              </a:rPr>
              <a:t>work on </a:t>
            </a:r>
            <a:r>
              <a:rPr lang="en-US" dirty="0">
                <a:solidFill>
                  <a:schemeClr val="bg1"/>
                </a:solidFill>
                <a:latin typeface="Arial" panose="020B0604020202020204" pitchFamily="34" charset="0"/>
                <a:cs typeface="Arial" panose="020B0604020202020204" pitchFamily="34" charset="0"/>
              </a:rPr>
              <a:t>the next scheduled work day after safe travel home and eight hours of </a:t>
            </a:r>
            <a:r>
              <a:rPr lang="en-US" dirty="0" smtClean="0">
                <a:solidFill>
                  <a:schemeClr val="bg1"/>
                </a:solidFill>
                <a:latin typeface="Arial" panose="020B0604020202020204" pitchFamily="34" charset="0"/>
                <a:cs typeface="Arial" panose="020B0604020202020204" pitchFamily="34" charset="0"/>
              </a:rPr>
              <a:t>rest</a:t>
            </a:r>
            <a:endParaRPr lang="en-US" kern="1200" dirty="0" smtClean="0">
              <a:solidFill>
                <a:schemeClr val="bg1"/>
              </a:solidFill>
              <a:latin typeface="Arial" panose="020B0604020202020204" pitchFamily="34" charset="0"/>
              <a:cs typeface="Arial" panose="020B0604020202020204" pitchFamily="34" charset="0"/>
            </a:endParaRPr>
          </a:p>
          <a:p>
            <a:pPr>
              <a:spcAft>
                <a:spcPts val="600"/>
              </a:spcAft>
              <a:defRPr/>
            </a:pPr>
            <a:r>
              <a:rPr lang="en-US" kern="1200" dirty="0" smtClean="0">
                <a:solidFill>
                  <a:schemeClr val="bg1"/>
                </a:solidFill>
                <a:latin typeface="Arial" panose="020B0604020202020204" pitchFamily="34" charset="0"/>
                <a:cs typeface="Arial" panose="020B0604020202020204" pitchFamily="34" charset="0"/>
              </a:rPr>
              <a:t>31-180 Days of Service</a:t>
            </a:r>
          </a:p>
          <a:p>
            <a:pPr marL="346075" indent="-231775">
              <a:spcAft>
                <a:spcPts val="600"/>
              </a:spcAft>
              <a:buFont typeface="Arial"/>
              <a:buChar char="•"/>
              <a:defRPr/>
            </a:pPr>
            <a:r>
              <a:rPr lang="en-US" dirty="0" smtClean="0">
                <a:solidFill>
                  <a:schemeClr val="bg1"/>
                </a:solidFill>
                <a:latin typeface="Arial" panose="020B0604020202020204" pitchFamily="34" charset="0"/>
                <a:cs typeface="Arial" panose="020B0604020202020204" pitchFamily="34" charset="0"/>
              </a:rPr>
              <a:t>Submit </a:t>
            </a:r>
            <a:r>
              <a:rPr lang="en-US" dirty="0">
                <a:solidFill>
                  <a:schemeClr val="bg1"/>
                </a:solidFill>
                <a:latin typeface="Arial" panose="020B0604020202020204" pitchFamily="34" charset="0"/>
                <a:cs typeface="Arial" panose="020B0604020202020204" pitchFamily="34" charset="0"/>
              </a:rPr>
              <a:t>an application for reemployment within 14 days after release from period of </a:t>
            </a:r>
            <a:r>
              <a:rPr lang="en-US" dirty="0" smtClean="0">
                <a:solidFill>
                  <a:schemeClr val="bg1"/>
                </a:solidFill>
                <a:latin typeface="Arial" panose="020B0604020202020204" pitchFamily="34" charset="0"/>
                <a:cs typeface="Arial" panose="020B0604020202020204" pitchFamily="34" charset="0"/>
              </a:rPr>
              <a:t>service</a:t>
            </a:r>
            <a:endParaRPr lang="en-US" dirty="0">
              <a:solidFill>
                <a:schemeClr val="bg1"/>
              </a:solidFill>
              <a:latin typeface="Arial" panose="020B0604020202020204" pitchFamily="34" charset="0"/>
              <a:cs typeface="Arial" panose="020B0604020202020204" pitchFamily="34" charset="0"/>
            </a:endParaRPr>
          </a:p>
          <a:p>
            <a:pPr>
              <a:spcAft>
                <a:spcPts val="600"/>
              </a:spcAft>
              <a:defRPr/>
            </a:pPr>
            <a:r>
              <a:rPr lang="en-US" kern="1200" dirty="0" smtClean="0">
                <a:solidFill>
                  <a:schemeClr val="bg1"/>
                </a:solidFill>
                <a:latin typeface="Arial" panose="020B0604020202020204" pitchFamily="34" charset="0"/>
                <a:cs typeface="Arial" panose="020B0604020202020204" pitchFamily="34" charset="0"/>
              </a:rPr>
              <a:t>181+ Days of Service</a:t>
            </a:r>
          </a:p>
          <a:p>
            <a:pPr marL="346075" indent="-223838">
              <a:spcAft>
                <a:spcPts val="600"/>
              </a:spcAft>
              <a:buFont typeface="Arial"/>
              <a:buChar char="•"/>
              <a:defRPr/>
            </a:pPr>
            <a:r>
              <a:rPr lang="en-US" dirty="0" smtClean="0">
                <a:solidFill>
                  <a:schemeClr val="bg1"/>
                </a:solidFill>
                <a:latin typeface="Arial" panose="020B0604020202020204" pitchFamily="34" charset="0"/>
                <a:cs typeface="Arial" panose="020B0604020202020204" pitchFamily="34" charset="0"/>
              </a:rPr>
              <a:t>Submit </a:t>
            </a:r>
            <a:r>
              <a:rPr lang="en-US" dirty="0">
                <a:solidFill>
                  <a:schemeClr val="bg1"/>
                </a:solidFill>
                <a:latin typeface="Arial" panose="020B0604020202020204" pitchFamily="34" charset="0"/>
                <a:cs typeface="Arial" panose="020B0604020202020204" pitchFamily="34" charset="0"/>
              </a:rPr>
              <a:t>an application for reemployment within 90 days after release from period of </a:t>
            </a:r>
            <a:r>
              <a:rPr lang="en-US" dirty="0" smtClean="0">
                <a:solidFill>
                  <a:schemeClr val="bg1"/>
                </a:solidFill>
                <a:latin typeface="Arial" panose="020B0604020202020204" pitchFamily="34" charset="0"/>
                <a:cs typeface="Arial" panose="020B0604020202020204" pitchFamily="34" charset="0"/>
              </a:rPr>
              <a:t>service</a:t>
            </a:r>
            <a:endParaRPr lang="en-US" dirty="0">
              <a:solidFill>
                <a:schemeClr val="bg1"/>
              </a:solidFill>
              <a:latin typeface="Arial" panose="020B0604020202020204" pitchFamily="34" charset="0"/>
              <a:cs typeface="Arial" panose="020B0604020202020204" pitchFamily="34" charset="0"/>
            </a:endParaRPr>
          </a:p>
        </p:txBody>
      </p:sp>
      <p:cxnSp>
        <p:nvCxnSpPr>
          <p:cNvPr id="10" name="Elbow Connector 9"/>
          <p:cNvCxnSpPr/>
          <p:nvPr/>
        </p:nvCxnSpPr>
        <p:spPr>
          <a:xfrm rot="16200000" flipH="1">
            <a:off x="4247185" y="3582648"/>
            <a:ext cx="265457" cy="4402556"/>
          </a:xfrm>
          <a:prstGeom prst="bentConnector3">
            <a:avLst>
              <a:gd name="adj1" fmla="val 186116"/>
            </a:avLst>
          </a:prstGeom>
          <a:ln w="50800">
            <a:solidFill>
              <a:srgbClr val="FF0000"/>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152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638638" y="164812"/>
            <a:ext cx="6895762" cy="1143000"/>
          </a:xfrm>
        </p:spPr>
        <p:txBody>
          <a:bodyPr/>
          <a:lstStyle/>
          <a:p>
            <a:pPr eaLnBrk="1" hangingPunct="1">
              <a:lnSpc>
                <a:spcPct val="80000"/>
              </a:lnSpc>
            </a:pPr>
            <a:r>
              <a:rPr lang="en-US" sz="4000" b="1" dirty="0">
                <a:solidFill>
                  <a:schemeClr val="tx1"/>
                </a:solidFill>
                <a:cs typeface="Times New Roman" pitchFamily="18" charset="0"/>
              </a:rPr>
              <a:t>TOP USERRA ISSUES</a:t>
            </a:r>
          </a:p>
        </p:txBody>
      </p:sp>
      <p:sp>
        <p:nvSpPr>
          <p:cNvPr id="21507" name="Rectangle 3"/>
          <p:cNvSpPr>
            <a:spLocks noGrp="1" noChangeArrowheads="1"/>
          </p:cNvSpPr>
          <p:nvPr>
            <p:ph idx="1"/>
          </p:nvPr>
        </p:nvSpPr>
        <p:spPr>
          <a:xfrm>
            <a:off x="228600" y="1929209"/>
            <a:ext cx="7162800" cy="4879180"/>
          </a:xfrm>
        </p:spPr>
        <p:txBody>
          <a:bodyPr/>
          <a:lstStyle/>
          <a:p>
            <a:pPr eaLnBrk="1" hangingPunct="1">
              <a:lnSpc>
                <a:spcPct val="150000"/>
              </a:lnSpc>
              <a:buClr>
                <a:srgbClr val="FF0000"/>
              </a:buClr>
              <a:buFont typeface="Wingdings" pitchFamily="2" charset="2"/>
              <a:buChar char="Ø"/>
            </a:pPr>
            <a:r>
              <a:rPr lang="en-US" b="1" dirty="0"/>
              <a:t>Military Obligation Discrimination</a:t>
            </a:r>
          </a:p>
          <a:p>
            <a:pPr eaLnBrk="1" hangingPunct="1">
              <a:lnSpc>
                <a:spcPct val="150000"/>
              </a:lnSpc>
              <a:buClr>
                <a:srgbClr val="FF0000"/>
              </a:buClr>
              <a:buFont typeface="Wingdings" pitchFamily="2" charset="2"/>
              <a:buChar char="Ø"/>
            </a:pPr>
            <a:r>
              <a:rPr lang="en-US" b="1" dirty="0"/>
              <a:t>Reinstatement</a:t>
            </a:r>
          </a:p>
          <a:p>
            <a:pPr eaLnBrk="1" hangingPunct="1">
              <a:lnSpc>
                <a:spcPct val="150000"/>
              </a:lnSpc>
              <a:buClr>
                <a:srgbClr val="FF0000"/>
              </a:buClr>
              <a:buFont typeface="Wingdings" pitchFamily="2" charset="2"/>
              <a:buChar char="Ø"/>
            </a:pPr>
            <a:r>
              <a:rPr lang="en-US" b="1" dirty="0"/>
              <a:t>Promotion/Pay Rate</a:t>
            </a:r>
          </a:p>
          <a:p>
            <a:pPr eaLnBrk="1" hangingPunct="1">
              <a:lnSpc>
                <a:spcPct val="150000"/>
              </a:lnSpc>
              <a:buClr>
                <a:srgbClr val="FF0000"/>
              </a:buClr>
              <a:buFont typeface="Wingdings" pitchFamily="2" charset="2"/>
              <a:buChar char="Ø"/>
            </a:pPr>
            <a:r>
              <a:rPr lang="en-US" b="1" dirty="0"/>
              <a:t>Vacation/Work Schedule</a:t>
            </a:r>
          </a:p>
          <a:p>
            <a:pPr eaLnBrk="1" hangingPunct="1">
              <a:lnSpc>
                <a:spcPct val="150000"/>
              </a:lnSpc>
              <a:buClr>
                <a:srgbClr val="FF0000"/>
              </a:buClr>
              <a:buFont typeface="Wingdings" pitchFamily="2" charset="2"/>
              <a:buChar char="Ø"/>
            </a:pPr>
            <a:r>
              <a:rPr lang="en-US" b="1" dirty="0"/>
              <a:t>Termination</a:t>
            </a:r>
          </a:p>
        </p:txBody>
      </p:sp>
      <p:pic>
        <p:nvPicPr>
          <p:cNvPr id="21509" name="Picture 4" descr="MCj0439597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2336799"/>
            <a:ext cx="27289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29" y="164812"/>
            <a:ext cx="8229600" cy="1143000"/>
          </a:xfrm>
        </p:spPr>
        <p:txBody>
          <a:bodyPr/>
          <a:lstStyle/>
          <a:p>
            <a:r>
              <a:rPr lang="en-US" b="1" dirty="0">
                <a:solidFill>
                  <a:schemeClr val="tx1"/>
                </a:solidFill>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p:txBody>
          <a:bodyPr/>
          <a:lstStyle/>
          <a:p>
            <a:r>
              <a:rPr lang="en-US" dirty="0"/>
              <a:t>Introduction of ESGR Volunteer</a:t>
            </a:r>
          </a:p>
          <a:p>
            <a:r>
              <a:rPr lang="en-US" dirty="0"/>
              <a:t>Name: __________________ </a:t>
            </a:r>
          </a:p>
          <a:p>
            <a:r>
              <a:rPr lang="en-US" dirty="0"/>
              <a:t>When I am not an ESGR Volunteer I am </a:t>
            </a:r>
            <a:r>
              <a:rPr lang="en-US" dirty="0" smtClean="0"/>
              <a:t>a:________________</a:t>
            </a:r>
            <a:endParaRPr lang="en-US" dirty="0"/>
          </a:p>
          <a:p>
            <a:r>
              <a:rPr lang="en-US" dirty="0"/>
              <a:t>I am here today to: ______________</a:t>
            </a:r>
          </a:p>
          <a:p>
            <a:pPr marL="0" indent="0">
              <a:buNone/>
            </a:pPr>
            <a:r>
              <a:rPr lang="en-US" dirty="0"/>
              <a:t>Hand out USERRA Flip Book </a:t>
            </a:r>
          </a:p>
          <a:p>
            <a:pPr marL="0" indent="0" algn="ctr">
              <a:buNone/>
            </a:pPr>
            <a:r>
              <a:rPr lang="en-US" dirty="0">
                <a:solidFill>
                  <a:srgbClr val="FF0000"/>
                </a:solidFill>
              </a:rPr>
              <a:t>Uniformed Services Employment and Reemployment Rights Act (USERRA) </a:t>
            </a:r>
          </a:p>
          <a:p>
            <a:pPr marL="0" indent="0" algn="ctr">
              <a:buNone/>
            </a:pPr>
            <a:r>
              <a:rPr lang="en-US" b="1" dirty="0">
                <a:solidFill>
                  <a:srgbClr val="FF0000"/>
                </a:solidFill>
              </a:rPr>
              <a:t>Some slides show USERRA Book page #’s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29659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688745" y="393412"/>
            <a:ext cx="8229600" cy="1143000"/>
          </a:xfrm>
        </p:spPr>
        <p:txBody>
          <a:bodyPr/>
          <a:lstStyle/>
          <a:p>
            <a:pPr algn="ctr" eaLnBrk="1" hangingPunct="1">
              <a:lnSpc>
                <a:spcPct val="80000"/>
              </a:lnSpc>
            </a:pPr>
            <a:r>
              <a:rPr lang="en-US" sz="4000" b="1" dirty="0">
                <a:solidFill>
                  <a:schemeClr val="tx1"/>
                </a:solidFill>
                <a:cs typeface="Times New Roman" pitchFamily="18" charset="0"/>
              </a:rPr>
              <a:t>FREQUENTLY ASKED</a:t>
            </a:r>
            <a:br>
              <a:rPr lang="en-US" sz="4000" b="1" dirty="0">
                <a:solidFill>
                  <a:schemeClr val="tx1"/>
                </a:solidFill>
                <a:cs typeface="Times New Roman" pitchFamily="18" charset="0"/>
              </a:rPr>
            </a:br>
            <a:r>
              <a:rPr lang="en-US" sz="4000" b="1" dirty="0" smtClean="0">
                <a:solidFill>
                  <a:schemeClr val="tx1"/>
                </a:solidFill>
                <a:cs typeface="Times New Roman" pitchFamily="18" charset="0"/>
              </a:rPr>
              <a:t>QUESTIONS</a:t>
            </a:r>
            <a:endParaRPr lang="en-US" sz="4000" b="1" dirty="0">
              <a:solidFill>
                <a:schemeClr val="tx1"/>
              </a:solidFill>
              <a:cs typeface="Times New Roman" pitchFamily="18" charset="0"/>
            </a:endParaRPr>
          </a:p>
        </p:txBody>
      </p:sp>
      <p:sp>
        <p:nvSpPr>
          <p:cNvPr id="13315" name="Rectangle 3"/>
          <p:cNvSpPr>
            <a:spLocks noGrp="1" noChangeArrowheads="1"/>
          </p:cNvSpPr>
          <p:nvPr>
            <p:ph idx="1"/>
          </p:nvPr>
        </p:nvSpPr>
        <p:spPr>
          <a:xfrm>
            <a:off x="304800" y="1447800"/>
            <a:ext cx="8534400" cy="4952998"/>
          </a:xfrm>
        </p:spPr>
        <p:txBody>
          <a:bodyPr/>
          <a:lstStyle/>
          <a:p>
            <a:pPr marL="0" indent="0">
              <a:lnSpc>
                <a:spcPct val="80000"/>
              </a:lnSpc>
              <a:spcBef>
                <a:spcPts val="0"/>
              </a:spcBef>
              <a:spcAft>
                <a:spcPts val="1200"/>
              </a:spcAft>
              <a:buNone/>
            </a:pPr>
            <a:r>
              <a:rPr lang="en-US" sz="2800" b="1" dirty="0">
                <a:cs typeface="Times New Roman" pitchFamily="18" charset="0"/>
              </a:rPr>
              <a:t>Q: Does USERRA protect a Service member for both involuntary </a:t>
            </a:r>
            <a:r>
              <a:rPr lang="en-US" sz="2800" b="1" dirty="0" smtClean="0">
                <a:cs typeface="Times New Roman" pitchFamily="18" charset="0"/>
              </a:rPr>
              <a:t>and </a:t>
            </a:r>
            <a:r>
              <a:rPr lang="en-US" sz="2800" b="1" dirty="0">
                <a:cs typeface="Times New Roman" pitchFamily="18" charset="0"/>
              </a:rPr>
              <a:t>voluntary </a:t>
            </a:r>
            <a:r>
              <a:rPr lang="en-US" b="1" dirty="0" smtClean="0">
                <a:cs typeface="Times New Roman" pitchFamily="18" charset="0"/>
              </a:rPr>
              <a:t>mobilization activation</a:t>
            </a:r>
            <a:r>
              <a:rPr lang="en-US" sz="2800" b="1" dirty="0">
                <a:cs typeface="Times New Roman" pitchFamily="18" charset="0"/>
              </a:rPr>
              <a:t>?</a:t>
            </a:r>
          </a:p>
          <a:p>
            <a:pPr marL="0" indent="0" eaLnBrk="1" hangingPunct="1">
              <a:lnSpc>
                <a:spcPct val="80000"/>
              </a:lnSpc>
              <a:spcBef>
                <a:spcPts val="0"/>
              </a:spcBef>
              <a:spcAft>
                <a:spcPts val="1200"/>
              </a:spcAft>
              <a:buNone/>
            </a:pPr>
            <a:r>
              <a:rPr lang="en-US" sz="2800" b="1" dirty="0"/>
              <a:t>A: </a:t>
            </a:r>
            <a:r>
              <a:rPr lang="en-US" sz="2800" b="1" dirty="0">
                <a:solidFill>
                  <a:srgbClr val="FF0000"/>
                </a:solidFill>
              </a:rPr>
              <a:t>Yes. </a:t>
            </a:r>
            <a:r>
              <a:rPr lang="en-US" sz="2800" dirty="0"/>
              <a:t>There is no </a:t>
            </a:r>
          </a:p>
          <a:p>
            <a:pPr marL="0" indent="0" eaLnBrk="1" hangingPunct="1">
              <a:lnSpc>
                <a:spcPct val="80000"/>
              </a:lnSpc>
              <a:spcBef>
                <a:spcPts val="0"/>
              </a:spcBef>
              <a:spcAft>
                <a:spcPts val="1200"/>
              </a:spcAft>
              <a:buNone/>
            </a:pPr>
            <a:r>
              <a:rPr lang="en-US" sz="2800" dirty="0"/>
              <a:t>difference </a:t>
            </a:r>
          </a:p>
          <a:p>
            <a:pPr marL="0" indent="0" eaLnBrk="1" hangingPunct="1">
              <a:lnSpc>
                <a:spcPct val="80000"/>
              </a:lnSpc>
              <a:spcBef>
                <a:spcPts val="0"/>
              </a:spcBef>
              <a:spcAft>
                <a:spcPts val="1200"/>
              </a:spcAft>
              <a:buNone/>
            </a:pPr>
            <a:r>
              <a:rPr lang="en-US" sz="2800" dirty="0"/>
              <a:t>between voluntary and </a:t>
            </a:r>
          </a:p>
          <a:p>
            <a:pPr marL="0" indent="0" eaLnBrk="1" hangingPunct="1">
              <a:lnSpc>
                <a:spcPct val="80000"/>
              </a:lnSpc>
              <a:spcBef>
                <a:spcPts val="0"/>
              </a:spcBef>
              <a:spcAft>
                <a:spcPts val="1200"/>
              </a:spcAft>
              <a:buNone/>
            </a:pPr>
            <a:r>
              <a:rPr lang="en-US" sz="2800" dirty="0"/>
              <a:t>involuntary service</a:t>
            </a:r>
          </a:p>
          <a:p>
            <a:pPr marL="0" indent="0" eaLnBrk="1" hangingPunct="1">
              <a:lnSpc>
                <a:spcPct val="80000"/>
              </a:lnSpc>
              <a:spcBef>
                <a:spcPts val="0"/>
              </a:spcBef>
              <a:spcAft>
                <a:spcPts val="1200"/>
              </a:spcAft>
              <a:buNone/>
            </a:pPr>
            <a:r>
              <a:rPr lang="en-US" sz="2800" dirty="0">
                <a:solidFill>
                  <a:srgbClr val="FF0000"/>
                </a:solidFill>
              </a:rPr>
              <a:t>– also applies to </a:t>
            </a:r>
          </a:p>
          <a:p>
            <a:pPr marL="0" indent="0" eaLnBrk="1" hangingPunct="1">
              <a:lnSpc>
                <a:spcPct val="80000"/>
              </a:lnSpc>
              <a:spcBef>
                <a:spcPts val="0"/>
              </a:spcBef>
              <a:spcAft>
                <a:spcPts val="1200"/>
              </a:spcAft>
              <a:buNone/>
            </a:pPr>
            <a:r>
              <a:rPr lang="en-US" sz="2800" dirty="0">
                <a:solidFill>
                  <a:srgbClr val="FF0000"/>
                </a:solidFill>
              </a:rPr>
              <a:t>weekend drills. </a:t>
            </a:r>
          </a:p>
          <a:p>
            <a:pPr marL="0" indent="0">
              <a:lnSpc>
                <a:spcPct val="80000"/>
              </a:lnSpc>
              <a:spcBef>
                <a:spcPts val="0"/>
              </a:spcBef>
              <a:spcAft>
                <a:spcPts val="1200"/>
              </a:spcAft>
              <a:buNone/>
            </a:pPr>
            <a:r>
              <a:rPr lang="en-US" sz="1400" dirty="0"/>
              <a:t>USERRA Book Page 4 </a:t>
            </a:r>
          </a:p>
        </p:txBody>
      </p:sp>
      <p:sp>
        <p:nvSpPr>
          <p:cNvPr id="5" name="TextBox 4"/>
          <p:cNvSpPr txBox="1"/>
          <p:nvPr/>
        </p:nvSpPr>
        <p:spPr>
          <a:xfrm>
            <a:off x="4267200" y="5382084"/>
            <a:ext cx="4370428" cy="707886"/>
          </a:xfrm>
          <a:prstGeom prst="rect">
            <a:avLst/>
          </a:prstGeom>
          <a:noFill/>
        </p:spPr>
        <p:txBody>
          <a:bodyPr wrap="square" rtlCol="0">
            <a:spAutoFit/>
          </a:bodyPr>
          <a:lstStyle/>
          <a:p>
            <a:pPr algn="ctr"/>
            <a:r>
              <a:rPr lang="en-US" sz="2000" i="1" dirty="0" smtClean="0">
                <a:latin typeface="Times New Roman" pitchFamily="18" charset="0"/>
                <a:cs typeface="Times New Roman" pitchFamily="18" charset="0"/>
              </a:rPr>
              <a:t>Boss lift MT Army National Guard hanger tour Helena, MT</a:t>
            </a:r>
            <a:endParaRPr lang="en-US" sz="2000" i="1" dirty="0">
              <a:latin typeface="Times New Roman" pitchFamily="18" charset="0"/>
              <a:cs typeface="Times New Roman" pitchFamily="18"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r="-1695"/>
          <a:stretch/>
        </p:blipFill>
        <p:spPr>
          <a:xfrm>
            <a:off x="4267200" y="2569771"/>
            <a:ext cx="4572000" cy="2797668"/>
          </a:xfrm>
          <a:prstGeom prst="rect">
            <a:avLst/>
          </a:prstGeom>
          <a:solidFill>
            <a:schemeClr val="bg1"/>
          </a:solid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 calcmode="lin" valueType="num">
                                      <p:cBhvr additive="base">
                                        <p:cTn id="1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anim calcmode="lin" valueType="num">
                                      <p:cBhvr additive="base">
                                        <p:cTn id="1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 calcmode="lin" valueType="num">
                                      <p:cBhvr additive="base">
                                        <p:cTn id="19"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 calcmode="lin" valueType="num">
                                      <p:cBhvr additive="base">
                                        <p:cTn id="23"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 calcmode="lin" valueType="num">
                                      <p:cBhvr additive="base">
                                        <p:cTn id="27"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anim calcmode="lin" valueType="num">
                                      <p:cBhvr additive="base">
                                        <p:cTn id="31"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04800" y="1523999"/>
            <a:ext cx="8534400" cy="4876799"/>
          </a:xfrm>
        </p:spPr>
        <p:txBody>
          <a:bodyPr/>
          <a:lstStyle/>
          <a:p>
            <a:pPr marL="0" indent="0">
              <a:buNone/>
            </a:pPr>
            <a:r>
              <a:rPr lang="en-US" sz="2800" b="1" dirty="0">
                <a:cs typeface="Times New Roman" pitchFamily="18" charset="0"/>
              </a:rPr>
              <a:t>Q: Is an employer required </a:t>
            </a:r>
            <a:r>
              <a:rPr lang="en-US" sz="2800" b="1" dirty="0"/>
              <a:t>to give a service member time off to go to drill.</a:t>
            </a:r>
          </a:p>
          <a:p>
            <a:pPr marL="0" indent="0">
              <a:buNone/>
            </a:pPr>
            <a:r>
              <a:rPr lang="en-US" sz="2800" b="1" dirty="0"/>
              <a:t>A.</a:t>
            </a:r>
            <a:r>
              <a:rPr lang="en-US" sz="2800" b="1" dirty="0">
                <a:solidFill>
                  <a:srgbClr val="FF0000"/>
                </a:solidFill>
              </a:rPr>
              <a:t> Yes</a:t>
            </a:r>
            <a:r>
              <a:rPr lang="en-US" sz="2800" b="1" dirty="0"/>
              <a:t>.</a:t>
            </a:r>
            <a:r>
              <a:rPr lang="en-US" sz="2800" b="1" dirty="0">
                <a:solidFill>
                  <a:srgbClr val="FF0000"/>
                </a:solidFill>
              </a:rPr>
              <a:t> </a:t>
            </a:r>
            <a:r>
              <a:rPr lang="en-US" sz="2800" dirty="0">
                <a:solidFill>
                  <a:srgbClr val="FF0000"/>
                </a:solidFill>
              </a:rPr>
              <a:t>With reasonable time to go to </a:t>
            </a:r>
            <a:r>
              <a:rPr lang="en-US" sz="2800" dirty="0" smtClean="0">
                <a:solidFill>
                  <a:srgbClr val="FF0000"/>
                </a:solidFill>
              </a:rPr>
              <a:t>and from </a:t>
            </a:r>
            <a:r>
              <a:rPr lang="en-US" sz="2800" dirty="0">
                <a:solidFill>
                  <a:srgbClr val="FF0000"/>
                </a:solidFill>
              </a:rPr>
              <a:t>drill.</a:t>
            </a:r>
          </a:p>
          <a:p>
            <a:pPr marL="0" indent="0">
              <a:buNone/>
            </a:pPr>
            <a:endParaRPr lang="en-US" sz="800" b="1" dirty="0"/>
          </a:p>
          <a:p>
            <a:pPr marL="0" indent="0">
              <a:buNone/>
            </a:pPr>
            <a:r>
              <a:rPr lang="en-US" sz="2800" dirty="0"/>
              <a:t> </a:t>
            </a:r>
          </a:p>
        </p:txBody>
      </p:sp>
      <p:sp>
        <p:nvSpPr>
          <p:cNvPr id="3" name="TextBox 2"/>
          <p:cNvSpPr txBox="1"/>
          <p:nvPr/>
        </p:nvSpPr>
        <p:spPr>
          <a:xfrm>
            <a:off x="468291" y="4533071"/>
            <a:ext cx="1838960" cy="707886"/>
          </a:xfrm>
          <a:prstGeom prst="rect">
            <a:avLst/>
          </a:prstGeom>
          <a:noFill/>
        </p:spPr>
        <p:txBody>
          <a:bodyPr wrap="square" rtlCol="0">
            <a:spAutoFit/>
          </a:bodyPr>
          <a:lstStyle/>
          <a:p>
            <a:r>
              <a:rPr lang="en-US" sz="2000" i="1" dirty="0">
                <a:latin typeface="Times New Roman" pitchFamily="18" charset="0"/>
                <a:cs typeface="Times New Roman" pitchFamily="18" charset="0"/>
              </a:rPr>
              <a:t>ESGR </a:t>
            </a:r>
            <a:r>
              <a:rPr lang="en-US" sz="2000" i="1" dirty="0" smtClean="0">
                <a:latin typeface="Times New Roman" pitchFamily="18" charset="0"/>
                <a:cs typeface="Times New Roman" pitchFamily="18" charset="0"/>
              </a:rPr>
              <a:t>Boss lift Bozeman, </a:t>
            </a:r>
            <a:r>
              <a:rPr lang="en-US" sz="2000" i="1" dirty="0">
                <a:latin typeface="Times New Roman" pitchFamily="18" charset="0"/>
                <a:cs typeface="Times New Roman" pitchFamily="18" charset="0"/>
              </a:rPr>
              <a:t>MT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 y="533400"/>
            <a:ext cx="1243985" cy="6858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10800000">
            <a:off x="2252868" y="3176656"/>
            <a:ext cx="6495236" cy="2712830"/>
          </a:xfrm>
          <a:prstGeom prst="rect">
            <a:avLst/>
          </a:prstGeom>
        </p:spPr>
      </p:pic>
    </p:spTree>
    <p:extLst>
      <p:ext uri="{BB962C8B-B14F-4D97-AF65-F5344CB8AC3E}">
        <p14:creationId xmlns:p14="http://schemas.microsoft.com/office/powerpoint/2010/main" val="7527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701185" y="322217"/>
            <a:ext cx="5918815" cy="1143000"/>
          </a:xfrm>
        </p:spPr>
        <p:txBody>
          <a:bodyPr/>
          <a:lstStyle/>
          <a:p>
            <a:pPr algn="ctr" eaLnBrk="1" hangingPunct="1">
              <a:lnSpc>
                <a:spcPct val="80000"/>
              </a:lnSpc>
            </a:pPr>
            <a:r>
              <a:rPr lang="en-US" sz="4000" b="1" cap="all" dirty="0">
                <a:solidFill>
                  <a:schemeClr val="tx1"/>
                </a:solidFill>
                <a:cs typeface="Times New Roman" pitchFamily="18" charset="0"/>
              </a:rPr>
              <a:t>Discrimination</a:t>
            </a:r>
          </a:p>
        </p:txBody>
      </p:sp>
      <p:sp>
        <p:nvSpPr>
          <p:cNvPr id="21507" name="Rectangle 3"/>
          <p:cNvSpPr>
            <a:spLocks noGrp="1" noChangeArrowheads="1"/>
          </p:cNvSpPr>
          <p:nvPr>
            <p:ph idx="1"/>
          </p:nvPr>
        </p:nvSpPr>
        <p:spPr>
          <a:xfrm>
            <a:off x="457200" y="1676400"/>
            <a:ext cx="8305800" cy="4373562"/>
          </a:xfrm>
        </p:spPr>
        <p:txBody>
          <a:bodyPr/>
          <a:lstStyle/>
          <a:p>
            <a:pPr marL="0" indent="0" eaLnBrk="1" hangingPunct="1">
              <a:lnSpc>
                <a:spcPct val="90000"/>
              </a:lnSpc>
              <a:buNone/>
              <a:defRPr/>
            </a:pPr>
            <a:r>
              <a:rPr lang="en-US" sz="3600" b="1" dirty="0"/>
              <a:t>Q:Can I </a:t>
            </a:r>
            <a:r>
              <a:rPr lang="en-US" sz="3600" b="1" u="sng" dirty="0">
                <a:solidFill>
                  <a:srgbClr val="FF0000"/>
                </a:solidFill>
              </a:rPr>
              <a:t>not </a:t>
            </a:r>
            <a:r>
              <a:rPr lang="en-US" sz="3600" b="1" dirty="0"/>
              <a:t>hire a person </a:t>
            </a:r>
            <a:r>
              <a:rPr lang="en-US" sz="3600" b="1" dirty="0" smtClean="0"/>
              <a:t>in the service or who is considering joining? It </a:t>
            </a:r>
            <a:r>
              <a:rPr lang="en-US" sz="3600" b="1" dirty="0"/>
              <a:t>sounds like a </a:t>
            </a:r>
            <a:r>
              <a:rPr lang="en-US" sz="3600" b="1" dirty="0" smtClean="0"/>
              <a:t>problem </a:t>
            </a:r>
            <a:r>
              <a:rPr lang="en-US" sz="3600" b="1" dirty="0"/>
              <a:t>to let them come and go for drill weekends and annual training.</a:t>
            </a:r>
          </a:p>
          <a:p>
            <a:pPr marL="0" indent="0" eaLnBrk="1" hangingPunct="1">
              <a:lnSpc>
                <a:spcPct val="90000"/>
              </a:lnSpc>
              <a:buNone/>
              <a:defRPr/>
            </a:pPr>
            <a:r>
              <a:rPr lang="en-US" b="1" dirty="0"/>
              <a:t>A: </a:t>
            </a:r>
            <a:r>
              <a:rPr lang="en-US" b="1" dirty="0">
                <a:solidFill>
                  <a:srgbClr val="FF0000"/>
                </a:solidFill>
              </a:rPr>
              <a:t>No- this is a </a:t>
            </a:r>
            <a:r>
              <a:rPr lang="en-US" b="1" u="sng" dirty="0">
                <a:solidFill>
                  <a:srgbClr val="FF0000"/>
                </a:solidFill>
              </a:rPr>
              <a:t>hiring discrimination </a:t>
            </a:r>
            <a:r>
              <a:rPr lang="en-US" b="1" dirty="0">
                <a:solidFill>
                  <a:srgbClr val="FF0000"/>
                </a:solidFill>
              </a:rPr>
              <a:t>by denying initial employment because of future or current military service. </a:t>
            </a:r>
            <a:r>
              <a:rPr lang="en-US" sz="1200" b="1" dirty="0"/>
              <a:t>USERRA Book Page 24</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 y="533400"/>
            <a:ext cx="1243985" cy="685800"/>
          </a:xfrm>
          <a:prstGeom prst="rect">
            <a:avLst/>
          </a:prstGeom>
        </p:spPr>
      </p:pic>
    </p:spTree>
    <p:extLst>
      <p:ext uri="{BB962C8B-B14F-4D97-AF65-F5344CB8AC3E}">
        <p14:creationId xmlns:p14="http://schemas.microsoft.com/office/powerpoint/2010/main" val="22592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828800" y="393412"/>
            <a:ext cx="6096000" cy="1143000"/>
          </a:xfrm>
        </p:spPr>
        <p:txBody>
          <a:bodyPr>
            <a:noAutofit/>
          </a:bodyPr>
          <a:lstStyle/>
          <a:p>
            <a:pPr algn="ctr" eaLnBrk="1" hangingPunct="1">
              <a:lnSpc>
                <a:spcPct val="80000"/>
              </a:lnSpc>
              <a:spcBef>
                <a:spcPts val="600"/>
              </a:spcBef>
            </a:pPr>
            <a:r>
              <a:rPr lang="en-US" b="1" dirty="0">
                <a:solidFill>
                  <a:schemeClr val="tx1"/>
                </a:solidFill>
                <a:cs typeface="Times New Roman" pitchFamily="18" charset="0"/>
              </a:rPr>
              <a:t>EMPLOYER </a:t>
            </a:r>
            <a:br>
              <a:rPr lang="en-US" b="1" dirty="0">
                <a:solidFill>
                  <a:schemeClr val="tx1"/>
                </a:solidFill>
                <a:cs typeface="Times New Roman" pitchFamily="18" charset="0"/>
              </a:rPr>
            </a:br>
            <a:r>
              <a:rPr lang="en-US" b="1" dirty="0">
                <a:solidFill>
                  <a:schemeClr val="tx1"/>
                </a:solidFill>
                <a:cs typeface="Times New Roman" pitchFamily="18" charset="0"/>
              </a:rPr>
              <a:t>RESPONSIBILITIES</a:t>
            </a:r>
          </a:p>
        </p:txBody>
      </p:sp>
      <p:sp>
        <p:nvSpPr>
          <p:cNvPr id="18435" name="Rectangle 3"/>
          <p:cNvSpPr>
            <a:spLocks noGrp="1" noChangeArrowheads="1"/>
          </p:cNvSpPr>
          <p:nvPr>
            <p:ph idx="1"/>
          </p:nvPr>
        </p:nvSpPr>
        <p:spPr>
          <a:xfrm>
            <a:off x="198120" y="1752600"/>
            <a:ext cx="8610600" cy="4038600"/>
          </a:xfrm>
        </p:spPr>
        <p:txBody>
          <a:bodyPr>
            <a:normAutofit fontScale="92500"/>
          </a:bodyPr>
          <a:lstStyle/>
          <a:p>
            <a:pPr eaLnBrk="1" hangingPunct="1">
              <a:lnSpc>
                <a:spcPct val="80000"/>
              </a:lnSpc>
              <a:spcBef>
                <a:spcPts val="0"/>
              </a:spcBef>
              <a:spcAft>
                <a:spcPts val="600"/>
              </a:spcAft>
              <a:buFont typeface="Wingdings" pitchFamily="2" charset="2"/>
              <a:buChar char="Ø"/>
            </a:pPr>
            <a:r>
              <a:rPr lang="en-US" sz="2800" b="1" dirty="0">
                <a:solidFill>
                  <a:srgbClr val="FF0000"/>
                </a:solidFill>
                <a:latin typeface="+mj-lt"/>
                <a:cs typeface="Times New Roman" pitchFamily="18" charset="0"/>
              </a:rPr>
              <a:t>Military obligations cannot be used as a motivating factor not to hire, promote or deny a pay raise.  </a:t>
            </a:r>
            <a:endParaRPr lang="en-US" sz="2800" b="1" dirty="0" smtClean="0">
              <a:solidFill>
                <a:srgbClr val="FF0000"/>
              </a:solidFill>
              <a:latin typeface="+mj-lt"/>
              <a:cs typeface="Times New Roman" pitchFamily="18" charset="0"/>
            </a:endParaRPr>
          </a:p>
          <a:p>
            <a:pPr eaLnBrk="1" hangingPunct="1">
              <a:lnSpc>
                <a:spcPct val="80000"/>
              </a:lnSpc>
              <a:spcBef>
                <a:spcPts val="0"/>
              </a:spcBef>
              <a:spcAft>
                <a:spcPts val="600"/>
              </a:spcAft>
              <a:buFont typeface="Wingdings" pitchFamily="2" charset="2"/>
              <a:buChar char="Ø"/>
            </a:pPr>
            <a:endParaRPr lang="en-US" b="1" dirty="0">
              <a:solidFill>
                <a:srgbClr val="FF0000"/>
              </a:solidFill>
              <a:latin typeface="+mj-lt"/>
              <a:cs typeface="Times New Roman" pitchFamily="18" charset="0"/>
            </a:endParaRPr>
          </a:p>
          <a:p>
            <a:pPr eaLnBrk="1" hangingPunct="1">
              <a:lnSpc>
                <a:spcPct val="80000"/>
              </a:lnSpc>
              <a:spcBef>
                <a:spcPts val="0"/>
              </a:spcBef>
              <a:spcAft>
                <a:spcPts val="600"/>
              </a:spcAft>
              <a:buFont typeface="Wingdings" pitchFamily="2" charset="2"/>
              <a:buChar char="Ø"/>
            </a:pPr>
            <a:r>
              <a:rPr lang="en-US" sz="2800" b="1" dirty="0" smtClean="0">
                <a:solidFill>
                  <a:srgbClr val="FF0000"/>
                </a:solidFill>
                <a:latin typeface="+mj-lt"/>
                <a:cs typeface="Times New Roman" pitchFamily="18" charset="0"/>
              </a:rPr>
              <a:t>Employer </a:t>
            </a:r>
            <a:r>
              <a:rPr lang="en-US" sz="2800" b="1" dirty="0">
                <a:solidFill>
                  <a:srgbClr val="FF0000"/>
                </a:solidFill>
                <a:latin typeface="+mj-lt"/>
                <a:cs typeface="Times New Roman" pitchFamily="18" charset="0"/>
              </a:rPr>
              <a:t>must…</a:t>
            </a:r>
          </a:p>
          <a:p>
            <a:pPr lvl="1" eaLnBrk="1" hangingPunct="1">
              <a:lnSpc>
                <a:spcPct val="80000"/>
              </a:lnSpc>
              <a:spcBef>
                <a:spcPts val="600"/>
              </a:spcBef>
              <a:spcAft>
                <a:spcPts val="600"/>
              </a:spcAft>
              <a:buFont typeface="Arial" pitchFamily="34" charset="0"/>
              <a:buChar char="•"/>
            </a:pPr>
            <a:r>
              <a:rPr lang="en-US" b="1" dirty="0">
                <a:latin typeface="+mj-lt"/>
                <a:cs typeface="Times New Roman" pitchFamily="18" charset="0"/>
              </a:rPr>
              <a:t>Grant military leave of absence</a:t>
            </a:r>
          </a:p>
          <a:p>
            <a:pPr lvl="1" eaLnBrk="1" hangingPunct="1">
              <a:lnSpc>
                <a:spcPct val="80000"/>
              </a:lnSpc>
              <a:spcBef>
                <a:spcPts val="600"/>
              </a:spcBef>
              <a:spcAft>
                <a:spcPts val="600"/>
              </a:spcAft>
              <a:buFont typeface="Arial" pitchFamily="34" charset="0"/>
              <a:buChar char="•"/>
            </a:pPr>
            <a:r>
              <a:rPr lang="en-US" b="1" dirty="0">
                <a:latin typeface="+mj-lt"/>
                <a:cs typeface="Times New Roman" pitchFamily="18" charset="0"/>
              </a:rPr>
              <a:t>Reinstate employee promptly</a:t>
            </a:r>
          </a:p>
          <a:p>
            <a:pPr lvl="1" eaLnBrk="1" hangingPunct="1">
              <a:lnSpc>
                <a:spcPct val="80000"/>
              </a:lnSpc>
              <a:spcBef>
                <a:spcPts val="600"/>
              </a:spcBef>
              <a:spcAft>
                <a:spcPts val="600"/>
              </a:spcAft>
              <a:buFont typeface="Arial" pitchFamily="34" charset="0"/>
              <a:buChar char="•"/>
            </a:pPr>
            <a:r>
              <a:rPr lang="en-US" b="1" dirty="0">
                <a:latin typeface="+mj-lt"/>
                <a:cs typeface="Times New Roman" pitchFamily="18" charset="0"/>
              </a:rPr>
              <a:t>Restore seniority</a:t>
            </a:r>
          </a:p>
          <a:p>
            <a:pPr lvl="1" eaLnBrk="1" hangingPunct="1">
              <a:lnSpc>
                <a:spcPct val="80000"/>
              </a:lnSpc>
              <a:spcBef>
                <a:spcPts val="600"/>
              </a:spcBef>
              <a:spcAft>
                <a:spcPts val="600"/>
              </a:spcAft>
              <a:buFont typeface="Arial" pitchFamily="34" charset="0"/>
              <a:buChar char="•"/>
            </a:pPr>
            <a:r>
              <a:rPr lang="en-US" b="1" dirty="0">
                <a:latin typeface="+mj-lt"/>
                <a:cs typeface="Times New Roman" pitchFamily="18" charset="0"/>
              </a:rPr>
              <a:t>Reinstate employment benefits</a:t>
            </a:r>
          </a:p>
          <a:p>
            <a:pPr lvl="1" eaLnBrk="1" hangingPunct="1">
              <a:lnSpc>
                <a:spcPct val="80000"/>
              </a:lnSpc>
              <a:spcBef>
                <a:spcPts val="600"/>
              </a:spcBef>
              <a:spcAft>
                <a:spcPts val="600"/>
              </a:spcAft>
              <a:buFont typeface="Arial" pitchFamily="34" charset="0"/>
              <a:buChar char="•"/>
            </a:pPr>
            <a:r>
              <a:rPr lang="en-US" b="1" dirty="0">
                <a:latin typeface="+mj-lt"/>
                <a:cs typeface="Times New Roman" pitchFamily="18" charset="0"/>
              </a:rPr>
              <a:t>Retrain or refresh skills</a:t>
            </a:r>
          </a:p>
          <a:p>
            <a:pPr lvl="1" eaLnBrk="1" hangingPunct="1">
              <a:lnSpc>
                <a:spcPct val="80000"/>
              </a:lnSpc>
              <a:spcBef>
                <a:spcPts val="600"/>
              </a:spcBef>
              <a:spcAft>
                <a:spcPts val="600"/>
              </a:spcAft>
              <a:buFont typeface="Arial" pitchFamily="34" charset="0"/>
              <a:buChar char="•"/>
            </a:pPr>
            <a:r>
              <a:rPr lang="en-US" b="1" dirty="0">
                <a:latin typeface="+mj-lt"/>
                <a:cs typeface="Times New Roman" pitchFamily="18" charset="0"/>
              </a:rPr>
              <a:t>Ensure no discrimination or </a:t>
            </a:r>
            <a:r>
              <a:rPr lang="en-US" b="1" dirty="0" smtClean="0">
                <a:latin typeface="+mj-lt"/>
                <a:cs typeface="Times New Roman" pitchFamily="18" charset="0"/>
              </a:rPr>
              <a:t>retaliation occurs</a:t>
            </a:r>
            <a:endParaRPr lang="en-US" b="1" dirty="0">
              <a:latin typeface="+mj-lt"/>
              <a:cs typeface="Times New Roman"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 calcmode="lin" valueType="num">
                                      <p:cBhvr additive="base">
                                        <p:cTn id="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anim calcmode="lin" valueType="num">
                                      <p:cBhvr additive="base">
                                        <p:cTn id="1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anim calcmode="lin" valueType="num">
                                      <p:cBhvr additive="base">
                                        <p:cTn id="1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anim calcmode="lin" valueType="num">
                                      <p:cBhvr additive="base">
                                        <p:cTn id="1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anim calcmode="lin" valueType="num">
                                      <p:cBhvr additive="base">
                                        <p:cTn id="2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anim calcmode="lin" valueType="num">
                                      <p:cBhvr additive="base">
                                        <p:cTn id="27"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057400" y="76200"/>
            <a:ext cx="6629400" cy="1143000"/>
          </a:xfrm>
        </p:spPr>
        <p:txBody>
          <a:bodyPr>
            <a:normAutofit/>
          </a:bodyPr>
          <a:lstStyle/>
          <a:p>
            <a:pPr eaLnBrk="1" hangingPunct="1">
              <a:lnSpc>
                <a:spcPct val="80000"/>
              </a:lnSpc>
            </a:pPr>
            <a:r>
              <a:rPr lang="en-US" b="1" cap="all" dirty="0">
                <a:solidFill>
                  <a:schemeClr val="tx1"/>
                </a:solidFill>
                <a:cs typeface="Times New Roman" pitchFamily="18" charset="0"/>
              </a:rPr>
              <a:t>Reinstatement</a:t>
            </a:r>
          </a:p>
        </p:txBody>
      </p:sp>
      <p:sp>
        <p:nvSpPr>
          <p:cNvPr id="21507" name="Rectangle 3"/>
          <p:cNvSpPr>
            <a:spLocks noGrp="1" noChangeArrowheads="1"/>
          </p:cNvSpPr>
          <p:nvPr>
            <p:ph idx="1"/>
          </p:nvPr>
        </p:nvSpPr>
        <p:spPr>
          <a:xfrm>
            <a:off x="533400" y="1447800"/>
            <a:ext cx="5715000" cy="4525962"/>
          </a:xfrm>
        </p:spPr>
        <p:txBody>
          <a:bodyPr/>
          <a:lstStyle/>
          <a:p>
            <a:pPr marL="0" indent="0" eaLnBrk="1" hangingPunct="1">
              <a:buFont typeface="Wingdings" pitchFamily="2" charset="2"/>
              <a:buNone/>
              <a:defRPr/>
            </a:pPr>
            <a:r>
              <a:rPr lang="en-US" sz="2800" b="1" u="sng" dirty="0">
                <a:latin typeface="+mj-lt"/>
              </a:rPr>
              <a:t>Reinstatement/Job Placement:</a:t>
            </a:r>
            <a:r>
              <a:rPr lang="en-US" sz="2800" b="1" dirty="0">
                <a:latin typeface="+mj-lt"/>
              </a:rPr>
              <a:t> </a:t>
            </a:r>
            <a:r>
              <a:rPr lang="en-US" sz="2800" dirty="0">
                <a:latin typeface="+mj-lt"/>
              </a:rPr>
              <a:t>Reemployment reflects the </a:t>
            </a:r>
            <a:r>
              <a:rPr lang="en-US" sz="2800" b="1" u="sng" dirty="0">
                <a:solidFill>
                  <a:srgbClr val="FF0000"/>
                </a:solidFill>
                <a:latin typeface="+mj-lt"/>
              </a:rPr>
              <a:t>“escalator”</a:t>
            </a:r>
            <a:r>
              <a:rPr lang="en-US" sz="2800" b="1" dirty="0">
                <a:solidFill>
                  <a:srgbClr val="FF0000"/>
                </a:solidFill>
                <a:latin typeface="+mj-lt"/>
              </a:rPr>
              <a:t> </a:t>
            </a:r>
            <a:r>
              <a:rPr lang="en-US" sz="2800" b="1" dirty="0" smtClean="0">
                <a:latin typeface="+mj-lt"/>
              </a:rPr>
              <a:t>principal requiring</a:t>
            </a:r>
            <a:r>
              <a:rPr lang="en-US" sz="2800" dirty="0" smtClean="0">
                <a:latin typeface="+mj-lt"/>
              </a:rPr>
              <a:t> </a:t>
            </a:r>
            <a:r>
              <a:rPr lang="en-US" sz="2800" dirty="0">
                <a:latin typeface="+mj-lt"/>
              </a:rPr>
              <a:t>each returning service member actually </a:t>
            </a:r>
            <a:r>
              <a:rPr lang="en-US" sz="2800" dirty="0" smtClean="0">
                <a:latin typeface="+mj-lt"/>
              </a:rPr>
              <a:t>steps </a:t>
            </a:r>
            <a:r>
              <a:rPr lang="en-US" sz="2800" dirty="0">
                <a:latin typeface="+mj-lt"/>
              </a:rPr>
              <a:t>back onto the seniority </a:t>
            </a:r>
            <a:r>
              <a:rPr lang="en-US" sz="2800" b="1" u="sng" dirty="0">
                <a:solidFill>
                  <a:srgbClr val="FF0000"/>
                </a:solidFill>
                <a:latin typeface="+mj-lt"/>
              </a:rPr>
              <a:t>“escalator”</a:t>
            </a:r>
            <a:r>
              <a:rPr lang="en-US" sz="2800" b="1" dirty="0">
                <a:solidFill>
                  <a:srgbClr val="FF0000"/>
                </a:solidFill>
                <a:latin typeface="+mj-lt"/>
              </a:rPr>
              <a:t> </a:t>
            </a:r>
            <a:r>
              <a:rPr lang="en-US" sz="2800" dirty="0">
                <a:latin typeface="+mj-lt"/>
              </a:rPr>
              <a:t>at the point the person would have occupied if the person had remained continually employed.</a:t>
            </a:r>
          </a:p>
          <a:p>
            <a:pPr marL="0" indent="0" eaLnBrk="1" hangingPunct="1">
              <a:buFont typeface="Wingdings" pitchFamily="2" charset="2"/>
              <a:buNone/>
              <a:defRPr/>
            </a:pPr>
            <a:r>
              <a:rPr lang="en-US" sz="1400" dirty="0">
                <a:latin typeface="+mj-lt"/>
              </a:rPr>
              <a:t>USERRA Book Page 14</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566" y="934171"/>
            <a:ext cx="2295525" cy="4991100"/>
          </a:xfrm>
          <a:prstGeom prst="rect">
            <a:avLst/>
          </a:prstGeom>
          <a:ln>
            <a:solidFill>
              <a:srgbClr val="FF0000"/>
            </a:solidFill>
          </a:ln>
        </p:spPr>
      </p:pic>
    </p:spTree>
    <p:extLst>
      <p:ext uri="{BB962C8B-B14F-4D97-AF65-F5344CB8AC3E}">
        <p14:creationId xmlns:p14="http://schemas.microsoft.com/office/powerpoint/2010/main" val="356406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701185" y="120506"/>
            <a:ext cx="7162800" cy="1143000"/>
          </a:xfrm>
        </p:spPr>
        <p:txBody>
          <a:bodyPr>
            <a:normAutofit/>
          </a:bodyPr>
          <a:lstStyle/>
          <a:p>
            <a:pPr algn="ctr" eaLnBrk="1" hangingPunct="1">
              <a:lnSpc>
                <a:spcPct val="80000"/>
              </a:lnSpc>
            </a:pPr>
            <a:r>
              <a:rPr lang="en-US" b="1" cap="all" dirty="0">
                <a:solidFill>
                  <a:schemeClr val="tx1"/>
                </a:solidFill>
                <a:cs typeface="Times New Roman" panose="02020603050405020304" pitchFamily="18" charset="0"/>
              </a:rPr>
              <a:t>Termination</a:t>
            </a:r>
          </a:p>
        </p:txBody>
      </p:sp>
      <p:sp>
        <p:nvSpPr>
          <p:cNvPr id="21507" name="Rectangle 3"/>
          <p:cNvSpPr>
            <a:spLocks noGrp="1" noChangeArrowheads="1"/>
          </p:cNvSpPr>
          <p:nvPr>
            <p:ph idx="1"/>
          </p:nvPr>
        </p:nvSpPr>
        <p:spPr>
          <a:xfrm>
            <a:off x="457200" y="1263506"/>
            <a:ext cx="8305800" cy="4786456"/>
          </a:xfrm>
        </p:spPr>
        <p:txBody>
          <a:bodyPr/>
          <a:lstStyle/>
          <a:p>
            <a:pPr marL="0" indent="0" eaLnBrk="1" hangingPunct="1">
              <a:lnSpc>
                <a:spcPct val="90000"/>
              </a:lnSpc>
              <a:buFont typeface="Wingdings" pitchFamily="2" charset="2"/>
              <a:buNone/>
              <a:defRPr/>
            </a:pPr>
            <a:r>
              <a:rPr lang="en-US" sz="3600" b="1" dirty="0"/>
              <a:t>Q: Is there any time a service member can be terminated?</a:t>
            </a:r>
          </a:p>
          <a:p>
            <a:pPr marL="0" indent="0" eaLnBrk="1" hangingPunct="1">
              <a:lnSpc>
                <a:spcPct val="90000"/>
              </a:lnSpc>
              <a:buFont typeface="Wingdings" pitchFamily="2" charset="2"/>
              <a:buNone/>
              <a:defRPr/>
            </a:pPr>
            <a:r>
              <a:rPr lang="en-US" sz="3600" b="1" dirty="0"/>
              <a:t>A: </a:t>
            </a:r>
            <a:r>
              <a:rPr lang="en-US" sz="3600" b="1" dirty="0">
                <a:solidFill>
                  <a:srgbClr val="FF0000"/>
                </a:solidFill>
              </a:rPr>
              <a:t>Yes. </a:t>
            </a:r>
            <a:r>
              <a:rPr lang="en-US" dirty="0"/>
              <a:t>Sometimes </a:t>
            </a:r>
            <a:r>
              <a:rPr lang="en-US" dirty="0" smtClean="0"/>
              <a:t>Service members </a:t>
            </a:r>
            <a:r>
              <a:rPr lang="en-US" dirty="0"/>
              <a:t>are terminated during the deployment or upon an attempt to return to employment. In most cases this is illegal.</a:t>
            </a:r>
            <a:r>
              <a:rPr lang="en-US" dirty="0">
                <a:solidFill>
                  <a:srgbClr val="FF0000"/>
                </a:solidFill>
              </a:rPr>
              <a:t>  </a:t>
            </a:r>
            <a:endParaRPr lang="en-US" dirty="0" smtClean="0">
              <a:solidFill>
                <a:srgbClr val="FF0000"/>
              </a:solidFill>
            </a:endParaRPr>
          </a:p>
          <a:p>
            <a:pPr marL="0" indent="0" eaLnBrk="1" hangingPunct="1">
              <a:lnSpc>
                <a:spcPct val="90000"/>
              </a:lnSpc>
              <a:buFont typeface="Wingdings" pitchFamily="2" charset="2"/>
              <a:buNone/>
              <a:defRPr/>
            </a:pPr>
            <a:r>
              <a:rPr lang="en-US" dirty="0" smtClean="0">
                <a:solidFill>
                  <a:srgbClr val="FF0000"/>
                </a:solidFill>
              </a:rPr>
              <a:t>Exceptions </a:t>
            </a:r>
            <a:r>
              <a:rPr lang="en-US" dirty="0">
                <a:solidFill>
                  <a:srgbClr val="FF0000"/>
                </a:solidFill>
              </a:rPr>
              <a:t>occur if employees in similar positions who were not deployed were also terminated i.e. closing a company, division, or laying-off a formal group of employees. </a:t>
            </a:r>
            <a:r>
              <a:rPr lang="en-US" sz="1400" dirty="0">
                <a:latin typeface="+mj-lt"/>
              </a:rPr>
              <a:t>USERRA Book Page  17 and 24</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29380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774210" y="76200"/>
            <a:ext cx="6683989" cy="1143000"/>
          </a:xfrm>
        </p:spPr>
        <p:txBody>
          <a:bodyPr>
            <a:normAutofit/>
          </a:bodyPr>
          <a:lstStyle/>
          <a:p>
            <a:pPr algn="ctr" eaLnBrk="1" hangingPunct="1"/>
            <a:r>
              <a:rPr lang="en-US" b="1" dirty="0">
                <a:solidFill>
                  <a:schemeClr val="tx1"/>
                </a:solidFill>
                <a:cs typeface="Times New Roman" pitchFamily="18" charset="0"/>
              </a:rPr>
              <a:t>OMBUDSMAN </a:t>
            </a:r>
          </a:p>
        </p:txBody>
      </p:sp>
      <p:sp>
        <p:nvSpPr>
          <p:cNvPr id="22531" name="Rectangle 3"/>
          <p:cNvSpPr>
            <a:spLocks noGrp="1" noChangeArrowheads="1"/>
          </p:cNvSpPr>
          <p:nvPr>
            <p:ph idx="1"/>
          </p:nvPr>
        </p:nvSpPr>
        <p:spPr>
          <a:xfrm>
            <a:off x="228600" y="1447800"/>
            <a:ext cx="8610600" cy="4648200"/>
          </a:xfrm>
        </p:spPr>
        <p:txBody>
          <a:bodyPr>
            <a:normAutofit fontScale="92500" lnSpcReduction="20000"/>
          </a:bodyPr>
          <a:lstStyle/>
          <a:p>
            <a:pPr eaLnBrk="1" hangingPunct="1">
              <a:lnSpc>
                <a:spcPct val="90000"/>
              </a:lnSpc>
              <a:buClr>
                <a:schemeClr val="tx1"/>
              </a:buClr>
              <a:buSzPct val="125000"/>
              <a:buFont typeface="Wingdings" pitchFamily="2" charset="2"/>
              <a:buChar char="Ø"/>
            </a:pPr>
            <a:r>
              <a:rPr lang="en-US" sz="2400" b="1" dirty="0">
                <a:cs typeface="Times New Roman" pitchFamily="18" charset="0"/>
              </a:rPr>
              <a:t>Q: </a:t>
            </a:r>
            <a:r>
              <a:rPr lang="en-US" sz="3600" b="1" dirty="0">
                <a:cs typeface="Times New Roman" pitchFamily="18" charset="0"/>
              </a:rPr>
              <a:t>Who can help me with USERRA </a:t>
            </a:r>
            <a:r>
              <a:rPr lang="en-US" sz="3600" b="1" dirty="0" smtClean="0">
                <a:cs typeface="Times New Roman" pitchFamily="18" charset="0"/>
              </a:rPr>
              <a:t>    </a:t>
            </a:r>
          </a:p>
          <a:p>
            <a:pPr marL="0" indent="0" eaLnBrk="1" hangingPunct="1">
              <a:lnSpc>
                <a:spcPct val="90000"/>
              </a:lnSpc>
              <a:buClr>
                <a:schemeClr val="tx1"/>
              </a:buClr>
              <a:buSzPct val="125000"/>
              <a:buNone/>
            </a:pPr>
            <a:r>
              <a:rPr lang="en-US" sz="3600" b="1" dirty="0">
                <a:cs typeface="Times New Roman" pitchFamily="18" charset="0"/>
              </a:rPr>
              <a:t> </a:t>
            </a:r>
            <a:r>
              <a:rPr lang="en-US" sz="3600" b="1" dirty="0" smtClean="0">
                <a:cs typeface="Times New Roman" pitchFamily="18" charset="0"/>
              </a:rPr>
              <a:t>     questions?</a:t>
            </a:r>
          </a:p>
          <a:p>
            <a:pPr eaLnBrk="1" hangingPunct="1">
              <a:lnSpc>
                <a:spcPct val="90000"/>
              </a:lnSpc>
              <a:buClr>
                <a:schemeClr val="tx1"/>
              </a:buClr>
              <a:buSzPct val="125000"/>
              <a:buFont typeface="Wingdings" pitchFamily="2" charset="2"/>
              <a:buChar char="Ø"/>
            </a:pPr>
            <a:r>
              <a:rPr lang="en-US" sz="2400" b="1" dirty="0" smtClean="0">
                <a:cs typeface="Times New Roman" pitchFamily="18" charset="0"/>
              </a:rPr>
              <a:t>A</a:t>
            </a:r>
            <a:r>
              <a:rPr lang="en-US" sz="2400" b="1" dirty="0">
                <a:cs typeface="Times New Roman" pitchFamily="18" charset="0"/>
              </a:rPr>
              <a:t>: Trained </a:t>
            </a:r>
            <a:r>
              <a:rPr lang="en-US" sz="2400" b="1" dirty="0" smtClean="0">
                <a:cs typeface="Times New Roman" pitchFamily="18" charset="0"/>
              </a:rPr>
              <a:t>ESGR OMBUDSMAN</a:t>
            </a:r>
          </a:p>
          <a:p>
            <a:pPr lvl="1">
              <a:lnSpc>
                <a:spcPct val="110000"/>
              </a:lnSpc>
              <a:buClr>
                <a:schemeClr val="tx1"/>
              </a:buClr>
              <a:buSzPct val="125000"/>
              <a:buFont typeface="Wingdings" panose="05000000000000000000" pitchFamily="2" charset="2"/>
              <a:buChar char="ü"/>
            </a:pPr>
            <a:r>
              <a:rPr lang="en-US" b="1" dirty="0" smtClean="0">
                <a:solidFill>
                  <a:srgbClr val="FF0000"/>
                </a:solidFill>
                <a:cs typeface="Times New Roman" pitchFamily="18" charset="0"/>
              </a:rPr>
              <a:t>Provide </a:t>
            </a:r>
            <a:r>
              <a:rPr lang="en-US" b="1" dirty="0">
                <a:solidFill>
                  <a:srgbClr val="FF0000"/>
                </a:solidFill>
                <a:cs typeface="Times New Roman" pitchFamily="18" charset="0"/>
              </a:rPr>
              <a:t>information and answer questions</a:t>
            </a:r>
          </a:p>
          <a:p>
            <a:pPr lvl="1" eaLnBrk="1" hangingPunct="1">
              <a:lnSpc>
                <a:spcPct val="110000"/>
              </a:lnSpc>
              <a:spcAft>
                <a:spcPct val="40000"/>
              </a:spcAft>
              <a:buClr>
                <a:schemeClr val="tx1"/>
              </a:buClr>
              <a:buFont typeface="Wingdings" pitchFamily="2" charset="2"/>
              <a:buChar char="ü"/>
            </a:pPr>
            <a:r>
              <a:rPr lang="en-US" b="1" dirty="0">
                <a:solidFill>
                  <a:srgbClr val="FF0000"/>
                </a:solidFill>
                <a:cs typeface="Times New Roman" pitchFamily="18" charset="0"/>
              </a:rPr>
              <a:t>Serve as a </a:t>
            </a:r>
            <a:r>
              <a:rPr lang="en-US" b="1" dirty="0" smtClean="0">
                <a:solidFill>
                  <a:srgbClr val="FF0000"/>
                </a:solidFill>
                <a:cs typeface="Times New Roman" pitchFamily="18" charset="0"/>
              </a:rPr>
              <a:t>neutral mediator </a:t>
            </a:r>
            <a:r>
              <a:rPr lang="en-US" b="1" dirty="0">
                <a:solidFill>
                  <a:srgbClr val="FF0000"/>
                </a:solidFill>
                <a:cs typeface="Times New Roman" pitchFamily="18" charset="0"/>
              </a:rPr>
              <a:t>on USERRA issues between service members </a:t>
            </a:r>
            <a:r>
              <a:rPr lang="en-US" b="1" dirty="0" smtClean="0">
                <a:solidFill>
                  <a:srgbClr val="FF0000"/>
                </a:solidFill>
                <a:cs typeface="Times New Roman" pitchFamily="18" charset="0"/>
              </a:rPr>
              <a:t>and </a:t>
            </a:r>
            <a:r>
              <a:rPr lang="en-US" b="1" dirty="0">
                <a:solidFill>
                  <a:srgbClr val="FF0000"/>
                </a:solidFill>
                <a:cs typeface="Times New Roman" pitchFamily="18" charset="0"/>
              </a:rPr>
              <a:t>employers </a:t>
            </a:r>
          </a:p>
          <a:p>
            <a:pPr lvl="1" eaLnBrk="1" hangingPunct="1">
              <a:lnSpc>
                <a:spcPct val="110000"/>
              </a:lnSpc>
              <a:spcAft>
                <a:spcPct val="40000"/>
              </a:spcAft>
              <a:buClr>
                <a:schemeClr val="tx1"/>
              </a:buClr>
              <a:buFont typeface="Wingdings" pitchFamily="2" charset="2"/>
              <a:buChar char="ü"/>
            </a:pPr>
            <a:r>
              <a:rPr lang="en-US" b="1" dirty="0">
                <a:solidFill>
                  <a:srgbClr val="FF0000"/>
                </a:solidFill>
                <a:cs typeface="Times New Roman" pitchFamily="18" charset="0"/>
              </a:rPr>
              <a:t>ESGR does not enforce the law</a:t>
            </a:r>
          </a:p>
          <a:p>
            <a:pPr lvl="1" eaLnBrk="1" hangingPunct="1">
              <a:lnSpc>
                <a:spcPct val="110000"/>
              </a:lnSpc>
              <a:spcAft>
                <a:spcPts val="0"/>
              </a:spcAft>
              <a:buClr>
                <a:schemeClr val="tx1"/>
              </a:buClr>
              <a:buFont typeface="Wingdings" pitchFamily="2" charset="2"/>
              <a:buChar char="ü"/>
            </a:pPr>
            <a:r>
              <a:rPr lang="en-US" b="1" dirty="0" smtClean="0">
                <a:solidFill>
                  <a:srgbClr val="FF0000"/>
                </a:solidFill>
                <a:cs typeface="Times New Roman" pitchFamily="18" charset="0"/>
              </a:rPr>
              <a:t>Resolves </a:t>
            </a:r>
            <a:r>
              <a:rPr lang="en-US" b="1" dirty="0">
                <a:solidFill>
                  <a:srgbClr val="FF0000"/>
                </a:solidFill>
                <a:cs typeface="Times New Roman" pitchFamily="18" charset="0"/>
              </a:rPr>
              <a:t>nearly 80% of cases received, </a:t>
            </a:r>
            <a:r>
              <a:rPr lang="en-US" b="1" dirty="0" smtClean="0">
                <a:solidFill>
                  <a:srgbClr val="FF0000"/>
                </a:solidFill>
                <a:cs typeface="Times New Roman" pitchFamily="18" charset="0"/>
              </a:rPr>
              <a:t>within average of </a:t>
            </a:r>
            <a:r>
              <a:rPr lang="en-US" b="1" dirty="0">
                <a:solidFill>
                  <a:srgbClr val="FF0000"/>
                </a:solidFill>
                <a:cs typeface="Times New Roman" pitchFamily="18" charset="0"/>
              </a:rPr>
              <a:t>9 </a:t>
            </a:r>
            <a:r>
              <a:rPr lang="en-US" b="1" dirty="0" smtClean="0">
                <a:solidFill>
                  <a:srgbClr val="FF0000"/>
                </a:solidFill>
                <a:cs typeface="Times New Roman" pitchFamily="18" charset="0"/>
              </a:rPr>
              <a:t>days</a:t>
            </a:r>
          </a:p>
          <a:p>
            <a:pPr lvl="1" eaLnBrk="1" hangingPunct="1">
              <a:lnSpc>
                <a:spcPct val="110000"/>
              </a:lnSpc>
              <a:spcAft>
                <a:spcPts val="0"/>
              </a:spcAft>
              <a:buClr>
                <a:schemeClr val="tx1"/>
              </a:buClr>
              <a:buFont typeface="Wingdings" pitchFamily="2" charset="2"/>
              <a:buChar char="ü"/>
            </a:pPr>
            <a:r>
              <a:rPr lang="en-US" b="1" dirty="0" smtClean="0">
                <a:solidFill>
                  <a:srgbClr val="FF0000"/>
                </a:solidFill>
                <a:cs typeface="Times New Roman" pitchFamily="18" charset="0"/>
              </a:rPr>
              <a:t>Unresolved cases sent to Veterans’ Employment and Training Service</a:t>
            </a:r>
            <a:endParaRPr lang="en-US" b="1" dirty="0">
              <a:solidFill>
                <a:srgbClr val="FF0000"/>
              </a:solidFill>
              <a:cs typeface="Times New Roman" pitchFamily="18" charset="0"/>
            </a:endParaRPr>
          </a:p>
          <a:p>
            <a:pPr marL="457200" lvl="1" indent="0" eaLnBrk="1" hangingPunct="1">
              <a:lnSpc>
                <a:spcPct val="90000"/>
              </a:lnSpc>
              <a:spcAft>
                <a:spcPts val="0"/>
              </a:spcAft>
              <a:buNone/>
            </a:pPr>
            <a:endParaRPr lang="en-US" sz="2000" b="1" dirty="0">
              <a:cs typeface="Times New Roman"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calcmode="lin" valueType="num">
                                      <p:cBhvr additive="base">
                                        <p:cTn id="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 calcmode="lin" valueType="num">
                                      <p:cBhvr additive="base">
                                        <p:cTn id="1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 calcmode="lin" valueType="num">
                                      <p:cBhvr additive="base">
                                        <p:cTn id="17"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anim calcmode="lin" valueType="num">
                                      <p:cBhvr additive="base">
                                        <p:cTn id="2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 calcmode="lin" valueType="num">
                                      <p:cBhvr additive="base">
                                        <p:cTn id="2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anim calcmode="lin" valueType="num">
                                      <p:cBhvr additive="base">
                                        <p:cTn id="2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828800" y="228600"/>
            <a:ext cx="6515100" cy="1325563"/>
          </a:xfrm>
        </p:spPr>
        <p:txBody>
          <a:bodyPr>
            <a:normAutofit/>
          </a:bodyPr>
          <a:lstStyle/>
          <a:p>
            <a:pPr algn="ctr" eaLnBrk="1" hangingPunct="1"/>
            <a:r>
              <a:rPr lang="en-US" b="1" dirty="0" smtClean="0">
                <a:solidFill>
                  <a:schemeClr val="tx1"/>
                </a:solidFill>
                <a:cs typeface="Times New Roman" pitchFamily="18" charset="0"/>
              </a:rPr>
              <a:t>AS AN EMPLOYER</a:t>
            </a:r>
            <a:endParaRPr lang="en-US" b="1" dirty="0">
              <a:solidFill>
                <a:schemeClr val="tx1"/>
              </a:solidFill>
              <a:cs typeface="Times New Roman" pitchFamily="18" charset="0"/>
            </a:endParaRPr>
          </a:p>
        </p:txBody>
      </p:sp>
      <p:sp>
        <p:nvSpPr>
          <p:cNvPr id="15363" name="Rectangle 3"/>
          <p:cNvSpPr>
            <a:spLocks noGrp="1" noChangeArrowheads="1"/>
          </p:cNvSpPr>
          <p:nvPr>
            <p:ph idx="1"/>
          </p:nvPr>
        </p:nvSpPr>
        <p:spPr>
          <a:xfrm>
            <a:off x="609600" y="1371600"/>
            <a:ext cx="8382000" cy="4661909"/>
          </a:xfrm>
        </p:spPr>
        <p:txBody>
          <a:bodyPr/>
          <a:lstStyle/>
          <a:p>
            <a:pPr eaLnBrk="1" hangingPunct="1">
              <a:lnSpc>
                <a:spcPct val="80000"/>
              </a:lnSpc>
              <a:spcBef>
                <a:spcPts val="0"/>
              </a:spcBef>
              <a:spcAft>
                <a:spcPts val="1200"/>
              </a:spcAft>
              <a:buClr>
                <a:schemeClr val="tx1"/>
              </a:buClr>
              <a:buFont typeface="Wingdings" pitchFamily="2" charset="2"/>
              <a:buChar char="Ø"/>
            </a:pPr>
            <a:r>
              <a:rPr lang="en-US" sz="2400" b="1" dirty="0">
                <a:solidFill>
                  <a:srgbClr val="FF0000"/>
                </a:solidFill>
                <a:cs typeface="Times New Roman" pitchFamily="18" charset="0"/>
              </a:rPr>
              <a:t>Know the law and your part as an employer</a:t>
            </a:r>
          </a:p>
          <a:p>
            <a:pPr eaLnBrk="1" hangingPunct="1">
              <a:lnSpc>
                <a:spcPct val="80000"/>
              </a:lnSpc>
              <a:buClr>
                <a:schemeClr val="tx1"/>
              </a:buClr>
              <a:buFont typeface="Wingdings" pitchFamily="2" charset="2"/>
              <a:buChar char="Ø"/>
            </a:pPr>
            <a:r>
              <a:rPr lang="en-US" sz="2400" b="1" dirty="0">
                <a:solidFill>
                  <a:srgbClr val="FF0000"/>
                </a:solidFill>
                <a:cs typeface="Times New Roman" pitchFamily="18" charset="0"/>
              </a:rPr>
              <a:t>Communicate: </a:t>
            </a:r>
          </a:p>
          <a:p>
            <a:pPr marL="914400" lvl="2">
              <a:lnSpc>
                <a:spcPct val="80000"/>
              </a:lnSpc>
              <a:buClr>
                <a:schemeClr val="tx1"/>
              </a:buClr>
              <a:buFont typeface="Wingdings" pitchFamily="2" charset="2"/>
              <a:buChar char="ü"/>
            </a:pPr>
            <a:r>
              <a:rPr lang="en-US" dirty="0">
                <a:cs typeface="Times New Roman" pitchFamily="18" charset="0"/>
              </a:rPr>
              <a:t>Ask </a:t>
            </a:r>
            <a:r>
              <a:rPr lang="en-US" dirty="0" smtClean="0">
                <a:cs typeface="Times New Roman" pitchFamily="18" charset="0"/>
              </a:rPr>
              <a:t>your </a:t>
            </a:r>
            <a:r>
              <a:rPr lang="en-US" dirty="0">
                <a:cs typeface="Times New Roman" pitchFamily="18" charset="0"/>
              </a:rPr>
              <a:t>Service </a:t>
            </a:r>
            <a:r>
              <a:rPr lang="en-US" dirty="0" smtClean="0">
                <a:cs typeface="Times New Roman" pitchFamily="18" charset="0"/>
              </a:rPr>
              <a:t>member for the yearly </a:t>
            </a:r>
            <a:r>
              <a:rPr lang="en-US" dirty="0">
                <a:cs typeface="Times New Roman" pitchFamily="18" charset="0"/>
              </a:rPr>
              <a:t>drill </a:t>
            </a:r>
            <a:r>
              <a:rPr lang="en-US" dirty="0" smtClean="0">
                <a:cs typeface="Times New Roman" pitchFamily="18" charset="0"/>
              </a:rPr>
              <a:t>and </a:t>
            </a:r>
            <a:r>
              <a:rPr lang="en-US" dirty="0">
                <a:cs typeface="Times New Roman" pitchFamily="18" charset="0"/>
              </a:rPr>
              <a:t>training schedule as well as future deployments</a:t>
            </a:r>
          </a:p>
          <a:p>
            <a:pPr marL="914400" lvl="2">
              <a:lnSpc>
                <a:spcPct val="80000"/>
              </a:lnSpc>
              <a:spcAft>
                <a:spcPts val="600"/>
              </a:spcAft>
              <a:buClr>
                <a:schemeClr val="tx1"/>
              </a:buClr>
              <a:buFont typeface="Wingdings" pitchFamily="2" charset="2"/>
              <a:buChar char="ü"/>
            </a:pPr>
            <a:r>
              <a:rPr lang="en-US" dirty="0">
                <a:cs typeface="Times New Roman" pitchFamily="18" charset="0"/>
              </a:rPr>
              <a:t>Keep in touch with employee while gone</a:t>
            </a:r>
          </a:p>
          <a:p>
            <a:pPr marL="914400" lvl="2">
              <a:lnSpc>
                <a:spcPct val="80000"/>
              </a:lnSpc>
              <a:spcAft>
                <a:spcPts val="600"/>
              </a:spcAft>
              <a:buClr>
                <a:schemeClr val="tx1"/>
              </a:buClr>
              <a:buFont typeface="Wingdings" pitchFamily="2" charset="2"/>
              <a:buChar char="ü"/>
            </a:pPr>
            <a:r>
              <a:rPr lang="en-US" dirty="0">
                <a:cs typeface="Times New Roman" pitchFamily="18" charset="0"/>
              </a:rPr>
              <a:t>Learn about ESGR and how we can </a:t>
            </a:r>
            <a:r>
              <a:rPr lang="en-US" dirty="0" smtClean="0">
                <a:cs typeface="Times New Roman" pitchFamily="18" charset="0"/>
              </a:rPr>
              <a:t>be a resource</a:t>
            </a:r>
            <a:endParaRPr lang="en-US" sz="1600" dirty="0">
              <a:cs typeface="Times New Roman" pitchFamily="18" charset="0"/>
            </a:endParaRPr>
          </a:p>
          <a:p>
            <a:pPr>
              <a:lnSpc>
                <a:spcPct val="80000"/>
              </a:lnSpc>
              <a:buClr>
                <a:schemeClr val="tx1"/>
              </a:buClr>
              <a:buFont typeface="Wingdings" panose="05000000000000000000" pitchFamily="2" charset="2"/>
              <a:buChar char="Ø"/>
            </a:pPr>
            <a:r>
              <a:rPr lang="en-US" sz="2400" b="1" dirty="0" smtClean="0">
                <a:solidFill>
                  <a:srgbClr val="FF0000"/>
                </a:solidFill>
                <a:cs typeface="Times New Roman" pitchFamily="18" charset="0"/>
              </a:rPr>
              <a:t>Learn:  </a:t>
            </a:r>
            <a:r>
              <a:rPr lang="en-US" sz="2000" dirty="0">
                <a:cs typeface="Times New Roman" pitchFamily="18" charset="0"/>
              </a:rPr>
              <a:t>Ask your employee to invite you to ESGR </a:t>
            </a:r>
            <a:r>
              <a:rPr lang="en-US" sz="2000" dirty="0" smtClean="0">
                <a:cs typeface="Times New Roman" pitchFamily="18" charset="0"/>
              </a:rPr>
              <a:t>employer events </a:t>
            </a:r>
          </a:p>
          <a:p>
            <a:pPr marL="914400" lvl="1">
              <a:lnSpc>
                <a:spcPct val="80000"/>
              </a:lnSpc>
              <a:buClr>
                <a:schemeClr val="tx1"/>
              </a:buClr>
              <a:buFont typeface="Wingdings" panose="05000000000000000000" pitchFamily="2" charset="2"/>
              <a:buChar char="ü"/>
            </a:pPr>
            <a:r>
              <a:rPr lang="en-US" sz="2000" dirty="0" smtClean="0">
                <a:cs typeface="Times New Roman" pitchFamily="18" charset="0"/>
              </a:rPr>
              <a:t>C130 flight with Montana Air National Guard</a:t>
            </a:r>
            <a:endParaRPr lang="en-US" sz="2000" dirty="0">
              <a:cs typeface="Times New Roman" pitchFamily="18" charset="0"/>
            </a:endParaRPr>
          </a:p>
          <a:p>
            <a:pPr marL="914400" lvl="4">
              <a:lnSpc>
                <a:spcPct val="80000"/>
              </a:lnSpc>
              <a:buClr>
                <a:schemeClr val="tx1"/>
              </a:buClr>
              <a:buFont typeface="Wingdings" panose="05000000000000000000" pitchFamily="2" charset="2"/>
              <a:buChar char="ü"/>
            </a:pPr>
            <a:r>
              <a:rPr lang="en-US" sz="2000" dirty="0">
                <a:cs typeface="Times New Roman" pitchFamily="18" charset="0"/>
              </a:rPr>
              <a:t>Helicopter </a:t>
            </a:r>
            <a:r>
              <a:rPr lang="en-US" sz="2000" dirty="0" smtClean="0">
                <a:cs typeface="Times New Roman" pitchFamily="18" charset="0"/>
              </a:rPr>
              <a:t>flights or Boss lifts -6 per year rotating towns</a:t>
            </a:r>
          </a:p>
          <a:p>
            <a:pPr marL="914400" lvl="4">
              <a:lnSpc>
                <a:spcPct val="80000"/>
              </a:lnSpc>
              <a:buClr>
                <a:schemeClr val="tx1"/>
              </a:buClr>
              <a:buFont typeface="Wingdings" panose="05000000000000000000" pitchFamily="2" charset="2"/>
              <a:buChar char="ü"/>
            </a:pPr>
            <a:r>
              <a:rPr lang="en-US" sz="2000" dirty="0" smtClean="0">
                <a:cs typeface="Times New Roman" pitchFamily="18" charset="0"/>
              </a:rPr>
              <a:t>Limestone </a:t>
            </a:r>
            <a:r>
              <a:rPr lang="en-US" sz="2000" dirty="0">
                <a:cs typeface="Times New Roman" pitchFamily="18" charset="0"/>
              </a:rPr>
              <a:t>Hills Training </a:t>
            </a:r>
            <a:r>
              <a:rPr lang="en-US" sz="2000" dirty="0" smtClean="0">
                <a:cs typeface="Times New Roman" pitchFamily="18" charset="0"/>
              </a:rPr>
              <a:t>with the Army</a:t>
            </a:r>
          </a:p>
          <a:p>
            <a:pPr marL="914400" lvl="4">
              <a:lnSpc>
                <a:spcPct val="80000"/>
              </a:lnSpc>
              <a:buClr>
                <a:schemeClr val="tx1"/>
              </a:buClr>
              <a:buFont typeface="Wingdings" panose="05000000000000000000" pitchFamily="2" charset="2"/>
              <a:buChar char="ü"/>
            </a:pPr>
            <a:r>
              <a:rPr lang="en-US" sz="2000" dirty="0" smtClean="0">
                <a:cs typeface="Times New Roman" pitchFamily="18" charset="0"/>
              </a:rPr>
              <a:t>Army Simulators at various locations</a:t>
            </a:r>
            <a:endParaRPr lang="en-US" sz="2000" dirty="0">
              <a:cs typeface="Times New Roman"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3308147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7011"/>
            <a:ext cx="6838950" cy="1325563"/>
          </a:xfrm>
        </p:spPr>
        <p:txBody>
          <a:bodyPr/>
          <a:lstStyle/>
          <a:p>
            <a:pPr algn="ctr"/>
            <a:r>
              <a:rPr lang="en-US" b="1" dirty="0" smtClean="0"/>
              <a:t>USERRA RESOURCES</a:t>
            </a:r>
            <a:endParaRPr lang="en-US" b="1" dirty="0"/>
          </a:p>
        </p:txBody>
      </p:sp>
      <p:sp>
        <p:nvSpPr>
          <p:cNvPr id="3" name="Content Placeholder 2"/>
          <p:cNvSpPr>
            <a:spLocks noGrp="1"/>
          </p:cNvSpPr>
          <p:nvPr>
            <p:ph idx="1"/>
          </p:nvPr>
        </p:nvSpPr>
        <p:spPr>
          <a:xfrm>
            <a:off x="609600" y="1305816"/>
            <a:ext cx="7950043" cy="2154060"/>
          </a:xfrm>
        </p:spPr>
        <p:txBody>
          <a:bodyPr>
            <a:normAutofit fontScale="92500" lnSpcReduction="20000"/>
          </a:bodyPr>
          <a:lstStyle/>
          <a:p>
            <a:pPr>
              <a:buFont typeface="Wingdings" panose="05000000000000000000" pitchFamily="2" charset="2"/>
              <a:buChar char="Ø"/>
            </a:pPr>
            <a:r>
              <a:rPr lang="en-US" sz="3200" dirty="0" smtClean="0"/>
              <a:t>USERRA Flip book provided today</a:t>
            </a:r>
          </a:p>
          <a:p>
            <a:pPr>
              <a:buFont typeface="Wingdings" panose="05000000000000000000" pitchFamily="2" charset="2"/>
              <a:buChar char="Ø"/>
            </a:pPr>
            <a:r>
              <a:rPr lang="en-US" sz="3200" dirty="0" smtClean="0"/>
              <a:t>Links </a:t>
            </a:r>
            <a:r>
              <a:rPr lang="en-US" sz="3200" dirty="0"/>
              <a:t>to free online USERRA </a:t>
            </a:r>
            <a:r>
              <a:rPr lang="en-US" sz="3200" dirty="0" smtClean="0"/>
              <a:t>training at </a:t>
            </a:r>
            <a:r>
              <a:rPr lang="en-US" sz="3200" dirty="0"/>
              <a:t>www.ESGR.mil</a:t>
            </a:r>
          </a:p>
          <a:p>
            <a:pPr>
              <a:buFont typeface="Wingdings" panose="05000000000000000000" pitchFamily="2" charset="2"/>
              <a:buChar char="Ø"/>
            </a:pPr>
            <a:r>
              <a:rPr lang="en-US" sz="3200" dirty="0" smtClean="0"/>
              <a:t>ESGR can provide free USERRA training for your business</a:t>
            </a:r>
            <a:endParaRPr lang="en-US" sz="3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6" name="TextBox 5"/>
          <p:cNvSpPr txBox="1"/>
          <p:nvPr/>
        </p:nvSpPr>
        <p:spPr>
          <a:xfrm>
            <a:off x="190500" y="3480658"/>
            <a:ext cx="2971799" cy="2585323"/>
          </a:xfrm>
          <a:prstGeom prst="rect">
            <a:avLst/>
          </a:prstGeom>
          <a:noFill/>
        </p:spPr>
        <p:txBody>
          <a:bodyPr wrap="square" rtlCol="0">
            <a:spAutoFit/>
          </a:bodyPr>
          <a:lstStyle/>
          <a:p>
            <a:pPr algn="ctr"/>
            <a:r>
              <a:rPr lang="en-US" i="1" dirty="0" smtClean="0">
                <a:latin typeface="Times New Roman" panose="02020603050405020304" pitchFamily="18" charset="0"/>
                <a:cs typeface="Times New Roman" panose="02020603050405020304" pitchFamily="18" charset="0"/>
              </a:rPr>
              <a:t>Spouse Patriot Award presented to Green Up in Helena. Spouse of Service Member nominates their boss in thanks for their support of spouse’s military service during drill weekends, deployments and military obligations.</a:t>
            </a:r>
            <a:endParaRPr lang="en-US" i="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162299" y="3276600"/>
            <a:ext cx="5486400" cy="2690446"/>
          </a:xfrm>
          <a:prstGeom prst="rect">
            <a:avLst/>
          </a:prstGeom>
          <a:ln w="22225">
            <a:solidFill>
              <a:srgbClr val="FF0000"/>
            </a:solidFill>
          </a:ln>
        </p:spPr>
      </p:pic>
    </p:spTree>
    <p:extLst>
      <p:ext uri="{BB962C8B-B14F-4D97-AF65-F5344CB8AC3E}">
        <p14:creationId xmlns:p14="http://schemas.microsoft.com/office/powerpoint/2010/main" val="259775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4066" t="14384" r="18267" b="29468"/>
          <a:stretch/>
        </p:blipFill>
        <p:spPr bwMode="auto">
          <a:xfrm>
            <a:off x="1295400" y="381000"/>
            <a:ext cx="7391400" cy="5105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097280" y="5486400"/>
            <a:ext cx="6903720" cy="369332"/>
          </a:xfrm>
          <a:prstGeom prst="rect">
            <a:avLst/>
          </a:prstGeom>
        </p:spPr>
        <p:txBody>
          <a:bodyPr wrap="square">
            <a:spAutoFit/>
          </a:bodyPr>
          <a:lstStyle/>
          <a:p>
            <a:r>
              <a:rPr lang="en-US" dirty="0" smtClean="0"/>
              <a:t>https</a:t>
            </a:r>
            <a:r>
              <a:rPr lang="en-US" dirty="0"/>
              <a:t>://esgr.mil/Employers/Military-Service-Requirement-Support</a:t>
            </a:r>
          </a:p>
        </p:txBody>
      </p:sp>
    </p:spTree>
    <p:extLst>
      <p:ext uri="{BB962C8B-B14F-4D97-AF65-F5344CB8AC3E}">
        <p14:creationId xmlns:p14="http://schemas.microsoft.com/office/powerpoint/2010/main" val="269495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3530"/>
            <a:ext cx="7886700" cy="1325563"/>
          </a:xfrm>
        </p:spPr>
        <p:txBody>
          <a:bodyPr/>
          <a:lstStyle/>
          <a:p>
            <a:r>
              <a:rPr lang="en-US" b="1" dirty="0">
                <a:solidFill>
                  <a:schemeClr val="tx1"/>
                </a:solidFill>
                <a:cs typeface="Times New Roman" panose="02020603050405020304" pitchFamily="18" charset="0"/>
              </a:rPr>
              <a:t>What is ESGR?</a:t>
            </a:r>
          </a:p>
        </p:txBody>
      </p:sp>
      <p:sp>
        <p:nvSpPr>
          <p:cNvPr id="3" name="Content Placeholder 2"/>
          <p:cNvSpPr>
            <a:spLocks noGrp="1"/>
          </p:cNvSpPr>
          <p:nvPr>
            <p:ph idx="1"/>
          </p:nvPr>
        </p:nvSpPr>
        <p:spPr>
          <a:xfrm>
            <a:off x="-2590800" y="1295400"/>
            <a:ext cx="11106150" cy="4746626"/>
          </a:xfrm>
        </p:spPr>
        <p:txBody>
          <a:bodyPr>
            <a:normAutofit/>
          </a:bodyPr>
          <a:lstStyle/>
          <a:p>
            <a:pPr marL="3200400" lvl="7" indent="0">
              <a:buNone/>
            </a:pPr>
            <a:r>
              <a:rPr lang="en-US" sz="2400" b="1" dirty="0">
                <a:solidFill>
                  <a:srgbClr val="FF0000"/>
                </a:solidFill>
              </a:rPr>
              <a:t>Employer Support of the Guard and Reserve </a:t>
            </a:r>
            <a:endParaRPr lang="en-US" sz="2400" b="1" dirty="0" smtClean="0">
              <a:solidFill>
                <a:srgbClr val="FF0000"/>
              </a:solidFill>
            </a:endParaRPr>
          </a:p>
          <a:p>
            <a:pPr marL="3200400" lvl="7" indent="0">
              <a:buNone/>
            </a:pPr>
            <a:endParaRPr lang="en-US" sz="2400" b="1" dirty="0">
              <a:solidFill>
                <a:srgbClr val="FF0000"/>
              </a:solidFill>
            </a:endParaRPr>
          </a:p>
          <a:p>
            <a:pPr lvl="7"/>
            <a:r>
              <a:rPr lang="en-US" sz="2400" dirty="0"/>
              <a:t>Department of Defense (DoD) </a:t>
            </a:r>
            <a:r>
              <a:rPr lang="en-US" sz="2400" dirty="0" smtClean="0"/>
              <a:t>program since 1972</a:t>
            </a:r>
          </a:p>
          <a:p>
            <a:pPr marL="3200400" lvl="7" indent="0">
              <a:buNone/>
            </a:pPr>
            <a:endParaRPr lang="en-US" sz="2400" dirty="0" smtClean="0"/>
          </a:p>
          <a:p>
            <a:pPr lvl="7"/>
            <a:r>
              <a:rPr lang="en-US" sz="2400" dirty="0" smtClean="0">
                <a:cs typeface="Times New Roman" pitchFamily="18" charset="0"/>
              </a:rPr>
              <a:t>Provides information</a:t>
            </a:r>
            <a:r>
              <a:rPr lang="en-US" sz="2400" dirty="0">
                <a:cs typeface="Times New Roman" pitchFamily="18" charset="0"/>
              </a:rPr>
              <a:t>, education and mediation for </a:t>
            </a:r>
            <a:r>
              <a:rPr lang="en-US" sz="2400" dirty="0" smtClean="0">
                <a:cs typeface="Times New Roman" pitchFamily="18" charset="0"/>
              </a:rPr>
              <a:t>Service members </a:t>
            </a:r>
            <a:r>
              <a:rPr lang="en-US" sz="2400" dirty="0">
                <a:cs typeface="Times New Roman" pitchFamily="18" charset="0"/>
              </a:rPr>
              <a:t>and their </a:t>
            </a:r>
            <a:r>
              <a:rPr lang="en-US" sz="2400" dirty="0" smtClean="0">
                <a:cs typeface="Times New Roman" pitchFamily="18" charset="0"/>
              </a:rPr>
              <a:t>civilian employers regarding federal laws protecting Service members when they perform military service. </a:t>
            </a:r>
            <a:endParaRPr lang="en-US" sz="2400" dirty="0">
              <a:cs typeface="Times New Roman" pitchFamily="18" charset="0"/>
            </a:endParaRPr>
          </a:p>
          <a:p>
            <a:pPr lvl="7"/>
            <a:endParaRPr lang="en-US" sz="2400" dirty="0" smtClean="0"/>
          </a:p>
          <a:p>
            <a:pPr lvl="7"/>
            <a:r>
              <a:rPr lang="en-US" sz="2400" dirty="0" smtClean="0"/>
              <a:t>ESGR </a:t>
            </a:r>
            <a:r>
              <a:rPr lang="en-US" sz="2400" dirty="0"/>
              <a:t>consists of a network of thousands of volunteers </a:t>
            </a:r>
            <a:r>
              <a:rPr lang="en-US" sz="2400" dirty="0" smtClean="0"/>
              <a:t>in the </a:t>
            </a:r>
            <a:r>
              <a:rPr lang="en-US" sz="2400" dirty="0"/>
              <a:t>United States, Guam, Puerto Rico, the Virgin Islands and the District of </a:t>
            </a:r>
            <a:r>
              <a:rPr lang="en-US" sz="2400" dirty="0" smtClean="0"/>
              <a:t>Columbia.</a:t>
            </a:r>
            <a:endParaRPr lang="en-US" sz="2400" dirty="0"/>
          </a:p>
          <a:p>
            <a:pPr lvl="7"/>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4135557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623398" y="-228600"/>
            <a:ext cx="6931640" cy="1295400"/>
          </a:xfrm>
        </p:spPr>
        <p:txBody>
          <a:bodyPr/>
          <a:lstStyle/>
          <a:p>
            <a:pPr eaLnBrk="1" hangingPunct="1">
              <a:lnSpc>
                <a:spcPct val="80000"/>
              </a:lnSpc>
            </a:pPr>
            <a:r>
              <a:rPr lang="en-US" b="1" dirty="0"/>
              <a:t/>
            </a:r>
            <a:br>
              <a:rPr lang="en-US" b="1" dirty="0"/>
            </a:br>
            <a:r>
              <a:rPr lang="en-US" b="1" dirty="0" smtClean="0"/>
              <a:t>   </a:t>
            </a:r>
            <a:r>
              <a:rPr lang="en-US" b="1" dirty="0" smtClean="0">
                <a:solidFill>
                  <a:schemeClr val="tx1"/>
                </a:solidFill>
                <a:cs typeface="Times New Roman" pitchFamily="18" charset="0"/>
              </a:rPr>
              <a:t>USERRA </a:t>
            </a:r>
            <a:r>
              <a:rPr lang="en-US" b="1" dirty="0">
                <a:solidFill>
                  <a:schemeClr val="tx1"/>
                </a:solidFill>
                <a:cs typeface="Times New Roman" pitchFamily="18" charset="0"/>
              </a:rPr>
              <a:t>QUESTIONS</a:t>
            </a:r>
          </a:p>
        </p:txBody>
      </p:sp>
      <p:sp>
        <p:nvSpPr>
          <p:cNvPr id="24579" name="Rectangle 3"/>
          <p:cNvSpPr>
            <a:spLocks noGrp="1" noChangeArrowheads="1"/>
          </p:cNvSpPr>
          <p:nvPr>
            <p:ph idx="1"/>
          </p:nvPr>
        </p:nvSpPr>
        <p:spPr>
          <a:xfrm>
            <a:off x="325438" y="1295400"/>
            <a:ext cx="8589962" cy="4876800"/>
          </a:xfrm>
        </p:spPr>
        <p:txBody>
          <a:bodyPr>
            <a:normAutofit lnSpcReduction="10000"/>
          </a:bodyPr>
          <a:lstStyle/>
          <a:p>
            <a:pPr marL="0" indent="0" algn="ctr">
              <a:buClr>
                <a:schemeClr val="tx1"/>
              </a:buClr>
              <a:buNone/>
              <a:defRPr/>
            </a:pPr>
            <a:r>
              <a:rPr lang="en-US" sz="4000" dirty="0">
                <a:cs typeface="Times New Roman" pitchFamily="18" charset="0"/>
              </a:rPr>
              <a:t>ESGR National Website:</a:t>
            </a:r>
            <a:r>
              <a:rPr lang="en-US" sz="4000" dirty="0">
                <a:solidFill>
                  <a:srgbClr val="FF0000"/>
                </a:solidFill>
                <a:cs typeface="Times New Roman" pitchFamily="18" charset="0"/>
                <a:hlinkClick r:id="rId3"/>
              </a:rPr>
              <a:t> </a:t>
            </a:r>
            <a:r>
              <a:rPr lang="en-US" sz="4000" b="1" dirty="0" smtClean="0">
                <a:cs typeface="Times New Roman" pitchFamily="18" charset="0"/>
                <a:hlinkClick r:id="rId3"/>
              </a:rPr>
              <a:t>www.ESGR.mil</a:t>
            </a:r>
            <a:r>
              <a:rPr lang="en-US" sz="4000" b="1" dirty="0" smtClean="0">
                <a:cs typeface="Times New Roman" pitchFamily="18" charset="0"/>
              </a:rPr>
              <a:t>/USERRA</a:t>
            </a:r>
            <a:r>
              <a:rPr lang="en-US" sz="4000" dirty="0" smtClean="0">
                <a:cs typeface="Times New Roman" pitchFamily="18" charset="0"/>
              </a:rPr>
              <a:t>      </a:t>
            </a:r>
            <a:endParaRPr lang="en-US" sz="4000" dirty="0">
              <a:cs typeface="Times New Roman" pitchFamily="18" charset="0"/>
            </a:endParaRPr>
          </a:p>
          <a:p>
            <a:pPr marL="0" indent="0" algn="ctr" eaLnBrk="1" hangingPunct="1">
              <a:lnSpc>
                <a:spcPct val="90000"/>
              </a:lnSpc>
              <a:buClr>
                <a:schemeClr val="tx1"/>
              </a:buClr>
              <a:buNone/>
              <a:defRPr/>
            </a:pPr>
            <a:endParaRPr lang="en-US" sz="4000" b="1" dirty="0" smtClean="0">
              <a:solidFill>
                <a:srgbClr val="FF0000"/>
              </a:solidFill>
              <a:cs typeface="Times New Roman" pitchFamily="18" charset="0"/>
            </a:endParaRPr>
          </a:p>
          <a:p>
            <a:pPr marL="0" indent="0" algn="ctr" eaLnBrk="1" hangingPunct="1">
              <a:lnSpc>
                <a:spcPct val="90000"/>
              </a:lnSpc>
              <a:buClr>
                <a:schemeClr val="tx1"/>
              </a:buClr>
              <a:buNone/>
              <a:defRPr/>
            </a:pPr>
            <a:r>
              <a:rPr lang="en-US" sz="4700" b="1" dirty="0" smtClean="0">
                <a:solidFill>
                  <a:srgbClr val="FF0000"/>
                </a:solidFill>
                <a:cs typeface="Times New Roman" pitchFamily="18" charset="0"/>
              </a:rPr>
              <a:t>ESGR </a:t>
            </a:r>
            <a:r>
              <a:rPr lang="en-US" sz="4700" b="1" dirty="0">
                <a:solidFill>
                  <a:srgbClr val="FF0000"/>
                </a:solidFill>
                <a:cs typeface="Times New Roman" pitchFamily="18" charset="0"/>
              </a:rPr>
              <a:t>HOTLINE</a:t>
            </a:r>
          </a:p>
          <a:p>
            <a:pPr marL="457200" lvl="1" indent="0" algn="ctr" eaLnBrk="1" hangingPunct="1">
              <a:lnSpc>
                <a:spcPct val="90000"/>
              </a:lnSpc>
              <a:buClr>
                <a:schemeClr val="tx1"/>
              </a:buClr>
              <a:buNone/>
              <a:defRPr/>
            </a:pPr>
            <a:r>
              <a:rPr lang="en-US" sz="4000" b="1" dirty="0">
                <a:solidFill>
                  <a:schemeClr val="tx2"/>
                </a:solidFill>
                <a:cs typeface="Times New Roman" pitchFamily="18" charset="0"/>
              </a:rPr>
              <a:t>(800) 336-4590, option #1</a:t>
            </a:r>
          </a:p>
          <a:p>
            <a:pPr marL="457200" lvl="1" indent="0" algn="ctr" eaLnBrk="1" hangingPunct="1">
              <a:lnSpc>
                <a:spcPct val="90000"/>
              </a:lnSpc>
              <a:buClr>
                <a:schemeClr val="tx1"/>
              </a:buClr>
              <a:buNone/>
              <a:defRPr/>
            </a:pPr>
            <a:endParaRPr lang="en-US" sz="1900" b="1" dirty="0" smtClean="0">
              <a:solidFill>
                <a:srgbClr val="FF0000"/>
              </a:solidFill>
              <a:cs typeface="Times New Roman" pitchFamily="18" charset="0"/>
            </a:endParaRPr>
          </a:p>
          <a:p>
            <a:pPr marL="457200" lvl="1" indent="0" algn="ctr">
              <a:buClr>
                <a:schemeClr val="tx1"/>
              </a:buClr>
              <a:buNone/>
              <a:defRPr/>
            </a:pPr>
            <a:r>
              <a:rPr lang="en-US" sz="3500" b="1" dirty="0" smtClean="0">
                <a:cs typeface="Times New Roman" pitchFamily="18" charset="0"/>
              </a:rPr>
              <a:t>Other USERRA information </a:t>
            </a:r>
          </a:p>
          <a:p>
            <a:pPr marL="457200" lvl="1" indent="0" algn="ctr">
              <a:buClr>
                <a:schemeClr val="tx1"/>
              </a:buClr>
              <a:buNone/>
              <a:defRPr/>
            </a:pPr>
            <a:r>
              <a:rPr lang="en-US" sz="3000" b="1" dirty="0" smtClean="0">
                <a:solidFill>
                  <a:schemeClr val="accent5">
                    <a:lumMod val="75000"/>
                  </a:schemeClr>
                </a:solidFill>
                <a:cs typeface="Times New Roman" pitchFamily="18" charset="0"/>
              </a:rPr>
              <a:t>www.dol.gov/vets/programs/userra</a:t>
            </a:r>
            <a:r>
              <a:rPr lang="en-US" sz="3000" b="1" dirty="0">
                <a:solidFill>
                  <a:schemeClr val="accent5">
                    <a:lumMod val="75000"/>
                  </a:schemeClr>
                </a:solidFill>
                <a:cs typeface="Times New Roman" pitchFamily="18" charset="0"/>
              </a:rPr>
              <a:t>/</a:t>
            </a:r>
            <a:r>
              <a:rPr lang="en-US" sz="2400" b="1" dirty="0">
                <a:solidFill>
                  <a:schemeClr val="accent5">
                    <a:lumMod val="75000"/>
                  </a:schemeClr>
                </a:solidFill>
              </a:rPr>
              <a:t/>
            </a:r>
            <a:br>
              <a:rPr lang="en-US" sz="2400" b="1" dirty="0">
                <a:solidFill>
                  <a:schemeClr val="accent5">
                    <a:lumMod val="75000"/>
                  </a:schemeClr>
                </a:solidFill>
              </a:rPr>
            </a:br>
            <a:endParaRPr lang="en-US" sz="2400" b="1" dirty="0">
              <a:solidFill>
                <a:schemeClr val="accent5">
                  <a:lumMod val="75000"/>
                </a:schemeClr>
              </a:solidFill>
            </a:endParaRPr>
          </a:p>
          <a:p>
            <a:pPr algn="ctr" eaLnBrk="1" hangingPunct="1">
              <a:lnSpc>
                <a:spcPct val="90000"/>
              </a:lnSpc>
              <a:buFontTx/>
              <a:buNone/>
              <a:defRPr/>
            </a:pPr>
            <a:endParaRPr lang="en-US" b="1" dirty="0">
              <a:solidFill>
                <a:srgbClr val="750505"/>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24579">
                                            <p:txEl>
                                              <p:pRg st="3" end="3"/>
                                            </p:txEl>
                                          </p:spTgt>
                                        </p:tgtEl>
                                      </p:cBhvr>
                                    </p:animEffect>
                                    <p:animScale>
                                      <p:cBhvr>
                                        <p:cTn id="7" dur="500" autoRev="1" fill="hold"/>
                                        <p:tgtEl>
                                          <p:spTgt spid="24579">
                                            <p:txEl>
                                              <p:pRg st="3" end="3"/>
                                            </p:txEl>
                                          </p:spTgt>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4579">
                                            <p:txEl>
                                              <p:pRg st="5" end="5"/>
                                            </p:txEl>
                                          </p:spTgt>
                                        </p:tgtEl>
                                      </p:cBhvr>
                                    </p:animEffect>
                                    <p:animScale>
                                      <p:cBhvr>
                                        <p:cTn id="11" dur="500" autoRev="1" fill="hold"/>
                                        <p:tgtEl>
                                          <p:spTgt spid="24579">
                                            <p:txEl>
                                              <p:pRg st="5" end="5"/>
                                            </p:txEl>
                                          </p:spTgt>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24579">
                                            <p:txEl>
                                              <p:pRg st="6" end="6"/>
                                            </p:txEl>
                                          </p:spTgt>
                                        </p:tgtEl>
                                      </p:cBhvr>
                                    </p:animEffect>
                                    <p:animScale>
                                      <p:cBhvr>
                                        <p:cTn id="15" dur="500" autoRev="1" fill="hold"/>
                                        <p:tgtEl>
                                          <p:spTgt spid="24579">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623398" y="-228600"/>
            <a:ext cx="6931640" cy="1295400"/>
          </a:xfrm>
        </p:spPr>
        <p:txBody>
          <a:bodyPr/>
          <a:lstStyle/>
          <a:p>
            <a:pPr eaLnBrk="1" hangingPunct="1">
              <a:lnSpc>
                <a:spcPct val="80000"/>
              </a:lnSpc>
            </a:pPr>
            <a:r>
              <a:rPr lang="en-US" b="1" dirty="0"/>
              <a:t/>
            </a:r>
            <a:br>
              <a:rPr lang="en-US" b="1" dirty="0"/>
            </a:br>
            <a:r>
              <a:rPr lang="en-US" b="1" dirty="0" smtClean="0"/>
              <a:t>   </a:t>
            </a:r>
            <a:r>
              <a:rPr lang="en-US" b="1" dirty="0" smtClean="0">
                <a:solidFill>
                  <a:schemeClr val="tx1"/>
                </a:solidFill>
                <a:cs typeface="Times New Roman" pitchFamily="18" charset="0"/>
              </a:rPr>
              <a:t>USERRA </a:t>
            </a:r>
            <a:r>
              <a:rPr lang="en-US" b="1" dirty="0">
                <a:solidFill>
                  <a:schemeClr val="tx1"/>
                </a:solidFill>
                <a:cs typeface="Times New Roman" pitchFamily="18" charset="0"/>
              </a:rPr>
              <a:t>QUESTIONS</a:t>
            </a:r>
          </a:p>
        </p:txBody>
      </p:sp>
      <p:sp>
        <p:nvSpPr>
          <p:cNvPr id="24579" name="Rectangle 3"/>
          <p:cNvSpPr>
            <a:spLocks noGrp="1" noChangeArrowheads="1"/>
          </p:cNvSpPr>
          <p:nvPr>
            <p:ph idx="1"/>
          </p:nvPr>
        </p:nvSpPr>
        <p:spPr>
          <a:xfrm>
            <a:off x="325438" y="1295400"/>
            <a:ext cx="8589962" cy="4876800"/>
          </a:xfrm>
        </p:spPr>
        <p:txBody>
          <a:bodyPr>
            <a:normAutofit/>
          </a:bodyPr>
          <a:lstStyle/>
          <a:p>
            <a:pPr algn="ctr" eaLnBrk="1" hangingPunct="1">
              <a:lnSpc>
                <a:spcPct val="90000"/>
              </a:lnSpc>
              <a:buFontTx/>
              <a:buNone/>
              <a:defRPr/>
            </a:pPr>
            <a:endParaRPr lang="en-US" sz="4800" b="1" dirty="0" smtClean="0">
              <a:solidFill>
                <a:srgbClr val="FF0000"/>
              </a:solidFill>
            </a:endParaRPr>
          </a:p>
          <a:p>
            <a:pPr algn="ctr" eaLnBrk="1" hangingPunct="1">
              <a:lnSpc>
                <a:spcPct val="90000"/>
              </a:lnSpc>
              <a:buFontTx/>
              <a:buNone/>
              <a:defRPr/>
            </a:pPr>
            <a:endParaRPr lang="en-US" sz="4800" b="1">
              <a:solidFill>
                <a:srgbClr val="FF0000"/>
              </a:solidFill>
            </a:endParaRPr>
          </a:p>
          <a:p>
            <a:pPr algn="ctr" eaLnBrk="1" hangingPunct="1">
              <a:lnSpc>
                <a:spcPct val="90000"/>
              </a:lnSpc>
              <a:buFontTx/>
              <a:buNone/>
              <a:defRPr/>
            </a:pPr>
            <a:r>
              <a:rPr lang="en-US" sz="4800" b="1" smtClean="0">
                <a:solidFill>
                  <a:srgbClr val="FF0000"/>
                </a:solidFill>
              </a:rPr>
              <a:t>COVID </a:t>
            </a:r>
            <a:r>
              <a:rPr lang="en-US" sz="4800" b="1" dirty="0" smtClean="0">
                <a:solidFill>
                  <a:srgbClr val="FF0000"/>
                </a:solidFill>
              </a:rPr>
              <a:t>19</a:t>
            </a:r>
            <a:endParaRPr lang="en-US" sz="4800" b="1" dirty="0">
              <a:solidFill>
                <a:srgbClr val="FF000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3987926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rrowheads="1"/>
          </p:cNvSpPr>
          <p:nvPr>
            <p:ph type="title"/>
          </p:nvPr>
        </p:nvSpPr>
        <p:spPr>
          <a:xfrm>
            <a:off x="1623398" y="457200"/>
            <a:ext cx="7159922" cy="1600200"/>
          </a:xfrm>
        </p:spPr>
        <p:txBody>
          <a:bodyPr>
            <a:normAutofit fontScale="90000"/>
          </a:bodyPr>
          <a:lstStyle/>
          <a:p>
            <a:pPr algn="ctr"/>
            <a:r>
              <a:rPr lang="en-US" sz="4900" b="1" dirty="0">
                <a:solidFill>
                  <a:srgbClr val="FF0000"/>
                </a:solidFill>
                <a:cs typeface="Times New Roman" panose="02020603050405020304" pitchFamily="18" charset="0"/>
              </a:rPr>
              <a:t>Top 10 Reasons </a:t>
            </a:r>
            <a:r>
              <a:rPr lang="en-US" sz="4900" b="1" dirty="0">
                <a:solidFill>
                  <a:srgbClr val="FF0000"/>
                </a:solidFill>
                <a:effectLst/>
                <a:cs typeface="Times New Roman" panose="02020603050405020304" pitchFamily="18" charset="0"/>
              </a:rPr>
              <a:t>to Hire </a:t>
            </a:r>
            <a:br>
              <a:rPr lang="en-US" sz="4900" b="1" dirty="0">
                <a:solidFill>
                  <a:srgbClr val="FF0000"/>
                </a:solidFill>
                <a:effectLst/>
                <a:cs typeface="Times New Roman" panose="02020603050405020304" pitchFamily="18" charset="0"/>
              </a:rPr>
            </a:br>
            <a:r>
              <a:rPr lang="en-US" sz="4900" b="1" dirty="0">
                <a:solidFill>
                  <a:srgbClr val="FF0000"/>
                </a:solidFill>
                <a:effectLst/>
                <a:cs typeface="Times New Roman" panose="02020603050405020304" pitchFamily="18" charset="0"/>
              </a:rPr>
              <a:t>Guard &amp; Reserve</a:t>
            </a:r>
            <a:r>
              <a:rPr lang="en-US" sz="4000" dirty="0">
                <a:solidFill>
                  <a:srgbClr val="FF0000"/>
                </a:solidFill>
                <a:effectLst/>
                <a:latin typeface="Times New Roman" panose="02020603050405020304" pitchFamily="18" charset="0"/>
                <a:cs typeface="Times New Roman" panose="02020603050405020304" pitchFamily="18" charset="0"/>
              </a:rPr>
              <a:t/>
            </a:r>
            <a:br>
              <a:rPr lang="en-US" sz="4000" dirty="0">
                <a:solidFill>
                  <a:srgbClr val="FF0000"/>
                </a:solidFill>
                <a:effectLst/>
                <a:latin typeface="Times New Roman" panose="02020603050405020304" pitchFamily="18" charset="0"/>
                <a:cs typeface="Times New Roman" panose="02020603050405020304" pitchFamily="18" charset="0"/>
              </a:rPr>
            </a:br>
            <a:endParaRPr lang="en-US" sz="4000" dirty="0">
              <a:solidFill>
                <a:srgbClr val="FF0000"/>
              </a:solidFill>
              <a:effectLst/>
              <a:latin typeface="Times New Roman" panose="02020603050405020304" pitchFamily="18" charset="0"/>
              <a:cs typeface="Times New Roman" panose="02020603050405020304" pitchFamily="18" charset="0"/>
            </a:endParaRPr>
          </a:p>
        </p:txBody>
      </p:sp>
      <p:sp>
        <p:nvSpPr>
          <p:cNvPr id="132098" name="Rectangle 3"/>
          <p:cNvSpPr>
            <a:spLocks noGrp="1" noChangeArrowheads="1"/>
          </p:cNvSpPr>
          <p:nvPr>
            <p:ph idx="1"/>
          </p:nvPr>
        </p:nvSpPr>
        <p:spPr>
          <a:xfrm>
            <a:off x="345440" y="1828800"/>
            <a:ext cx="8229600" cy="5943600"/>
          </a:xfrm>
        </p:spPr>
        <p:txBody>
          <a:bodyPr/>
          <a:lstStyle/>
          <a:p>
            <a:pPr>
              <a:lnSpc>
                <a:spcPct val="80000"/>
              </a:lnSpc>
              <a:spcBef>
                <a:spcPct val="0"/>
              </a:spcBef>
              <a:buFontTx/>
              <a:buNone/>
            </a:pPr>
            <a:r>
              <a:rPr lang="en-US" sz="3000" b="1" dirty="0">
                <a:effectLst/>
                <a:cs typeface="Arial" pitchFamily="34" charset="0"/>
              </a:rPr>
              <a:t>10. </a:t>
            </a:r>
            <a:r>
              <a:rPr lang="en-US" sz="2800" b="1" dirty="0">
                <a:effectLst/>
                <a:cs typeface="Arial" pitchFamily="34" charset="0"/>
              </a:rPr>
              <a:t>Global Perspective</a:t>
            </a:r>
          </a:p>
          <a:p>
            <a:pPr>
              <a:lnSpc>
                <a:spcPct val="80000"/>
              </a:lnSpc>
              <a:spcBef>
                <a:spcPct val="0"/>
              </a:spcBef>
              <a:buFontTx/>
              <a:buNone/>
            </a:pPr>
            <a:r>
              <a:rPr lang="en-US" sz="2800" b="1" dirty="0">
                <a:effectLst/>
                <a:cs typeface="Arial" pitchFamily="34" charset="0"/>
              </a:rPr>
              <a:t>9.   On-Time, All the Time </a:t>
            </a:r>
          </a:p>
          <a:p>
            <a:pPr>
              <a:lnSpc>
                <a:spcPct val="80000"/>
              </a:lnSpc>
              <a:spcBef>
                <a:spcPct val="0"/>
              </a:spcBef>
              <a:buFontTx/>
              <a:buNone/>
            </a:pPr>
            <a:r>
              <a:rPr lang="en-US" sz="2800" b="1" dirty="0">
                <a:effectLst/>
                <a:cs typeface="Arial" pitchFamily="34" charset="0"/>
              </a:rPr>
              <a:t>8.   First Class Image</a:t>
            </a:r>
          </a:p>
          <a:p>
            <a:pPr>
              <a:lnSpc>
                <a:spcPct val="80000"/>
              </a:lnSpc>
              <a:spcBef>
                <a:spcPct val="0"/>
              </a:spcBef>
              <a:buFontTx/>
              <a:buNone/>
            </a:pPr>
            <a:r>
              <a:rPr lang="en-US" sz="2800" b="1" dirty="0">
                <a:effectLst/>
                <a:cs typeface="Arial" pitchFamily="34" charset="0"/>
              </a:rPr>
              <a:t>7.   Calm Under Pressure </a:t>
            </a:r>
          </a:p>
          <a:p>
            <a:pPr>
              <a:lnSpc>
                <a:spcPct val="80000"/>
              </a:lnSpc>
              <a:spcBef>
                <a:spcPct val="0"/>
              </a:spcBef>
              <a:buFontTx/>
              <a:buNone/>
            </a:pPr>
            <a:r>
              <a:rPr lang="en-US" sz="2800" b="1" dirty="0">
                <a:effectLst/>
                <a:cs typeface="Arial" pitchFamily="34" charset="0"/>
              </a:rPr>
              <a:t>6.   "Can Do" Attitude </a:t>
            </a:r>
          </a:p>
          <a:p>
            <a:pPr>
              <a:lnSpc>
                <a:spcPct val="80000"/>
              </a:lnSpc>
              <a:spcBef>
                <a:spcPct val="0"/>
              </a:spcBef>
              <a:buFontTx/>
              <a:buNone/>
            </a:pPr>
            <a:r>
              <a:rPr lang="en-US" sz="2800" b="1" dirty="0">
                <a:effectLst/>
                <a:cs typeface="Arial" pitchFamily="34" charset="0"/>
              </a:rPr>
              <a:t>5.   Physical Conditioning </a:t>
            </a:r>
          </a:p>
          <a:p>
            <a:pPr>
              <a:lnSpc>
                <a:spcPct val="80000"/>
              </a:lnSpc>
              <a:spcBef>
                <a:spcPct val="0"/>
              </a:spcBef>
              <a:buFontTx/>
              <a:buNone/>
            </a:pPr>
            <a:r>
              <a:rPr lang="en-US" sz="2800" b="1" dirty="0">
                <a:effectLst/>
                <a:cs typeface="Arial" pitchFamily="34" charset="0"/>
              </a:rPr>
              <a:t>4.   Mission-Critical Skills </a:t>
            </a:r>
          </a:p>
          <a:p>
            <a:pPr>
              <a:lnSpc>
                <a:spcPct val="80000"/>
              </a:lnSpc>
              <a:spcBef>
                <a:spcPct val="0"/>
              </a:spcBef>
              <a:buFontTx/>
              <a:buNone/>
            </a:pPr>
            <a:r>
              <a:rPr lang="en-US" sz="2800" b="1" dirty="0">
                <a:effectLst/>
                <a:cs typeface="Arial" pitchFamily="34" charset="0"/>
              </a:rPr>
              <a:t>3.   Responsibility</a:t>
            </a:r>
          </a:p>
          <a:p>
            <a:pPr>
              <a:lnSpc>
                <a:spcPct val="80000"/>
              </a:lnSpc>
              <a:spcBef>
                <a:spcPct val="0"/>
              </a:spcBef>
              <a:buFontTx/>
              <a:buNone/>
            </a:pPr>
            <a:r>
              <a:rPr lang="en-US" sz="2800" b="1" dirty="0">
                <a:effectLst/>
                <a:cs typeface="Arial" pitchFamily="34" charset="0"/>
              </a:rPr>
              <a:t>2.   Professionalism </a:t>
            </a:r>
          </a:p>
          <a:p>
            <a:pPr>
              <a:lnSpc>
                <a:spcPct val="80000"/>
              </a:lnSpc>
              <a:spcBef>
                <a:spcPct val="0"/>
              </a:spcBef>
              <a:buFontTx/>
              <a:buNone/>
            </a:pPr>
            <a:endParaRPr lang="en-US" sz="800" b="1" dirty="0">
              <a:effectLst/>
            </a:endParaRPr>
          </a:p>
          <a:p>
            <a:pPr>
              <a:lnSpc>
                <a:spcPct val="80000"/>
              </a:lnSpc>
              <a:spcBef>
                <a:spcPct val="0"/>
              </a:spcBef>
              <a:buFontTx/>
              <a:buNone/>
            </a:pPr>
            <a:r>
              <a:rPr lang="en-US" b="1" dirty="0">
                <a:effectLst/>
                <a:cs typeface="Arial" pitchFamily="34" charset="0"/>
              </a:rPr>
              <a:t>1.  Leadership.</a:t>
            </a:r>
            <a:r>
              <a:rPr lang="en-US" dirty="0">
                <a:effectLst/>
                <a:cs typeface="Arial" pitchFamily="34" charset="0"/>
              </a:rPr>
              <a:t> </a:t>
            </a:r>
          </a:p>
          <a:p>
            <a:pPr>
              <a:lnSpc>
                <a:spcPct val="80000"/>
              </a:lnSpc>
              <a:spcBef>
                <a:spcPct val="0"/>
              </a:spcBef>
              <a:buFontTx/>
              <a:buNone/>
            </a:pPr>
            <a:r>
              <a:rPr lang="en-US" b="1" dirty="0">
                <a:solidFill>
                  <a:srgbClr val="FF0000"/>
                </a:solidFill>
                <a:effectLst/>
                <a:cs typeface="Arial" pitchFamily="34" charset="0"/>
              </a:rPr>
              <a:t>+ 1  Drug Free</a:t>
            </a:r>
          </a:p>
          <a:p>
            <a:pPr>
              <a:lnSpc>
                <a:spcPct val="80000"/>
              </a:lnSpc>
            </a:pPr>
            <a:endParaRPr lang="en-US" dirty="0">
              <a:effectLst/>
            </a:endParaRPr>
          </a:p>
        </p:txBody>
      </p:sp>
      <p:pic>
        <p:nvPicPr>
          <p:cNvPr id="132101" name="Picture 9" descr="004094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940560"/>
            <a:ext cx="3545840" cy="3545840"/>
          </a:xfrm>
          <a:prstGeom prst="rect">
            <a:avLst/>
          </a:prstGeom>
          <a:noFill/>
          <a:ln w="9525">
            <a:solidFill>
              <a:srgbClr val="FF0000"/>
            </a:solidFill>
            <a:miter lim="800000"/>
            <a:headEnd/>
            <a:tailEnd/>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3157896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2098">
                                            <p:txEl>
                                              <p:pRg st="11" end="11"/>
                                            </p:txEl>
                                          </p:spTgt>
                                        </p:tgtEl>
                                        <p:attrNameLst>
                                          <p:attrName>style.visibility</p:attrName>
                                        </p:attrNameLst>
                                      </p:cBhvr>
                                      <p:to>
                                        <p:strVal val="visible"/>
                                      </p:to>
                                    </p:set>
                                    <p:anim calcmode="lin" valueType="num">
                                      <p:cBhvr>
                                        <p:cTn id="7" dur="1000" fill="hold"/>
                                        <p:tgtEl>
                                          <p:spTgt spid="132098">
                                            <p:txEl>
                                              <p:pRg st="11" end="11"/>
                                            </p:txEl>
                                          </p:spTgt>
                                        </p:tgtEl>
                                        <p:attrNameLst>
                                          <p:attrName>ppt_w</p:attrName>
                                        </p:attrNameLst>
                                      </p:cBhvr>
                                      <p:tavLst>
                                        <p:tav tm="0">
                                          <p:val>
                                            <p:fltVal val="0"/>
                                          </p:val>
                                        </p:tav>
                                        <p:tav tm="100000">
                                          <p:val>
                                            <p:strVal val="#ppt_w"/>
                                          </p:val>
                                        </p:tav>
                                      </p:tavLst>
                                    </p:anim>
                                    <p:anim calcmode="lin" valueType="num">
                                      <p:cBhvr>
                                        <p:cTn id="8" dur="1000" fill="hold"/>
                                        <p:tgtEl>
                                          <p:spTgt spid="132098">
                                            <p:txEl>
                                              <p:pRg st="11" end="11"/>
                                            </p:txEl>
                                          </p:spTgt>
                                        </p:tgtEl>
                                        <p:attrNameLst>
                                          <p:attrName>ppt_h</p:attrName>
                                        </p:attrNameLst>
                                      </p:cBhvr>
                                      <p:tavLst>
                                        <p:tav tm="0">
                                          <p:val>
                                            <p:fltVal val="0"/>
                                          </p:val>
                                        </p:tav>
                                        <p:tav tm="100000">
                                          <p:val>
                                            <p:strVal val="#ppt_h"/>
                                          </p:val>
                                        </p:tav>
                                      </p:tavLst>
                                    </p:anim>
                                    <p:anim calcmode="lin" valueType="num">
                                      <p:cBhvr>
                                        <p:cTn id="9" dur="1000" fill="hold"/>
                                        <p:tgtEl>
                                          <p:spTgt spid="132098">
                                            <p:txEl>
                                              <p:pRg st="11" end="11"/>
                                            </p:txEl>
                                          </p:spTgt>
                                        </p:tgtEl>
                                        <p:attrNameLst>
                                          <p:attrName>style.rotation</p:attrName>
                                        </p:attrNameLst>
                                      </p:cBhvr>
                                      <p:tavLst>
                                        <p:tav tm="0">
                                          <p:val>
                                            <p:fltVal val="90"/>
                                          </p:val>
                                        </p:tav>
                                        <p:tav tm="100000">
                                          <p:val>
                                            <p:fltVal val="0"/>
                                          </p:val>
                                        </p:tav>
                                      </p:tavLst>
                                    </p:anim>
                                    <p:animEffect transition="in" filter="fade">
                                      <p:cBhvr>
                                        <p:cTn id="10" dur="1000"/>
                                        <p:tgtEl>
                                          <p:spTgt spid="1320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463" y="73530"/>
            <a:ext cx="6838950" cy="1325563"/>
          </a:xfrm>
        </p:spPr>
        <p:txBody>
          <a:bodyPr/>
          <a:lstStyle/>
          <a:p>
            <a:pPr algn="ctr"/>
            <a:r>
              <a:rPr lang="en-US" b="1" dirty="0">
                <a:solidFill>
                  <a:schemeClr val="tx1"/>
                </a:solidFill>
                <a:cs typeface="Times New Roman" panose="02020603050405020304" pitchFamily="18" charset="0"/>
              </a:rPr>
              <a:t>HOW TO HIRE</a:t>
            </a:r>
          </a:p>
        </p:txBody>
      </p:sp>
      <p:sp>
        <p:nvSpPr>
          <p:cNvPr id="3" name="Content Placeholder 2"/>
          <p:cNvSpPr>
            <a:spLocks noGrp="1"/>
          </p:cNvSpPr>
          <p:nvPr>
            <p:ph idx="1"/>
          </p:nvPr>
        </p:nvSpPr>
        <p:spPr>
          <a:xfrm>
            <a:off x="628650" y="1524000"/>
            <a:ext cx="7886700" cy="4351338"/>
          </a:xfrm>
        </p:spPr>
        <p:txBody>
          <a:bodyPr>
            <a:normAutofit/>
          </a:bodyPr>
          <a:lstStyle/>
          <a:p>
            <a:r>
              <a:rPr lang="en-US" b="1" dirty="0" smtClean="0"/>
              <a:t>List jobs for free at </a:t>
            </a:r>
            <a:r>
              <a:rPr lang="en-US" b="1" i="1" dirty="0" smtClean="0"/>
              <a:t>www.ebenefits.va.gov</a:t>
            </a:r>
            <a:r>
              <a:rPr lang="en-US" i="1" dirty="0" smtClean="0"/>
              <a:t>/</a:t>
            </a:r>
            <a:r>
              <a:rPr lang="en-US" b="1" i="1" dirty="0" smtClean="0"/>
              <a:t>ebenefits</a:t>
            </a:r>
            <a:r>
              <a:rPr lang="en-US" i="1" dirty="0" smtClean="0"/>
              <a:t>/</a:t>
            </a:r>
            <a:r>
              <a:rPr lang="en-US" b="1" i="1" dirty="0" smtClean="0"/>
              <a:t>jobs</a:t>
            </a:r>
            <a:endParaRPr lang="en-US" b="1" dirty="0"/>
          </a:p>
          <a:p>
            <a:r>
              <a:rPr lang="en-US" dirty="0"/>
              <a:t>Network with </a:t>
            </a:r>
            <a:r>
              <a:rPr lang="en-US" dirty="0" smtClean="0"/>
              <a:t>MT </a:t>
            </a:r>
            <a:r>
              <a:rPr lang="en-US" dirty="0"/>
              <a:t>Department of Labor Job Service offices providing employers labor market counseling, interview and job seeker selection tips, a vast job seeker network, and subsidies for hiring Veterans.</a:t>
            </a:r>
          </a:p>
          <a:p>
            <a:pPr algn="ctr">
              <a:buClr>
                <a:srgbClr val="FF0000"/>
              </a:buClr>
              <a:buFont typeface="Wingdings" panose="05000000000000000000" pitchFamily="2" charset="2"/>
              <a:buChar char="Ø"/>
            </a:pPr>
            <a:r>
              <a:rPr lang="en-US" b="1" dirty="0"/>
              <a:t>Send </a:t>
            </a:r>
            <a:r>
              <a:rPr lang="en-US" b="1" dirty="0" smtClean="0"/>
              <a:t>ESGR jobs to post for Guard and Reserve viewing. Email to </a:t>
            </a:r>
            <a:r>
              <a:rPr lang="en-US" sz="2800" dirty="0"/>
              <a:t>parker.f.sullivan.ctr@mail.mil</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3780969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 xmlns:a16="http://schemas.microsoft.com/office/drawing/2014/main" id="{D67D0C04-1872-4F27-8E90-2F69F87C0570}"/>
              </a:ext>
            </a:extLst>
          </p:cNvPr>
          <p:cNvSpPr>
            <a:spLocks noGrp="1"/>
          </p:cNvSpPr>
          <p:nvPr>
            <p:ph type="sldNum" sz="quarter" idx="12"/>
          </p:nvPr>
        </p:nvSpPr>
        <p:spPr/>
        <p:txBody>
          <a:bodyPr/>
          <a:lstStyle/>
          <a:p>
            <a:fld id="{9D77CC1A-F3B9-41F1-89AE-DEF1339474CB}" type="slidenum">
              <a:rPr lang="en-US" smtClean="0"/>
              <a:pPr/>
              <a:t>34</a:t>
            </a:fld>
            <a:endParaRPr lang="en-US" dirty="0"/>
          </a:p>
        </p:txBody>
      </p:sp>
      <p:sp>
        <p:nvSpPr>
          <p:cNvPr id="16" name="Footer Placeholder 15">
            <a:extLst>
              <a:ext uri="{FF2B5EF4-FFF2-40B4-BE49-F238E27FC236}">
                <a16:creationId xmlns="" xmlns:a16="http://schemas.microsoft.com/office/drawing/2014/main" id="{15CBE9F7-0402-4C95-A6FF-BE84B00DCC0C}"/>
              </a:ext>
            </a:extLst>
          </p:cNvPr>
          <p:cNvSpPr>
            <a:spLocks noGrp="1"/>
          </p:cNvSpPr>
          <p:nvPr>
            <p:ph type="ftr" sz="quarter" idx="11"/>
          </p:nvPr>
        </p:nvSpPr>
        <p:spPr/>
        <p:txBody>
          <a:bodyPr/>
          <a:lstStyle/>
          <a:p>
            <a:r>
              <a:rPr lang="en-US" dirty="0">
                <a:ea typeface="Calibri" charset="0"/>
                <a:cs typeface="Calibri" charset="0"/>
              </a:rPr>
              <a:t>www.MilitaryOneSource.mil  •  800-342-9647</a:t>
            </a:r>
          </a:p>
        </p:txBody>
      </p:sp>
      <p:sp>
        <p:nvSpPr>
          <p:cNvPr id="13" name="TextBox 12">
            <a:extLst>
              <a:ext uri="{FF2B5EF4-FFF2-40B4-BE49-F238E27FC236}">
                <a16:creationId xmlns="" xmlns:a16="http://schemas.microsoft.com/office/drawing/2014/main" id="{1E9B0C8F-7010-4E8A-B740-C6D33EBCACB4}"/>
              </a:ext>
            </a:extLst>
          </p:cNvPr>
          <p:cNvSpPr txBox="1"/>
          <p:nvPr/>
        </p:nvSpPr>
        <p:spPr>
          <a:xfrm>
            <a:off x="5896964" y="4740749"/>
            <a:ext cx="2548863" cy="584776"/>
          </a:xfrm>
          <a:prstGeom prst="rect">
            <a:avLst/>
          </a:prstGeom>
          <a:noFill/>
        </p:spPr>
        <p:txBody>
          <a:bodyPr wrap="square" rtlCol="0">
            <a:spAutoFit/>
          </a:bodyPr>
          <a:lstStyle/>
          <a:p>
            <a:r>
              <a:rPr lang="en-US" sz="1600" b="1" dirty="0">
                <a:solidFill>
                  <a:srgbClr val="404040"/>
                </a:solidFill>
                <a:cs typeface="Arial"/>
              </a:rPr>
              <a:t>Interaction with </a:t>
            </a:r>
            <a:br>
              <a:rPr lang="en-US" sz="1600" b="1" dirty="0">
                <a:solidFill>
                  <a:srgbClr val="404040"/>
                </a:solidFill>
                <a:cs typeface="Arial"/>
              </a:rPr>
            </a:br>
            <a:r>
              <a:rPr lang="en-US" sz="1600" b="1" dirty="0">
                <a:solidFill>
                  <a:srgbClr val="404040"/>
                </a:solidFill>
                <a:cs typeface="Arial"/>
              </a:rPr>
              <a:t>trained professionals</a:t>
            </a:r>
          </a:p>
        </p:txBody>
      </p:sp>
      <p:pic>
        <p:nvPicPr>
          <p:cNvPr id="9" name="Interaction Icon" descr="Two figures in a circle icon.">
            <a:extLst>
              <a:ext uri="{FF2B5EF4-FFF2-40B4-BE49-F238E27FC236}">
                <a16:creationId xmlns="" xmlns:a16="http://schemas.microsoft.com/office/drawing/2014/main" id="{EA13003C-4259-48D2-A3EE-09CF0D9DE7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0293" y="4758135"/>
            <a:ext cx="614953" cy="514059"/>
          </a:xfrm>
          <a:prstGeom prst="rect">
            <a:avLst/>
          </a:prstGeom>
        </p:spPr>
      </p:pic>
      <p:sp>
        <p:nvSpPr>
          <p:cNvPr id="12" name="TextBox 11">
            <a:extLst>
              <a:ext uri="{FF2B5EF4-FFF2-40B4-BE49-F238E27FC236}">
                <a16:creationId xmlns="" xmlns:a16="http://schemas.microsoft.com/office/drawing/2014/main" id="{10352BF5-F744-45B5-9BFA-C7018E2313C6}"/>
              </a:ext>
            </a:extLst>
          </p:cNvPr>
          <p:cNvSpPr txBox="1"/>
          <p:nvPr/>
        </p:nvSpPr>
        <p:spPr>
          <a:xfrm>
            <a:off x="5896964" y="4127989"/>
            <a:ext cx="2817582" cy="584775"/>
          </a:xfrm>
          <a:prstGeom prst="rect">
            <a:avLst/>
          </a:prstGeom>
          <a:noFill/>
        </p:spPr>
        <p:txBody>
          <a:bodyPr wrap="square" rtlCol="0">
            <a:spAutoFit/>
          </a:bodyPr>
          <a:lstStyle/>
          <a:p>
            <a:r>
              <a:rPr lang="en-US" sz="1600" b="1" spc="50" dirty="0">
                <a:solidFill>
                  <a:srgbClr val="404040"/>
                </a:solidFill>
                <a:cs typeface="Arial"/>
              </a:rPr>
              <a:t>www.MilitaryOneSource.mil</a:t>
            </a:r>
          </a:p>
        </p:txBody>
      </p:sp>
      <p:pic>
        <p:nvPicPr>
          <p:cNvPr id="8" name="Mobile Icon" descr="Mobile phone icon.">
            <a:extLst>
              <a:ext uri="{FF2B5EF4-FFF2-40B4-BE49-F238E27FC236}">
                <a16:creationId xmlns="" xmlns:a16="http://schemas.microsoft.com/office/drawing/2014/main" id="{3F952283-EE4C-440F-BB61-EBEA628AF8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78641" y="4040684"/>
            <a:ext cx="398256" cy="528073"/>
          </a:xfrm>
          <a:prstGeom prst="rect">
            <a:avLst/>
          </a:prstGeom>
        </p:spPr>
      </p:pic>
      <p:sp>
        <p:nvSpPr>
          <p:cNvPr id="11" name="TextBox 10">
            <a:extLst>
              <a:ext uri="{FF2B5EF4-FFF2-40B4-BE49-F238E27FC236}">
                <a16:creationId xmlns="" xmlns:a16="http://schemas.microsoft.com/office/drawing/2014/main" id="{F7C4777E-A59B-4210-894C-FD2FB2A69000}"/>
              </a:ext>
            </a:extLst>
          </p:cNvPr>
          <p:cNvSpPr txBox="1"/>
          <p:nvPr/>
        </p:nvSpPr>
        <p:spPr>
          <a:xfrm>
            <a:off x="5896964" y="3364263"/>
            <a:ext cx="2745236" cy="830997"/>
          </a:xfrm>
          <a:prstGeom prst="rect">
            <a:avLst/>
          </a:prstGeom>
          <a:noFill/>
        </p:spPr>
        <p:txBody>
          <a:bodyPr wrap="square" rtlCol="0">
            <a:spAutoFit/>
          </a:bodyPr>
          <a:lstStyle/>
          <a:p>
            <a:pPr defTabSz="457200">
              <a:defRPr/>
            </a:pPr>
            <a:r>
              <a:rPr lang="en-US" sz="1600" b="1" spc="50" dirty="0" smtClean="0">
                <a:solidFill>
                  <a:srgbClr val="404040"/>
                </a:solidFill>
                <a:cs typeface="Arial"/>
              </a:rPr>
              <a:t>www.MilitaryOneSource.mil</a:t>
            </a:r>
            <a:endParaRPr lang="en-US" sz="1600" b="1" spc="50" dirty="0">
              <a:solidFill>
                <a:srgbClr val="404040"/>
              </a:solidFill>
              <a:cs typeface="Arial"/>
            </a:endParaRPr>
          </a:p>
          <a:p>
            <a:pPr defTabSz="457200">
              <a:defRPr/>
            </a:pPr>
            <a:r>
              <a:rPr lang="en-US" sz="1600" b="1" spc="50" dirty="0">
                <a:solidFill>
                  <a:srgbClr val="404040"/>
                </a:solidFill>
                <a:cs typeface="Arial"/>
              </a:rPr>
              <a:t>with live chat</a:t>
            </a:r>
          </a:p>
        </p:txBody>
      </p:sp>
      <p:pic>
        <p:nvPicPr>
          <p:cNvPr id="7" name="WWW Icon" descr="Laptop icon.">
            <a:extLst>
              <a:ext uri="{FF2B5EF4-FFF2-40B4-BE49-F238E27FC236}">
                <a16:creationId xmlns="" xmlns:a16="http://schemas.microsoft.com/office/drawing/2014/main" id="{18901CC4-5388-40D1-B3FB-80D81042135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48778" y="3416020"/>
            <a:ext cx="794237" cy="392036"/>
          </a:xfrm>
          <a:prstGeom prst="rect">
            <a:avLst/>
          </a:prstGeom>
        </p:spPr>
      </p:pic>
      <p:sp>
        <p:nvSpPr>
          <p:cNvPr id="10" name="TextBox 9">
            <a:extLst>
              <a:ext uri="{FF2B5EF4-FFF2-40B4-BE49-F238E27FC236}">
                <a16:creationId xmlns="" xmlns:a16="http://schemas.microsoft.com/office/drawing/2014/main" id="{31F986DE-4C29-4829-8370-2B3B9B04C241}"/>
              </a:ext>
            </a:extLst>
          </p:cNvPr>
          <p:cNvSpPr txBox="1"/>
          <p:nvPr/>
        </p:nvSpPr>
        <p:spPr>
          <a:xfrm>
            <a:off x="5896964" y="2627174"/>
            <a:ext cx="2222015" cy="584776"/>
          </a:xfrm>
          <a:prstGeom prst="rect">
            <a:avLst/>
          </a:prstGeom>
          <a:noFill/>
        </p:spPr>
        <p:txBody>
          <a:bodyPr wrap="square" rtlCol="0">
            <a:spAutoFit/>
          </a:bodyPr>
          <a:lstStyle/>
          <a:p>
            <a:r>
              <a:rPr lang="en-US" sz="1600" b="1" dirty="0">
                <a:solidFill>
                  <a:srgbClr val="404040"/>
                </a:solidFill>
                <a:cs typeface="Arial"/>
              </a:rPr>
              <a:t>Toll-free telephone</a:t>
            </a:r>
            <a:br>
              <a:rPr lang="en-US" sz="1600" b="1" dirty="0">
                <a:solidFill>
                  <a:srgbClr val="404040"/>
                </a:solidFill>
                <a:cs typeface="Arial"/>
              </a:rPr>
            </a:br>
            <a:r>
              <a:rPr lang="en-US" sz="1600" b="1" dirty="0">
                <a:solidFill>
                  <a:srgbClr val="404040"/>
                </a:solidFill>
                <a:cs typeface="Arial"/>
              </a:rPr>
              <a:t>800-342-9647</a:t>
            </a:r>
          </a:p>
        </p:txBody>
      </p:sp>
      <p:pic>
        <p:nvPicPr>
          <p:cNvPr id="6" name="Telephone Icon" descr="Phone icon">
            <a:extLst>
              <a:ext uri="{FF2B5EF4-FFF2-40B4-BE49-F238E27FC236}">
                <a16:creationId xmlns="" xmlns:a16="http://schemas.microsoft.com/office/drawing/2014/main" id="{90BEE198-8CCD-4EA2-8E77-42AA0BB5571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10614" y="2657369"/>
            <a:ext cx="576805" cy="470689"/>
          </a:xfrm>
          <a:prstGeom prst="rect">
            <a:avLst/>
          </a:prstGeom>
        </p:spPr>
      </p:pic>
      <p:sp>
        <p:nvSpPr>
          <p:cNvPr id="3" name="Content Placeholder 2">
            <a:extLst>
              <a:ext uri="{FF2B5EF4-FFF2-40B4-BE49-F238E27FC236}">
                <a16:creationId xmlns="" xmlns:a16="http://schemas.microsoft.com/office/drawing/2014/main" id="{DD21EA5B-763A-4A07-B900-5B2206BB5649}"/>
              </a:ext>
            </a:extLst>
          </p:cNvPr>
          <p:cNvSpPr>
            <a:spLocks noGrp="1"/>
          </p:cNvSpPr>
          <p:nvPr>
            <p:ph sz="quarter" idx="13"/>
          </p:nvPr>
        </p:nvSpPr>
        <p:spPr>
          <a:xfrm>
            <a:off x="429767" y="2439880"/>
            <a:ext cx="4376283" cy="2984983"/>
          </a:xfrm>
        </p:spPr>
        <p:txBody>
          <a:bodyPr>
            <a:normAutofit fontScale="92500"/>
          </a:bodyPr>
          <a:lstStyle/>
          <a:p>
            <a:pPr lvl="0" defTabSz="457200"/>
            <a:r>
              <a:rPr lang="en-US" sz="1800" dirty="0" smtClean="0">
                <a:solidFill>
                  <a:srgbClr val="1F4E79"/>
                </a:solidFill>
                <a:latin typeface="Arial" panose="020B0604020202020204" pitchFamily="34" charset="0"/>
                <a:ea typeface="Calibri" charset="0"/>
                <a:cs typeface="Arial" panose="020B0604020202020204" pitchFamily="34" charset="0"/>
              </a:rPr>
              <a:t>Free Consultations: </a:t>
            </a:r>
          </a:p>
          <a:p>
            <a:pPr marL="192024" lvl="0" indent="-192024" defTabSz="457200">
              <a:spcAft>
                <a:spcPts val="600"/>
              </a:spcAft>
              <a:buFont typeface="Arial" panose="020B0604020202020204" pitchFamily="34" charset="0"/>
              <a:buChar char="•"/>
            </a:pPr>
            <a:r>
              <a:rPr lang="en-US" sz="1600" b="0" dirty="0" smtClean="0">
                <a:solidFill>
                  <a:srgbClr val="404040"/>
                </a:solidFill>
                <a:latin typeface="Arial" panose="020B0604020202020204" pitchFamily="34" charset="0"/>
                <a:ea typeface="Calibri" charset="0"/>
                <a:cs typeface="Arial" panose="020B0604020202020204" pitchFamily="34" charset="0"/>
              </a:rPr>
              <a:t>Non-medical counseling – 12 sessions</a:t>
            </a:r>
          </a:p>
          <a:p>
            <a:pPr marL="192024" lvl="0" indent="-192024" defTabSz="457200">
              <a:spcAft>
                <a:spcPts val="600"/>
              </a:spcAft>
              <a:buFont typeface="Arial" panose="020B0604020202020204" pitchFamily="34" charset="0"/>
              <a:buChar char="•"/>
            </a:pPr>
            <a:r>
              <a:rPr lang="en-US" sz="1600" b="0" dirty="0" smtClean="0">
                <a:solidFill>
                  <a:srgbClr val="404040"/>
                </a:solidFill>
                <a:latin typeface="Arial" panose="020B0604020202020204" pitchFamily="34" charset="0"/>
                <a:ea typeface="Calibri" charset="0"/>
                <a:cs typeface="Arial" panose="020B0604020202020204" pitchFamily="34" charset="0"/>
              </a:rPr>
              <a:t>Financial Counseling</a:t>
            </a:r>
          </a:p>
          <a:p>
            <a:pPr marL="192024" lvl="0" indent="-192024" defTabSz="457200">
              <a:spcAft>
                <a:spcPts val="600"/>
              </a:spcAft>
              <a:buFont typeface="Arial" panose="020B0604020202020204" pitchFamily="34" charset="0"/>
              <a:buChar char="•"/>
            </a:pPr>
            <a:r>
              <a:rPr lang="en-US" sz="1600" b="0" dirty="0" smtClean="0">
                <a:solidFill>
                  <a:srgbClr val="404040"/>
                </a:solidFill>
                <a:latin typeface="Arial" panose="020B0604020202020204" pitchFamily="34" charset="0"/>
                <a:ea typeface="Calibri" charset="0"/>
                <a:cs typeface="Arial" panose="020B0604020202020204" pitchFamily="34" charset="0"/>
              </a:rPr>
              <a:t>Year-round tax consulting</a:t>
            </a:r>
          </a:p>
          <a:p>
            <a:pPr marL="192024" lvl="0" indent="-192024" defTabSz="457200">
              <a:spcAft>
                <a:spcPts val="600"/>
              </a:spcAft>
              <a:buFont typeface="Arial" panose="020B0604020202020204" pitchFamily="34" charset="0"/>
              <a:buChar char="•"/>
            </a:pPr>
            <a:r>
              <a:rPr lang="en-US" sz="1600" b="0" dirty="0" smtClean="0">
                <a:solidFill>
                  <a:srgbClr val="404040"/>
                </a:solidFill>
                <a:latin typeface="Arial" panose="020B0604020202020204" pitchFamily="34" charset="0"/>
                <a:ea typeface="Calibri" charset="0"/>
                <a:cs typeface="Arial" panose="020B0604020202020204" pitchFamily="34" charset="0"/>
              </a:rPr>
              <a:t>Health &amp; wellness coaching</a:t>
            </a:r>
          </a:p>
          <a:p>
            <a:pPr marL="192024" lvl="0" indent="-192024" defTabSz="457200">
              <a:spcAft>
                <a:spcPts val="600"/>
              </a:spcAft>
              <a:buFont typeface="Arial" panose="020B0604020202020204" pitchFamily="34" charset="0"/>
              <a:buChar char="•"/>
            </a:pPr>
            <a:r>
              <a:rPr lang="en-US" sz="1600" b="0" dirty="0" smtClean="0">
                <a:solidFill>
                  <a:srgbClr val="404040"/>
                </a:solidFill>
                <a:latin typeface="Arial" panose="020B0604020202020204" pitchFamily="34" charset="0"/>
                <a:ea typeface="Calibri" charset="0"/>
                <a:cs typeface="Arial" panose="020B0604020202020204" pitchFamily="34" charset="0"/>
              </a:rPr>
              <a:t>Specialists</a:t>
            </a:r>
          </a:p>
          <a:p>
            <a:pPr defTabSz="457200">
              <a:spcAft>
                <a:spcPts val="600"/>
              </a:spcAft>
            </a:pPr>
            <a:r>
              <a:rPr lang="en-US" sz="1800" dirty="0" smtClean="0">
                <a:solidFill>
                  <a:srgbClr val="1F4E79"/>
                </a:solidFill>
                <a:latin typeface="Arial" panose="020B0604020202020204" pitchFamily="34" charset="0"/>
                <a:ea typeface="Calibri" charset="0"/>
                <a:cs typeface="Arial" panose="020B0604020202020204" pitchFamily="34" charset="0"/>
              </a:rPr>
              <a:t>MilTax – free tax prep &amp; filing</a:t>
            </a:r>
          </a:p>
          <a:p>
            <a:pPr defTabSz="457200">
              <a:spcAft>
                <a:spcPts val="600"/>
              </a:spcAft>
            </a:pPr>
            <a:r>
              <a:rPr lang="en-US" sz="1800" dirty="0" smtClean="0">
                <a:solidFill>
                  <a:srgbClr val="1F4E79"/>
                </a:solidFill>
                <a:latin typeface="Arial" panose="020B0604020202020204" pitchFamily="34" charset="0"/>
                <a:ea typeface="Calibri" charset="0"/>
                <a:cs typeface="Arial" panose="020B0604020202020204" pitchFamily="34" charset="0"/>
              </a:rPr>
              <a:t>Tools &amp; Resources: Education, Careers, Parenting, Retirement &amp; more</a:t>
            </a:r>
          </a:p>
          <a:p>
            <a:pPr defTabSz="457200">
              <a:spcAft>
                <a:spcPts val="600"/>
              </a:spcAft>
            </a:pPr>
            <a:endParaRPr lang="en-US" sz="1800" dirty="0">
              <a:solidFill>
                <a:srgbClr val="1F4E79"/>
              </a:solidFill>
              <a:latin typeface="Calibri" charset="0"/>
              <a:ea typeface="Calibri" charset="0"/>
              <a:cs typeface="Calibri" charset="0"/>
            </a:endParaRPr>
          </a:p>
          <a:p>
            <a:pPr marL="192024" lvl="0" indent="-192024" defTabSz="457200">
              <a:spcAft>
                <a:spcPts val="600"/>
              </a:spcAft>
              <a:buFont typeface="Arial" panose="020B0604020202020204" pitchFamily="34" charset="0"/>
              <a:buChar char="•"/>
            </a:pPr>
            <a:endParaRPr lang="en-US" sz="1600" b="0" dirty="0">
              <a:solidFill>
                <a:srgbClr val="404040"/>
              </a:solidFill>
              <a:latin typeface="Calibri" charset="0"/>
              <a:ea typeface="Calibri" charset="0"/>
              <a:cs typeface="Calibri" charset="0"/>
            </a:endParaRPr>
          </a:p>
        </p:txBody>
      </p:sp>
      <p:sp>
        <p:nvSpPr>
          <p:cNvPr id="4" name="Title 3">
            <a:extLst>
              <a:ext uri="{FF2B5EF4-FFF2-40B4-BE49-F238E27FC236}">
                <a16:creationId xmlns="" xmlns:a16="http://schemas.microsoft.com/office/drawing/2014/main" id="{2401DBC3-E45A-4BD0-B055-884D54BB2E5A}"/>
              </a:ext>
            </a:extLst>
          </p:cNvPr>
          <p:cNvSpPr>
            <a:spLocks noGrp="1"/>
          </p:cNvSpPr>
          <p:nvPr>
            <p:ph type="title"/>
          </p:nvPr>
        </p:nvSpPr>
        <p:spPr>
          <a:xfrm>
            <a:off x="246742" y="650700"/>
            <a:ext cx="8897257" cy="1039989"/>
          </a:xfrm>
        </p:spPr>
        <p:txBody>
          <a:bodyPr>
            <a:normAutofit/>
          </a:bodyPr>
          <a:lstStyle/>
          <a:p>
            <a:pPr lvl="0" algn="ctr" defTabSz="914400">
              <a:lnSpc>
                <a:spcPct val="100000"/>
              </a:lnSpc>
              <a:spcBef>
                <a:spcPts val="0"/>
              </a:spcBef>
            </a:pPr>
            <a:r>
              <a:rPr lang="en-US" dirty="0"/>
              <a:t>Serving Our Military Community Worldwide</a:t>
            </a:r>
          </a:p>
        </p:txBody>
      </p:sp>
      <p:pic>
        <p:nvPicPr>
          <p:cNvPr id="18" name="Military OneSource Logo" descr="Military One Source Logo." title="Logo">
            <a:extLst>
              <a:ext uri="{FF2B5EF4-FFF2-40B4-BE49-F238E27FC236}">
                <a16:creationId xmlns="" xmlns:a16="http://schemas.microsoft.com/office/drawing/2014/main" id="{8519FAD3-F3C0-4002-B10A-9E70D4B1B5A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571454" y="188262"/>
            <a:ext cx="1311199" cy="314687"/>
          </a:xfrm>
          <a:prstGeom prst="rect">
            <a:avLst/>
          </a:prstGeom>
        </p:spPr>
      </p:pic>
      <p:sp>
        <p:nvSpPr>
          <p:cNvPr id="5" name="TextBox 4"/>
          <p:cNvSpPr txBox="1"/>
          <p:nvPr/>
        </p:nvSpPr>
        <p:spPr>
          <a:xfrm>
            <a:off x="468927" y="5371958"/>
            <a:ext cx="8452885" cy="707886"/>
          </a:xfrm>
          <a:prstGeom prst="rect">
            <a:avLst/>
          </a:prstGeom>
          <a:noFill/>
        </p:spPr>
        <p:txBody>
          <a:bodyPr wrap="square" rtlCol="0">
            <a:spAutoFit/>
          </a:bodyPr>
          <a:lstStyle/>
          <a:p>
            <a:pPr algn="ctr"/>
            <a:r>
              <a:rPr lang="en-US" sz="2000" dirty="0" smtClean="0"/>
              <a:t>Tabitha Garvin-Betancourt, state consultant (Helena)</a:t>
            </a:r>
            <a:r>
              <a:rPr lang="en-US" sz="2000" dirty="0"/>
              <a:t/>
            </a:r>
            <a:br>
              <a:rPr lang="en-US" sz="2000" dirty="0"/>
            </a:br>
            <a:r>
              <a:rPr lang="en-US" sz="2000" dirty="0">
                <a:hlinkClick r:id="rId8"/>
              </a:rPr>
              <a:t>Tabitha.garvinbetancourt@militaryonesource.com</a:t>
            </a:r>
            <a:r>
              <a:rPr lang="en-US" sz="2000" dirty="0"/>
              <a:t> (406)781-4986</a:t>
            </a:r>
          </a:p>
        </p:txBody>
      </p:sp>
      <p:sp>
        <p:nvSpPr>
          <p:cNvPr id="2" name="TextBox 1"/>
          <p:cNvSpPr txBox="1"/>
          <p:nvPr/>
        </p:nvSpPr>
        <p:spPr>
          <a:xfrm>
            <a:off x="429767" y="1828800"/>
            <a:ext cx="8452885" cy="707886"/>
          </a:xfrm>
          <a:prstGeom prst="rect">
            <a:avLst/>
          </a:prstGeom>
          <a:noFill/>
        </p:spPr>
        <p:txBody>
          <a:bodyPr wrap="square" rtlCol="0">
            <a:spAutoFit/>
          </a:bodyPr>
          <a:lstStyle/>
          <a:p>
            <a:pPr algn="ctr"/>
            <a:r>
              <a:rPr lang="en-US" sz="2000" b="1" u="sng" dirty="0" smtClean="0">
                <a:solidFill>
                  <a:schemeClr val="accent1">
                    <a:lumMod val="75000"/>
                  </a:schemeClr>
                </a:solidFill>
              </a:rPr>
              <a:t>Free Employer Assistance Program for your </a:t>
            </a:r>
          </a:p>
          <a:p>
            <a:pPr algn="ctr"/>
            <a:r>
              <a:rPr lang="en-US" sz="2000" b="1" u="sng" dirty="0" smtClean="0">
                <a:solidFill>
                  <a:schemeClr val="accent1">
                    <a:lumMod val="75000"/>
                  </a:schemeClr>
                </a:solidFill>
              </a:rPr>
              <a:t>Military Employees &amp; Families</a:t>
            </a:r>
            <a:endParaRPr lang="en-US" sz="2000" b="1" u="sng" dirty="0">
              <a:solidFill>
                <a:schemeClr val="accent1">
                  <a:lumMod val="75000"/>
                </a:schemeClr>
              </a:solidFill>
            </a:endParaRPr>
          </a:p>
        </p:txBody>
      </p:sp>
    </p:spTree>
    <p:extLst>
      <p:ext uri="{BB962C8B-B14F-4D97-AF65-F5344CB8AC3E}">
        <p14:creationId xmlns:p14="http://schemas.microsoft.com/office/powerpoint/2010/main" val="1260498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3846" b="-2921"/>
          <a:stretch/>
        </p:blipFill>
        <p:spPr bwMode="auto">
          <a:xfrm>
            <a:off x="533400" y="533400"/>
            <a:ext cx="2444993" cy="565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4357" y="762000"/>
            <a:ext cx="5827643" cy="5139869"/>
          </a:xfrm>
          <a:prstGeom prst="rect">
            <a:avLst/>
          </a:prstGeom>
          <a:noFill/>
        </p:spPr>
        <p:txBody>
          <a:bodyPr wrap="square" rtlCol="0">
            <a:spAutoFit/>
          </a:bodyPr>
          <a:lstStyle/>
          <a:p>
            <a:pPr algn="ctr"/>
            <a:r>
              <a:rPr lang="en-US" sz="4400" b="1" dirty="0" smtClean="0">
                <a:solidFill>
                  <a:srgbClr val="FF0000"/>
                </a:solidFill>
                <a:latin typeface="+mn-lt"/>
                <a:cs typeface="Times New Roman" pitchFamily="18" charset="0"/>
              </a:rPr>
              <a:t>Montana ESGR Contact</a:t>
            </a:r>
            <a:endParaRPr lang="en-US" sz="800" dirty="0">
              <a:latin typeface="+mn-lt"/>
              <a:cs typeface="Times New Roman" pitchFamily="18" charset="0"/>
            </a:endParaRPr>
          </a:p>
          <a:p>
            <a:pPr algn="ctr"/>
            <a:endParaRPr lang="en-US" sz="2400" b="1" dirty="0" smtClean="0">
              <a:solidFill>
                <a:srgbClr val="FF0000"/>
              </a:solidFill>
              <a:latin typeface="+mn-lt"/>
              <a:cs typeface="Times New Roman" pitchFamily="18" charset="0"/>
            </a:endParaRPr>
          </a:p>
          <a:p>
            <a:pPr algn="ctr"/>
            <a:r>
              <a:rPr lang="en-US" sz="2400" b="1" dirty="0" smtClean="0">
                <a:solidFill>
                  <a:srgbClr val="FF0000"/>
                </a:solidFill>
                <a:latin typeface="+mn-lt"/>
                <a:cs typeface="Times New Roman" pitchFamily="18" charset="0"/>
              </a:rPr>
              <a:t>Great </a:t>
            </a:r>
            <a:r>
              <a:rPr lang="en-US" sz="2400" b="1" dirty="0">
                <a:solidFill>
                  <a:srgbClr val="FF0000"/>
                </a:solidFill>
                <a:latin typeface="+mn-lt"/>
                <a:cs typeface="Times New Roman" pitchFamily="18" charset="0"/>
              </a:rPr>
              <a:t>Falls ESGR </a:t>
            </a:r>
            <a:endParaRPr lang="en-US" sz="2400" b="1" dirty="0" smtClean="0">
              <a:solidFill>
                <a:srgbClr val="FF0000"/>
              </a:solidFill>
              <a:latin typeface="+mn-lt"/>
              <a:cs typeface="Times New Roman" pitchFamily="18" charset="0"/>
            </a:endParaRPr>
          </a:p>
          <a:p>
            <a:pPr algn="ctr"/>
            <a:r>
              <a:rPr lang="en-US" sz="2400" b="1" dirty="0" smtClean="0">
                <a:latin typeface="+mn-lt"/>
                <a:cs typeface="Times New Roman" pitchFamily="18" charset="0"/>
              </a:rPr>
              <a:t>Parker </a:t>
            </a:r>
            <a:r>
              <a:rPr lang="en-US" sz="2400" b="1" dirty="0">
                <a:latin typeface="+mn-lt"/>
                <a:cs typeface="Times New Roman" pitchFamily="18" charset="0"/>
              </a:rPr>
              <a:t>Sullivan</a:t>
            </a:r>
          </a:p>
          <a:p>
            <a:pPr algn="ctr"/>
            <a:r>
              <a:rPr lang="en-US" sz="2400" dirty="0" smtClean="0">
                <a:latin typeface="+mn-lt"/>
                <a:cs typeface="Times New Roman" pitchFamily="18" charset="0"/>
              </a:rPr>
              <a:t>406-791-0895 </a:t>
            </a:r>
          </a:p>
          <a:p>
            <a:pPr algn="ctr"/>
            <a:r>
              <a:rPr lang="en-US" sz="2400" dirty="0" smtClean="0">
                <a:latin typeface="+mn-lt"/>
                <a:cs typeface="Times New Roman" pitchFamily="18" charset="0"/>
                <a:hlinkClick r:id="rId4"/>
              </a:rPr>
              <a:t>parker.f.sullivan.ctr@mail.mil</a:t>
            </a:r>
            <a:endParaRPr lang="en-US" sz="2400" dirty="0" smtClean="0">
              <a:latin typeface="+mn-lt"/>
              <a:cs typeface="Times New Roman" pitchFamily="18" charset="0"/>
            </a:endParaRPr>
          </a:p>
          <a:p>
            <a:pPr algn="ctr"/>
            <a:r>
              <a:rPr lang="en-US" sz="2400" dirty="0" smtClean="0">
                <a:latin typeface="+mn-lt"/>
                <a:cs typeface="Times New Roman" pitchFamily="18" charset="0"/>
              </a:rPr>
              <a:t>120</a:t>
            </a:r>
            <a:r>
              <a:rPr lang="en-US" sz="2400" baseline="30000" dirty="0" smtClean="0">
                <a:latin typeface="+mn-lt"/>
                <a:cs typeface="Times New Roman" pitchFamily="18" charset="0"/>
              </a:rPr>
              <a:t>th</a:t>
            </a:r>
            <a:r>
              <a:rPr lang="en-US" sz="2400" dirty="0" smtClean="0">
                <a:latin typeface="+mn-lt"/>
                <a:cs typeface="Times New Roman" pitchFamily="18" charset="0"/>
              </a:rPr>
              <a:t> Airlift Wing</a:t>
            </a:r>
          </a:p>
          <a:p>
            <a:pPr algn="ctr"/>
            <a:r>
              <a:rPr lang="en-US" sz="2400" dirty="0" smtClean="0">
                <a:latin typeface="+mn-lt"/>
                <a:cs typeface="Times New Roman" pitchFamily="18" charset="0"/>
              </a:rPr>
              <a:t>2800 Airport Avenue B</a:t>
            </a:r>
          </a:p>
          <a:p>
            <a:pPr algn="ctr"/>
            <a:r>
              <a:rPr lang="en-US" sz="2400" dirty="0" smtClean="0">
                <a:latin typeface="+mn-lt"/>
                <a:cs typeface="Times New Roman" pitchFamily="18" charset="0"/>
              </a:rPr>
              <a:t>Great Falls MT</a:t>
            </a:r>
            <a:endParaRPr lang="en-US" sz="2400" dirty="0">
              <a:latin typeface="+mn-lt"/>
              <a:cs typeface="Times New Roman" pitchFamily="18" charset="0"/>
            </a:endParaRPr>
          </a:p>
          <a:p>
            <a:pPr algn="ctr"/>
            <a:endParaRPr lang="en-US" sz="2400" dirty="0">
              <a:latin typeface="+mn-lt"/>
              <a:cs typeface="Times New Roman" pitchFamily="18" charset="0"/>
            </a:endParaRPr>
          </a:p>
          <a:p>
            <a:pPr algn="ctr"/>
            <a:endParaRPr lang="en-US" sz="2400" dirty="0">
              <a:latin typeface="+mn-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2600" y="325270"/>
            <a:ext cx="6477000" cy="762000"/>
          </a:xfrm>
        </p:spPr>
        <p:txBody>
          <a:bodyPr>
            <a:normAutofit/>
          </a:bodyPr>
          <a:lstStyle/>
          <a:p>
            <a:pPr eaLnBrk="1" hangingPunct="1"/>
            <a:r>
              <a:rPr lang="en-US" b="1" dirty="0">
                <a:solidFill>
                  <a:schemeClr val="tx1"/>
                </a:solidFill>
                <a:cs typeface="Times New Roman" pitchFamily="18" charset="0"/>
              </a:rPr>
              <a:t>ESGR VISION</a:t>
            </a:r>
          </a:p>
        </p:txBody>
      </p:sp>
      <p:sp>
        <p:nvSpPr>
          <p:cNvPr id="7171" name="Rectangle 3"/>
          <p:cNvSpPr>
            <a:spLocks noGrp="1" noChangeArrowheads="1"/>
          </p:cNvSpPr>
          <p:nvPr>
            <p:ph idx="1"/>
          </p:nvPr>
        </p:nvSpPr>
        <p:spPr>
          <a:xfrm>
            <a:off x="-18245" y="1219200"/>
            <a:ext cx="8600902" cy="3575459"/>
          </a:xfrm>
        </p:spPr>
        <p:txBody>
          <a:bodyPr>
            <a:normAutofit/>
          </a:bodyPr>
          <a:lstStyle/>
          <a:p>
            <a:pPr lvl="1" algn="ctr" eaLnBrk="1" hangingPunct="1">
              <a:spcBef>
                <a:spcPts val="0"/>
              </a:spcBef>
              <a:buNone/>
              <a:defRPr/>
            </a:pPr>
            <a:r>
              <a:rPr lang="en-US" sz="3600" dirty="0">
                <a:latin typeface="Arial" pitchFamily="34" charset="0"/>
                <a:cs typeface="Arial" pitchFamily="34" charset="0"/>
              </a:rPr>
              <a:t>Develop and promote a culture in which all American employers </a:t>
            </a:r>
            <a:r>
              <a:rPr lang="en-US" sz="3600" dirty="0">
                <a:solidFill>
                  <a:srgbClr val="FF0000"/>
                </a:solidFill>
                <a:latin typeface="Arial" pitchFamily="34" charset="0"/>
                <a:cs typeface="Arial" pitchFamily="34" charset="0"/>
              </a:rPr>
              <a:t>support and value</a:t>
            </a:r>
            <a:r>
              <a:rPr lang="en-US" sz="3600" dirty="0">
                <a:latin typeface="Arial" pitchFamily="34" charset="0"/>
                <a:cs typeface="Arial" pitchFamily="34" charset="0"/>
              </a:rPr>
              <a:t> the military service of their </a:t>
            </a:r>
            <a:r>
              <a:rPr lang="en-US" sz="3600" dirty="0" smtClean="0">
                <a:latin typeface="Arial" pitchFamily="34" charset="0"/>
                <a:cs typeface="Arial" pitchFamily="34" charset="0"/>
              </a:rPr>
              <a:t>civilian employees</a:t>
            </a:r>
            <a:r>
              <a:rPr lang="en-US" sz="3600" dirty="0">
                <a:latin typeface="Arial" pitchFamily="34" charset="0"/>
                <a:cs typeface="Arial" pitchFamily="34" charset="0"/>
              </a:rPr>
              <a:t>.</a:t>
            </a:r>
            <a:endParaRPr lang="en-US" sz="3600" b="1" dirty="0">
              <a:latin typeface="Arial" pitchFamily="34" charset="0"/>
              <a:cs typeface="Arial"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
        <p:nvSpPr>
          <p:cNvPr id="6" name="TextBox 5"/>
          <p:cNvSpPr txBox="1"/>
          <p:nvPr/>
        </p:nvSpPr>
        <p:spPr>
          <a:xfrm>
            <a:off x="6097587" y="4178290"/>
            <a:ext cx="2654501" cy="1200329"/>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Helicopter flight or </a:t>
            </a:r>
          </a:p>
          <a:p>
            <a:pPr algn="ctr"/>
            <a:r>
              <a:rPr lang="en-US" i="1" dirty="0" smtClean="0">
                <a:latin typeface="Times New Roman" pitchFamily="18" charset="0"/>
                <a:cs typeface="Times New Roman" pitchFamily="18" charset="0"/>
              </a:rPr>
              <a:t>“Boss lift” for employers aboard a Chinook Helicopter</a:t>
            </a:r>
            <a:endParaRPr lang="en-US" i="1" dirty="0">
              <a:latin typeface="Times New Roman" pitchFamily="18" charset="0"/>
              <a:cs typeface="Times New Roman" pitchFamily="18"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219200" y="3352800"/>
            <a:ext cx="4708956" cy="2666247"/>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3530"/>
            <a:ext cx="7886700" cy="1325563"/>
          </a:xfrm>
        </p:spPr>
        <p:txBody>
          <a:bodyPr/>
          <a:lstStyle/>
          <a:p>
            <a:r>
              <a:rPr lang="en-US" b="1" cap="all" dirty="0">
                <a:solidFill>
                  <a:schemeClr val="tx1"/>
                </a:solidFill>
                <a:cs typeface="Times New Roman" panose="02020603050405020304" pitchFamily="18" charset="0"/>
              </a:rPr>
              <a:t>UNDERSTANDING </a:t>
            </a:r>
          </a:p>
        </p:txBody>
      </p:sp>
      <p:sp>
        <p:nvSpPr>
          <p:cNvPr id="3" name="Content Placeholder 2"/>
          <p:cNvSpPr>
            <a:spLocks noGrp="1"/>
          </p:cNvSpPr>
          <p:nvPr>
            <p:ph idx="1"/>
          </p:nvPr>
        </p:nvSpPr>
        <p:spPr/>
        <p:txBody>
          <a:bodyPr/>
          <a:lstStyle/>
          <a:p>
            <a:pPr>
              <a:buClr>
                <a:schemeClr val="tx1"/>
              </a:buClr>
            </a:pPr>
            <a:r>
              <a:rPr lang="en-US" dirty="0"/>
              <a:t>ESGR can help you see how and why hiring a military employee will enhance your business.</a:t>
            </a:r>
          </a:p>
          <a:p>
            <a:endParaRPr lang="en-US" dirty="0"/>
          </a:p>
          <a:p>
            <a:pPr>
              <a:buClr>
                <a:schemeClr val="tx1"/>
              </a:buClr>
            </a:pPr>
            <a:r>
              <a:rPr lang="en-US" dirty="0" smtClean="0"/>
              <a:t>ESGR </a:t>
            </a:r>
            <a:r>
              <a:rPr lang="en-US" dirty="0"/>
              <a:t>can help you </a:t>
            </a:r>
            <a:r>
              <a:rPr lang="en-US" dirty="0">
                <a:solidFill>
                  <a:srgbClr val="FF0000"/>
                </a:solidFill>
              </a:rPr>
              <a:t>forge a stronger bond </a:t>
            </a:r>
            <a:r>
              <a:rPr lang="en-US" dirty="0"/>
              <a:t>with your military employees through a greater understanding of their military service</a:t>
            </a:r>
            <a:r>
              <a:rPr lang="en-US" dirty="0" smtClean="0"/>
              <a:t>.</a:t>
            </a:r>
          </a:p>
          <a:p>
            <a:pPr marL="0" indent="0">
              <a:buClr>
                <a:schemeClr val="tx1"/>
              </a:buClr>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299985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0" y="164812"/>
            <a:ext cx="6477000" cy="1143000"/>
          </a:xfrm>
        </p:spPr>
        <p:txBody>
          <a:bodyPr>
            <a:normAutofit/>
          </a:bodyPr>
          <a:lstStyle/>
          <a:p>
            <a:pPr eaLnBrk="1" hangingPunct="1"/>
            <a:r>
              <a:rPr lang="en-US" b="1" dirty="0" smtClean="0">
                <a:solidFill>
                  <a:schemeClr val="tx1"/>
                </a:solidFill>
                <a:cs typeface="Times New Roman" pitchFamily="18" charset="0"/>
              </a:rPr>
              <a:t>ESGR MISSION </a:t>
            </a:r>
            <a:endParaRPr lang="en-US" b="1" dirty="0">
              <a:solidFill>
                <a:schemeClr val="tx1"/>
              </a:solidFill>
              <a:cs typeface="Times New Roman" pitchFamily="18" charset="0"/>
            </a:endParaRPr>
          </a:p>
        </p:txBody>
      </p:sp>
      <p:sp>
        <p:nvSpPr>
          <p:cNvPr id="7171" name="Rectangle 3"/>
          <p:cNvSpPr>
            <a:spLocks noGrp="1" noChangeArrowheads="1"/>
          </p:cNvSpPr>
          <p:nvPr>
            <p:ph idx="1"/>
          </p:nvPr>
        </p:nvSpPr>
        <p:spPr>
          <a:xfrm>
            <a:off x="228600" y="1752600"/>
            <a:ext cx="8686800" cy="4800600"/>
          </a:xfrm>
        </p:spPr>
        <p:txBody>
          <a:bodyPr/>
          <a:lstStyle/>
          <a:p>
            <a:pPr marL="0" indent="0" algn="ctr">
              <a:spcBef>
                <a:spcPts val="0"/>
              </a:spcBef>
              <a:buClr>
                <a:schemeClr val="tx1"/>
              </a:buClr>
              <a:buNone/>
              <a:defRPr/>
            </a:pPr>
            <a:r>
              <a:rPr lang="en-US" sz="6600" b="1" dirty="0">
                <a:solidFill>
                  <a:srgbClr val="FF0000"/>
                </a:solidFill>
                <a:cs typeface="Arial" panose="020B0604020202020204" pitchFamily="34" charset="0"/>
              </a:rPr>
              <a:t>EDUCATE AND ADVOCATE</a:t>
            </a:r>
          </a:p>
          <a:p>
            <a:pPr>
              <a:buFontTx/>
              <a:buNone/>
              <a:defRPr/>
            </a:pPr>
            <a:endParaRPr lang="en-US"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623398" y="151043"/>
            <a:ext cx="6530002" cy="990600"/>
          </a:xfrm>
        </p:spPr>
        <p:txBody>
          <a:bodyPr>
            <a:normAutofit/>
          </a:bodyPr>
          <a:lstStyle/>
          <a:p>
            <a:pPr eaLnBrk="1" hangingPunct="1"/>
            <a:r>
              <a:rPr lang="en-US" b="1" dirty="0">
                <a:solidFill>
                  <a:schemeClr val="tx1"/>
                </a:solidFill>
                <a:cs typeface="Arial" panose="020B0604020202020204" pitchFamily="34" charset="0"/>
              </a:rPr>
              <a:t>EDUCATE EMPLOYERS</a:t>
            </a:r>
          </a:p>
        </p:txBody>
      </p:sp>
      <p:sp>
        <p:nvSpPr>
          <p:cNvPr id="14339" name="Rectangle 3"/>
          <p:cNvSpPr>
            <a:spLocks noGrp="1" noChangeArrowheads="1"/>
          </p:cNvSpPr>
          <p:nvPr>
            <p:ph idx="1"/>
          </p:nvPr>
        </p:nvSpPr>
        <p:spPr>
          <a:xfrm>
            <a:off x="228598" y="1321581"/>
            <a:ext cx="8599932" cy="5917419"/>
          </a:xfrm>
        </p:spPr>
        <p:txBody>
          <a:bodyPr/>
          <a:lstStyle/>
          <a:p>
            <a:pPr eaLnBrk="1" hangingPunct="1">
              <a:lnSpc>
                <a:spcPct val="90000"/>
              </a:lnSpc>
              <a:buClr>
                <a:schemeClr val="tx1"/>
              </a:buClr>
              <a:buSzPct val="125000"/>
              <a:buFont typeface="Wingdings" panose="05000000000000000000" pitchFamily="2" charset="2"/>
              <a:buChar char="Ø"/>
            </a:pPr>
            <a:r>
              <a:rPr lang="en-US" sz="2400" b="1" u="sng" dirty="0" smtClean="0">
                <a:latin typeface="+mj-lt"/>
                <a:cs typeface="Times New Roman" pitchFamily="18" charset="0"/>
              </a:rPr>
              <a:t>Informs</a:t>
            </a:r>
            <a:r>
              <a:rPr lang="en-US" sz="2400" dirty="0" smtClean="0">
                <a:latin typeface="+mj-lt"/>
                <a:cs typeface="Times New Roman" pitchFamily="18" charset="0"/>
              </a:rPr>
              <a:t> </a:t>
            </a:r>
            <a:r>
              <a:rPr lang="en-US" sz="2400" dirty="0">
                <a:latin typeface="+mj-lt"/>
                <a:cs typeface="Times New Roman" pitchFamily="18" charset="0"/>
              </a:rPr>
              <a:t>employers about their rights/responsibilities under </a:t>
            </a:r>
            <a:r>
              <a:rPr lang="en-US" sz="2400" dirty="0" smtClean="0">
                <a:latin typeface="+mj-lt"/>
                <a:cs typeface="Times New Roman" pitchFamily="18" charset="0"/>
              </a:rPr>
              <a:t>the federal USERRA law.</a:t>
            </a:r>
            <a:endParaRPr lang="en-US" sz="2400" dirty="0">
              <a:latin typeface="+mj-lt"/>
              <a:cs typeface="Times New Roman" pitchFamily="18" charset="0"/>
            </a:endParaRPr>
          </a:p>
          <a:p>
            <a:pPr eaLnBrk="1" hangingPunct="1">
              <a:lnSpc>
                <a:spcPct val="90000"/>
              </a:lnSpc>
              <a:buClr>
                <a:schemeClr val="tx1"/>
              </a:buClr>
              <a:buSzPct val="125000"/>
              <a:buFont typeface="Wingdings" panose="05000000000000000000" pitchFamily="2" charset="2"/>
              <a:buChar char="Ø"/>
            </a:pPr>
            <a:endParaRPr lang="en-US" sz="1000" dirty="0">
              <a:latin typeface="+mj-lt"/>
              <a:cs typeface="Times New Roman" pitchFamily="18" charset="0"/>
            </a:endParaRPr>
          </a:p>
          <a:p>
            <a:pPr eaLnBrk="1" hangingPunct="1">
              <a:lnSpc>
                <a:spcPct val="90000"/>
              </a:lnSpc>
              <a:buClr>
                <a:schemeClr val="tx1"/>
              </a:buClr>
              <a:buSzPct val="125000"/>
              <a:buFont typeface="Wingdings" panose="05000000000000000000" pitchFamily="2" charset="2"/>
              <a:buChar char="Ø"/>
            </a:pPr>
            <a:r>
              <a:rPr lang="en-US" sz="2400" b="1" u="sng" dirty="0" smtClean="0">
                <a:latin typeface="+mj-lt"/>
                <a:cs typeface="Times New Roman" pitchFamily="18" charset="0"/>
              </a:rPr>
              <a:t>Encourages</a:t>
            </a:r>
            <a:r>
              <a:rPr lang="en-US" sz="2400" b="1" dirty="0" smtClean="0">
                <a:latin typeface="+mj-lt"/>
                <a:cs typeface="Times New Roman" pitchFamily="18" charset="0"/>
              </a:rPr>
              <a:t> </a:t>
            </a:r>
            <a:r>
              <a:rPr lang="en-US" sz="2400" dirty="0">
                <a:latin typeface="+mj-lt"/>
                <a:cs typeface="Times New Roman" pitchFamily="18" charset="0"/>
              </a:rPr>
              <a:t>employers to develop HR policies that go above and beyond the law in support of the </a:t>
            </a:r>
            <a:r>
              <a:rPr lang="en-US" sz="2400" dirty="0" smtClean="0">
                <a:latin typeface="+mj-lt"/>
                <a:cs typeface="Times New Roman" pitchFamily="18" charset="0"/>
              </a:rPr>
              <a:t>military.</a:t>
            </a:r>
            <a:endParaRPr lang="en-US" sz="2400" dirty="0">
              <a:latin typeface="+mj-lt"/>
              <a:cs typeface="Times New Roman" pitchFamily="18" charset="0"/>
            </a:endParaRPr>
          </a:p>
          <a:p>
            <a:pPr eaLnBrk="1" hangingPunct="1">
              <a:lnSpc>
                <a:spcPct val="90000"/>
              </a:lnSpc>
              <a:buClr>
                <a:schemeClr val="tx1"/>
              </a:buClr>
              <a:buSzPct val="125000"/>
              <a:buFont typeface="Wingdings" panose="05000000000000000000" pitchFamily="2" charset="2"/>
              <a:buChar char="Ø"/>
            </a:pPr>
            <a:endParaRPr lang="en-US" sz="1000" dirty="0">
              <a:latin typeface="+mj-lt"/>
              <a:cs typeface="Times New Roman" pitchFamily="18" charset="0"/>
            </a:endParaRPr>
          </a:p>
          <a:p>
            <a:pPr eaLnBrk="1" hangingPunct="1">
              <a:lnSpc>
                <a:spcPct val="90000"/>
              </a:lnSpc>
              <a:buClr>
                <a:schemeClr val="tx1"/>
              </a:buClr>
              <a:buSzPct val="125000"/>
              <a:buFont typeface="Wingdings" panose="05000000000000000000" pitchFamily="2" charset="2"/>
              <a:buChar char="Ø"/>
            </a:pPr>
            <a:r>
              <a:rPr lang="en-US" sz="2400" b="1" u="sng" dirty="0" smtClean="0">
                <a:latin typeface="+mj-lt"/>
                <a:cs typeface="Times New Roman" pitchFamily="18" charset="0"/>
              </a:rPr>
              <a:t>Educates</a:t>
            </a:r>
            <a:r>
              <a:rPr lang="en-US" sz="2400" dirty="0" smtClean="0">
                <a:latin typeface="+mj-lt"/>
                <a:cs typeface="Times New Roman" pitchFamily="18" charset="0"/>
              </a:rPr>
              <a:t> employers with ESGR                                            events.</a:t>
            </a:r>
            <a:endParaRPr lang="en-US" sz="2400" dirty="0">
              <a:latin typeface="+mj-lt"/>
              <a:cs typeface="Times New Roman" pitchFamily="18" charset="0"/>
            </a:endParaRPr>
          </a:p>
          <a:p>
            <a:pPr eaLnBrk="1" hangingPunct="1">
              <a:lnSpc>
                <a:spcPct val="90000"/>
              </a:lnSpc>
              <a:buClr>
                <a:schemeClr val="tx1"/>
              </a:buClr>
              <a:buSzPct val="125000"/>
              <a:buFont typeface="Wingdings" panose="05000000000000000000" pitchFamily="2" charset="2"/>
              <a:buChar char="Ø"/>
            </a:pPr>
            <a:endParaRPr lang="en-US" sz="1000" dirty="0">
              <a:latin typeface="+mj-lt"/>
              <a:cs typeface="Times New Roman" pitchFamily="18" charset="0"/>
            </a:endParaRPr>
          </a:p>
          <a:p>
            <a:pPr eaLnBrk="1" hangingPunct="1">
              <a:spcBef>
                <a:spcPts val="0"/>
              </a:spcBef>
              <a:spcAft>
                <a:spcPts val="0"/>
              </a:spcAft>
              <a:buClr>
                <a:schemeClr val="tx1"/>
              </a:buClr>
              <a:buSzPct val="125000"/>
              <a:buFont typeface="Wingdings" panose="05000000000000000000" pitchFamily="2" charset="2"/>
              <a:buChar char="Ø"/>
            </a:pPr>
            <a:r>
              <a:rPr lang="en-US" sz="2400" b="1" u="sng" dirty="0" smtClean="0">
                <a:latin typeface="+mj-lt"/>
                <a:cs typeface="Times New Roman" pitchFamily="18" charset="0"/>
              </a:rPr>
              <a:t>Recognizes</a:t>
            </a:r>
            <a:r>
              <a:rPr lang="en-US" sz="2400" dirty="0" smtClean="0">
                <a:latin typeface="+mj-lt"/>
                <a:cs typeface="Times New Roman" pitchFamily="18" charset="0"/>
              </a:rPr>
              <a:t> </a:t>
            </a:r>
            <a:r>
              <a:rPr lang="en-US" sz="2400" dirty="0">
                <a:latin typeface="+mj-lt"/>
                <a:cs typeface="Times New Roman" pitchFamily="18" charset="0"/>
              </a:rPr>
              <a:t>employers who </a:t>
            </a:r>
            <a:r>
              <a:rPr lang="en-US" sz="2400" dirty="0" smtClean="0">
                <a:latin typeface="+mj-lt"/>
                <a:cs typeface="Times New Roman" pitchFamily="18" charset="0"/>
              </a:rPr>
              <a:t>                                                         meet </a:t>
            </a:r>
            <a:r>
              <a:rPr lang="en-US" sz="2400" dirty="0">
                <a:latin typeface="+mj-lt"/>
                <a:cs typeface="Times New Roman" pitchFamily="18" charset="0"/>
              </a:rPr>
              <a:t>or </a:t>
            </a:r>
            <a:r>
              <a:rPr lang="en-US" sz="2400" dirty="0" smtClean="0">
                <a:latin typeface="+mj-lt"/>
                <a:cs typeface="Times New Roman" pitchFamily="18" charset="0"/>
              </a:rPr>
              <a:t>exceed </a:t>
            </a:r>
            <a:r>
              <a:rPr lang="en-US" sz="2400" dirty="0">
                <a:latin typeface="+mj-lt"/>
                <a:cs typeface="Times New Roman" pitchFamily="18" charset="0"/>
              </a:rPr>
              <a:t>the law </a:t>
            </a:r>
            <a:endParaRPr lang="en-US" sz="2400" dirty="0" smtClean="0">
              <a:latin typeface="+mj-lt"/>
              <a:cs typeface="Times New Roman" pitchFamily="18" charset="0"/>
            </a:endParaRPr>
          </a:p>
          <a:p>
            <a:pPr marL="0" indent="0" eaLnBrk="1" hangingPunct="1">
              <a:spcBef>
                <a:spcPts val="0"/>
              </a:spcBef>
              <a:spcAft>
                <a:spcPts val="0"/>
              </a:spcAft>
              <a:buClr>
                <a:schemeClr val="tx1"/>
              </a:buClr>
              <a:buSzPct val="125000"/>
              <a:buNone/>
            </a:pPr>
            <a:r>
              <a:rPr lang="en-US" sz="2400" dirty="0">
                <a:latin typeface="+mj-lt"/>
                <a:cs typeface="Times New Roman" pitchFamily="18" charset="0"/>
              </a:rPr>
              <a:t> </a:t>
            </a:r>
            <a:r>
              <a:rPr lang="en-US" sz="2400" dirty="0" smtClean="0">
                <a:latin typeface="+mj-lt"/>
                <a:cs typeface="Times New Roman" pitchFamily="18" charset="0"/>
              </a:rPr>
              <a:t>  with My Boss the Patriot awards.</a:t>
            </a:r>
          </a:p>
          <a:p>
            <a:pPr marL="0" indent="0" eaLnBrk="1" hangingPunct="1">
              <a:spcBef>
                <a:spcPts val="0"/>
              </a:spcBef>
              <a:spcAft>
                <a:spcPts val="0"/>
              </a:spcAft>
              <a:buClr>
                <a:schemeClr val="tx1"/>
              </a:buClr>
              <a:buSzPct val="125000"/>
              <a:buNone/>
            </a:pPr>
            <a:endParaRPr lang="en-US" sz="2400" dirty="0">
              <a:latin typeface="+mj-lt"/>
              <a:cs typeface="Times New Roman" pitchFamily="18" charset="0"/>
            </a:endParaRPr>
          </a:p>
          <a:p>
            <a:pPr marL="0" indent="0" eaLnBrk="1" hangingPunct="1">
              <a:spcBef>
                <a:spcPts val="0"/>
              </a:spcBef>
              <a:spcAft>
                <a:spcPts val="0"/>
              </a:spcAft>
              <a:buClr>
                <a:schemeClr val="tx1"/>
              </a:buClr>
              <a:buSzPct val="125000"/>
              <a:buNone/>
            </a:pPr>
            <a:r>
              <a:rPr lang="en-US" sz="2400" dirty="0" smtClean="0">
                <a:latin typeface="+mj-lt"/>
                <a:cs typeface="Times New Roman" pitchFamily="18" charset="0"/>
              </a:rPr>
              <a:t>	</a:t>
            </a:r>
            <a:endParaRPr lang="en-US" sz="2400" dirty="0">
              <a:solidFill>
                <a:srgbClr val="FF0000"/>
              </a:solidFill>
              <a:latin typeface="+mj-lt"/>
              <a:cs typeface="Times New Roman" pitchFamily="18" charset="0"/>
            </a:endParaRPr>
          </a:p>
        </p:txBody>
      </p:sp>
      <p:sp>
        <p:nvSpPr>
          <p:cNvPr id="9" name="TextBox 8"/>
          <p:cNvSpPr txBox="1"/>
          <p:nvPr/>
        </p:nvSpPr>
        <p:spPr>
          <a:xfrm>
            <a:off x="4953000" y="5274782"/>
            <a:ext cx="4026101" cy="923330"/>
          </a:xfrm>
          <a:prstGeom prst="rect">
            <a:avLst/>
          </a:prstGeom>
          <a:noFill/>
        </p:spPr>
        <p:txBody>
          <a:bodyPr wrap="square" rtlCol="0">
            <a:spAutoFit/>
          </a:bodyPr>
          <a:lstStyle/>
          <a:p>
            <a:pPr algn="ctr"/>
            <a:r>
              <a:rPr lang="en-US" i="1" dirty="0">
                <a:latin typeface="Times New Roman" pitchFamily="18" charset="0"/>
                <a:cs typeface="Times New Roman" pitchFamily="18" charset="0"/>
              </a:rPr>
              <a:t>My Boss the Patriot </a:t>
            </a:r>
            <a:r>
              <a:rPr lang="en-US" i="1" dirty="0" smtClean="0">
                <a:latin typeface="Times New Roman" pitchFamily="18" charset="0"/>
                <a:cs typeface="Times New Roman" pitchFamily="18" charset="0"/>
              </a:rPr>
              <a:t>Award Lithia in Billings Michael Cleveland </a:t>
            </a:r>
          </a:p>
          <a:p>
            <a:pPr algn="ctr"/>
            <a:r>
              <a:rPr lang="en-US" i="1" dirty="0" smtClean="0">
                <a:latin typeface="Times New Roman" pitchFamily="18" charset="0"/>
                <a:cs typeface="Times New Roman" pitchFamily="18" charset="0"/>
              </a:rPr>
              <a:t>with MT ESGR Volunteer Jenn Phalen</a:t>
            </a:r>
            <a:endParaRPr lang="en-US" i="1" dirty="0">
              <a:latin typeface="Times New Roman" pitchFamily="18" charset="0"/>
              <a:cs typeface="Times New Roman" pitchFamily="18"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5992918" y="3198122"/>
            <a:ext cx="2183705" cy="1969616"/>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752600" y="1752600"/>
            <a:ext cx="5638800" cy="4419600"/>
          </a:xfrm>
        </p:spPr>
        <p:txBody>
          <a:bodyPr>
            <a:normAutofit fontScale="92500"/>
          </a:bodyPr>
          <a:lstStyle/>
          <a:p>
            <a:pPr algn="ctr" eaLnBrk="1" hangingPunct="1">
              <a:lnSpc>
                <a:spcPct val="80000"/>
              </a:lnSpc>
              <a:spcBef>
                <a:spcPts val="0"/>
              </a:spcBef>
              <a:buNone/>
            </a:pPr>
            <a:r>
              <a:rPr lang="en-US" sz="7200" b="1" cap="all" dirty="0">
                <a:latin typeface="+mj-lt"/>
                <a:cs typeface="Times New Roman" pitchFamily="18" charset="0"/>
              </a:rPr>
              <a:t>WHAT DOES</a:t>
            </a:r>
          </a:p>
          <a:p>
            <a:pPr algn="ctr" eaLnBrk="1" hangingPunct="1">
              <a:lnSpc>
                <a:spcPct val="80000"/>
              </a:lnSpc>
              <a:spcBef>
                <a:spcPts val="0"/>
              </a:spcBef>
              <a:buNone/>
            </a:pPr>
            <a:r>
              <a:rPr lang="en-US" sz="7200" b="1" cap="all" dirty="0">
                <a:latin typeface="+mj-lt"/>
                <a:cs typeface="Times New Roman" pitchFamily="18" charset="0"/>
              </a:rPr>
              <a:t> </a:t>
            </a:r>
            <a:r>
              <a:rPr lang="en-US" sz="7200" b="1" dirty="0">
                <a:solidFill>
                  <a:srgbClr val="FF0000"/>
                </a:solidFill>
                <a:latin typeface="+mj-lt"/>
                <a:cs typeface="Times New Roman" pitchFamily="18" charset="0"/>
              </a:rPr>
              <a:t>USERRA</a:t>
            </a:r>
          </a:p>
          <a:p>
            <a:pPr algn="ctr" eaLnBrk="1" hangingPunct="1">
              <a:lnSpc>
                <a:spcPct val="80000"/>
              </a:lnSpc>
              <a:spcBef>
                <a:spcPts val="0"/>
              </a:spcBef>
              <a:buNone/>
            </a:pPr>
            <a:r>
              <a:rPr lang="en-US" sz="7200" b="1" dirty="0">
                <a:latin typeface="+mj-lt"/>
                <a:cs typeface="Times New Roman" pitchFamily="18" charset="0"/>
              </a:rPr>
              <a:t>STAND FOR?</a:t>
            </a:r>
          </a:p>
          <a:p>
            <a:pPr algn="ctr" eaLnBrk="1" hangingPunct="1">
              <a:lnSpc>
                <a:spcPct val="80000"/>
              </a:lnSpc>
              <a:spcBef>
                <a:spcPts val="0"/>
              </a:spcBef>
              <a:buFontTx/>
              <a:buNone/>
            </a:pPr>
            <a:endParaRPr lang="en-US" sz="1400" b="1" cap="all" dirty="0">
              <a:latin typeface="+mj-lt"/>
              <a:cs typeface="Times New Roman" pitchFamily="18" charset="0"/>
            </a:endParaRPr>
          </a:p>
          <a:p>
            <a:pPr algn="ctr" eaLnBrk="1" hangingPunct="1">
              <a:lnSpc>
                <a:spcPct val="80000"/>
              </a:lnSpc>
              <a:spcBef>
                <a:spcPts val="0"/>
              </a:spcBef>
              <a:buFontTx/>
              <a:buNone/>
            </a:pPr>
            <a:r>
              <a:rPr lang="en-US" sz="4800" b="1" cap="all" dirty="0">
                <a:latin typeface="+mj-lt"/>
                <a:cs typeface="Times New Roman" pitchFamily="18" charset="0"/>
              </a:rPr>
              <a:t> </a:t>
            </a:r>
            <a:endParaRPr lang="en-US" sz="4000" b="1" cap="all" dirty="0">
              <a:latin typeface="+mj-lt"/>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800" y="1752600"/>
            <a:ext cx="8610600" cy="4419600"/>
          </a:xfrm>
        </p:spPr>
        <p:txBody>
          <a:bodyPr>
            <a:normAutofit lnSpcReduction="10000"/>
          </a:bodyPr>
          <a:lstStyle/>
          <a:p>
            <a:pPr algn="ctr" eaLnBrk="1" hangingPunct="1">
              <a:lnSpc>
                <a:spcPct val="80000"/>
              </a:lnSpc>
              <a:spcBef>
                <a:spcPts val="0"/>
              </a:spcBef>
              <a:buNone/>
            </a:pPr>
            <a:r>
              <a:rPr lang="en-US" sz="7200" b="1" dirty="0">
                <a:solidFill>
                  <a:srgbClr val="FF0000"/>
                </a:solidFill>
                <a:latin typeface="+mj-lt"/>
                <a:cs typeface="Times New Roman" pitchFamily="18" charset="0"/>
              </a:rPr>
              <a:t>USERRA</a:t>
            </a:r>
          </a:p>
          <a:p>
            <a:pPr algn="ctr" eaLnBrk="1" hangingPunct="1">
              <a:lnSpc>
                <a:spcPct val="80000"/>
              </a:lnSpc>
              <a:spcBef>
                <a:spcPts val="0"/>
              </a:spcBef>
              <a:buNone/>
            </a:pPr>
            <a:r>
              <a:rPr lang="en-US" sz="7200" b="1" dirty="0">
                <a:latin typeface="+mj-lt"/>
                <a:cs typeface="Times New Roman" pitchFamily="18" charset="0"/>
              </a:rPr>
              <a:t>U.S.</a:t>
            </a:r>
          </a:p>
          <a:p>
            <a:pPr algn="ctr" eaLnBrk="1" hangingPunct="1">
              <a:lnSpc>
                <a:spcPct val="80000"/>
              </a:lnSpc>
              <a:spcBef>
                <a:spcPts val="0"/>
              </a:spcBef>
              <a:buNone/>
            </a:pPr>
            <a:r>
              <a:rPr lang="en-US" sz="7200" b="1" dirty="0">
                <a:latin typeface="+mj-lt"/>
                <a:cs typeface="Times New Roman" pitchFamily="18" charset="0"/>
              </a:rPr>
              <a:t>Employers Are Really Really Awesome!</a:t>
            </a:r>
            <a:endParaRPr lang="en-US" sz="4000" b="1" cap="all" dirty="0">
              <a:latin typeface="+mj-lt"/>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413" y="393412"/>
            <a:ext cx="1243985" cy="685800"/>
          </a:xfrm>
          <a:prstGeom prst="rect">
            <a:avLst/>
          </a:prstGeom>
        </p:spPr>
      </p:pic>
    </p:spTree>
    <p:extLst>
      <p:ext uri="{BB962C8B-B14F-4D97-AF65-F5344CB8AC3E}">
        <p14:creationId xmlns:p14="http://schemas.microsoft.com/office/powerpoint/2010/main" val="15885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 calcmode="lin" valueType="num">
                                      <p:cBhvr additive="base">
                                        <p:cTn id="11"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8427</TotalTime>
  <Words>4320</Words>
  <Application>Microsoft Office PowerPoint</Application>
  <PresentationFormat>On-screen Show (4:3)</PresentationFormat>
  <Paragraphs>458</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Custom Design</vt:lpstr>
      <vt:lpstr>PowerPoint Presentation</vt:lpstr>
      <vt:lpstr>INTRODUCTION</vt:lpstr>
      <vt:lpstr>What is ESGR?</vt:lpstr>
      <vt:lpstr>ESGR VISION</vt:lpstr>
      <vt:lpstr>UNDERSTANDING </vt:lpstr>
      <vt:lpstr>ESGR MISSION </vt:lpstr>
      <vt:lpstr>EDUCATE EMPLOYERS</vt:lpstr>
      <vt:lpstr>PowerPoint Presentation</vt:lpstr>
      <vt:lpstr>PowerPoint Presentation</vt:lpstr>
      <vt:lpstr>PowerPoint Presentation</vt:lpstr>
      <vt:lpstr>USERRA Primary purpose:  </vt:lpstr>
      <vt:lpstr>USERRA:   WHO IS COVERED?</vt:lpstr>
      <vt:lpstr>PowerPoint Presentation</vt:lpstr>
      <vt:lpstr>What about State  Active Duty?</vt:lpstr>
      <vt:lpstr>ESGR ADVOCATES for YOU</vt:lpstr>
      <vt:lpstr>Keys to Success</vt:lpstr>
      <vt:lpstr>LEAVE OF ABSENCE</vt:lpstr>
      <vt:lpstr>PowerPoint Presentation</vt:lpstr>
      <vt:lpstr>TOP USERRA ISSUES</vt:lpstr>
      <vt:lpstr>FREQUENTLY ASKED QUESTIONS</vt:lpstr>
      <vt:lpstr>PowerPoint Presentation</vt:lpstr>
      <vt:lpstr>Discrimination</vt:lpstr>
      <vt:lpstr>EMPLOYER  RESPONSIBILITIES</vt:lpstr>
      <vt:lpstr>Reinstatement</vt:lpstr>
      <vt:lpstr>Termination</vt:lpstr>
      <vt:lpstr>OMBUDSMAN </vt:lpstr>
      <vt:lpstr>AS AN EMPLOYER</vt:lpstr>
      <vt:lpstr>USERRA RESOURCES</vt:lpstr>
      <vt:lpstr>PowerPoint Presentation</vt:lpstr>
      <vt:lpstr>    USERRA QUESTIONS</vt:lpstr>
      <vt:lpstr>    USERRA QUESTIONS</vt:lpstr>
      <vt:lpstr>Top 10 Reasons to Hire  Guard &amp; Reserve </vt:lpstr>
      <vt:lpstr>HOW TO HIRE</vt:lpstr>
      <vt:lpstr>Serving Our Military Community Worldwide</vt:lpstr>
      <vt:lpstr>PowerPoint Presentation</vt:lpstr>
    </vt:vector>
  </TitlesOfParts>
  <Company>DoD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Success of Two Careers:  Serving Military  and  Civilian Employers</dc:title>
  <dc:creator>KLittle</dc:creator>
  <cp:lastModifiedBy>Parker</cp:lastModifiedBy>
  <cp:revision>663</cp:revision>
  <cp:lastPrinted>2017-02-06T18:30:13Z</cp:lastPrinted>
  <dcterms:created xsi:type="dcterms:W3CDTF">2009-11-24T17:55:57Z</dcterms:created>
  <dcterms:modified xsi:type="dcterms:W3CDTF">2020-04-22T20:43:03Z</dcterms:modified>
</cp:coreProperties>
</file>