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16"/>
  </p:notesMasterIdLst>
  <p:handoutMasterIdLst>
    <p:handoutMasterId r:id="rId17"/>
  </p:handoutMasterIdLst>
  <p:sldIdLst>
    <p:sldId id="256" r:id="rId5"/>
    <p:sldId id="257" r:id="rId6"/>
    <p:sldId id="303" r:id="rId7"/>
    <p:sldId id="278" r:id="rId8"/>
    <p:sldId id="307" r:id="rId9"/>
    <p:sldId id="316" r:id="rId10"/>
    <p:sldId id="311" r:id="rId11"/>
    <p:sldId id="315" r:id="rId12"/>
    <p:sldId id="313" r:id="rId13"/>
    <p:sldId id="314" r:id="rId14"/>
    <p:sldId id="28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9C5A64-74C5-084E-B576-9D42EDEA3710}">
          <p14:sldIdLst>
            <p14:sldId id="256"/>
            <p14:sldId id="257"/>
            <p14:sldId id="303"/>
            <p14:sldId id="278"/>
            <p14:sldId id="307"/>
            <p14:sldId id="316"/>
            <p14:sldId id="311"/>
            <p14:sldId id="315"/>
            <p14:sldId id="313"/>
            <p14:sldId id="314"/>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ck, Kristopher" initials="SK" lastIdx="8" clrIdx="0">
    <p:extLst>
      <p:ext uri="{19B8F6BF-5375-455C-9EA6-DF929625EA0E}">
        <p15:presenceInfo xmlns:p15="http://schemas.microsoft.com/office/powerpoint/2012/main" userId="S-1-5-21-725345543-413027322-2146997909-184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AEE89-E844-42E4-AE5F-7E2DFDC3E2B0}" v="7481" dt="2021-03-25T00:41:32.517"/>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722" autoAdjust="0"/>
  </p:normalViewPr>
  <p:slideViewPr>
    <p:cSldViewPr snapToGrid="0">
      <p:cViewPr varScale="1">
        <p:scale>
          <a:sx n="114" d="100"/>
          <a:sy n="114" d="100"/>
        </p:scale>
        <p:origin x="1518" y="102"/>
      </p:cViewPr>
      <p:guideLst>
        <p:guide orient="horz" pos="2160"/>
        <p:guide pos="288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A84F4B98-6D19-480C-A80B-64B4932EA286}" type="datetimeFigureOut">
              <a:rPr lang="en-US" smtClean="0"/>
              <a:t>3/24/2021</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2753F9E5-3D25-46AC-BCAE-92ABE1E3A428}" type="slidenum">
              <a:rPr lang="en-US" smtClean="0"/>
              <a:t>‹#›</a:t>
            </a:fld>
            <a:endParaRPr lang="en-US"/>
          </a:p>
        </p:txBody>
      </p:sp>
    </p:spTree>
    <p:extLst>
      <p:ext uri="{BB962C8B-B14F-4D97-AF65-F5344CB8AC3E}">
        <p14:creationId xmlns:p14="http://schemas.microsoft.com/office/powerpoint/2010/main" val="766500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EA55417A-30F4-433E-97ED-CF4E5EFDFC59}" type="datetimeFigureOut">
              <a:rPr lang="en-US" smtClean="0"/>
              <a:t>3/24/2021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86B72BBA-85CA-4D8C-870C-C0AF80C2ACAC}" type="slidenum">
              <a:rPr lang="en-US" smtClean="0"/>
              <a:t>‹#›</a:t>
            </a:fld>
            <a:endParaRPr lang="en-US"/>
          </a:p>
        </p:txBody>
      </p:sp>
    </p:spTree>
    <p:extLst>
      <p:ext uri="{BB962C8B-B14F-4D97-AF65-F5344CB8AC3E}">
        <p14:creationId xmlns:p14="http://schemas.microsoft.com/office/powerpoint/2010/main" val="303090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As Tanner mentioned I’m John Caldwell and am a Workforce Consultant at the Job Service office in Kalispell. I am here today to share information</a:t>
            </a:r>
            <a:r>
              <a:rPr lang="en-US" baseline="0" dirty="0"/>
              <a:t> with you about Job Service and how we can support you with our business services that we provide all for free.  And I hope everyone heard that word FREE.  It’s a keyword for this presentation and will be used frequently.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let me tell you a bit about Job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B72BBA-85CA-4D8C-870C-C0AF80C2ACAC}" type="slidenum">
              <a:rPr lang="en-US" smtClean="0"/>
              <a:t>1</a:t>
            </a:fld>
            <a:endParaRPr lang="en-US"/>
          </a:p>
        </p:txBody>
      </p:sp>
    </p:spTree>
    <p:extLst>
      <p:ext uri="{BB962C8B-B14F-4D97-AF65-F5344CB8AC3E}">
        <p14:creationId xmlns:p14="http://schemas.microsoft.com/office/powerpoint/2010/main" val="233001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solidFill>
                  <a:srgbClr val="FF0000"/>
                </a:solidFill>
              </a:rPr>
              <a:t>If you are starting a new business and need some free professional advice.  Or, you might even be thinking about expanding your business.   If so, please reach out to us. We can also help if you are unsure how to actually add your first employee or need to create a Workers Comp or Unemployment Insurance account. We can even inform you on how to sign up for SIDES which is the best way for businesses to communicate with the Unemployment office SIDES is basically an online portal for Unemployment. Give us a call to learn more.</a:t>
            </a:r>
          </a:p>
          <a:p>
            <a:endParaRPr lang="en-US" sz="2800" dirty="0">
              <a:solidFill>
                <a:srgbClr val="FF0000"/>
              </a:solidFill>
            </a:endParaRPr>
          </a:p>
          <a:p>
            <a:r>
              <a:rPr lang="en-US" sz="2800" dirty="0">
                <a:solidFill>
                  <a:srgbClr val="FF0000"/>
                </a:solidFill>
              </a:rPr>
              <a:t>Lastly, if you want to be an Independent Contractor, we have the required forms in our office and the expertise to answer questions you might have about the process.  </a:t>
            </a:r>
          </a:p>
          <a:p>
            <a:endParaRPr lang="en-US" sz="2800" dirty="0">
              <a:solidFill>
                <a:srgbClr val="FF0000"/>
              </a:solidFill>
            </a:endParaRPr>
          </a:p>
          <a:p>
            <a:r>
              <a:rPr lang="en-US" baseline="0" dirty="0"/>
              <a:t>These are just some of the ways Job Service can help you with your business needs.  The theme of this presentation is to please think about Job Service first with your business related questions.</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10</a:t>
            </a:fld>
            <a:endParaRPr lang="en-US"/>
          </a:p>
        </p:txBody>
      </p:sp>
    </p:spTree>
    <p:extLst>
      <p:ext uri="{BB962C8B-B14F-4D97-AF65-F5344CB8AC3E}">
        <p14:creationId xmlns:p14="http://schemas.microsoft.com/office/powerpoint/2010/main" val="288581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line is Job Service can customize our assistance to meet your needs.</a:t>
            </a:r>
          </a:p>
          <a:p>
            <a:r>
              <a:rPr lang="en-US" dirty="0"/>
              <a:t>Please remember all of our services are at No Charge to you which is a huge benefit.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most certainly want to get to know you and learn more about how we can help you and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Our</a:t>
            </a:r>
            <a:r>
              <a:rPr lang="en-US" baseline="0" dirty="0"/>
              <a:t> Job Service staff is ready and willing to help you!  </a:t>
            </a:r>
          </a:p>
          <a:p>
            <a:endParaRPr lang="en-US" baseline="0" dirty="0"/>
          </a:p>
          <a:p>
            <a:r>
              <a:rPr lang="en-US" dirty="0"/>
              <a:t>Thanks for your time today.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B72BBA-85CA-4D8C-870C-C0AF80C2ACAC}" type="slidenum">
              <a:rPr lang="en-US" smtClean="0"/>
              <a:t>11</a:t>
            </a:fld>
            <a:endParaRPr lang="en-US"/>
          </a:p>
        </p:txBody>
      </p:sp>
    </p:spTree>
    <p:extLst>
      <p:ext uri="{BB962C8B-B14F-4D97-AF65-F5344CB8AC3E}">
        <p14:creationId xmlns:p14="http://schemas.microsoft.com/office/powerpoint/2010/main" val="367653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 State of Montana entity, Job Service is part of the Montana Department of Labor and Industry—and more specifically, a part of the Workforce Services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Job Service offices offer a wide range of tools and resources to assist with your business needs. </a:t>
            </a:r>
            <a:r>
              <a:rPr lang="en-US" baseline="0" dirty="0"/>
              <a:t>I encourage you to think of Job Service as your gateway to the </a:t>
            </a:r>
            <a:r>
              <a:rPr lang="en-US" b="1" baseline="0" dirty="0"/>
              <a:t>entire</a:t>
            </a:r>
            <a:r>
              <a:rPr lang="en-US" baseline="0" dirty="0"/>
              <a:t> Montana Dept of Labor &amp;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the </a:t>
            </a:r>
            <a:r>
              <a:rPr lang="en-US" b="1" dirty="0"/>
              <a:t>Workforce Services Division </a:t>
            </a:r>
            <a:r>
              <a:rPr lang="en-US" dirty="0"/>
              <a:t>website has just been updated.  It has a new fresh look and is more user-friendly to easily find what you are looking for.  I encourage you to check out the new website. I know you will be impressed.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 me show you where all the Job Services office are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72BBA-85CA-4D8C-870C-C0AF80C2ACAC}" type="slidenum">
              <a:rPr lang="en-US" smtClean="0"/>
              <a:t>2</a:t>
            </a:fld>
            <a:endParaRPr lang="en-US"/>
          </a:p>
        </p:txBody>
      </p:sp>
    </p:spTree>
    <p:extLst>
      <p:ext uri="{BB962C8B-B14F-4D97-AF65-F5344CB8AC3E}">
        <p14:creationId xmlns:p14="http://schemas.microsoft.com/office/powerpoint/2010/main" val="146441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a:t>There are 17 Job Service offices across the state.  </a:t>
            </a:r>
            <a:r>
              <a:rPr lang="en-US" baseline="0" dirty="0"/>
              <a:t>Each office is staffed with Workforce Consultants like myself, who are able to assist you with your workforce needs,  We are also able to help you find the additional resources you need to successfully operate and grow your business.</a:t>
            </a:r>
          </a:p>
          <a:p>
            <a:endParaRPr lang="en-US" baseline="0" dirty="0"/>
          </a:p>
          <a:p>
            <a:r>
              <a:rPr lang="en-US" dirty="0"/>
              <a:t>So. now let’s get into some specifics on how Job Service can help you!!!!</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72BBA-85CA-4D8C-870C-C0AF80C2ACAC}" type="slidenum">
              <a:rPr lang="en-US" smtClean="0"/>
              <a:t>3</a:t>
            </a:fld>
            <a:endParaRPr lang="en-US"/>
          </a:p>
        </p:txBody>
      </p:sp>
    </p:spTree>
    <p:extLst>
      <p:ext uri="{BB962C8B-B14F-4D97-AF65-F5344CB8AC3E}">
        <p14:creationId xmlns:p14="http://schemas.microsoft.com/office/powerpoint/2010/main" val="366231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speak to you today about some of the business services we offer and I’ve broken them into 4 categories.</a:t>
            </a:r>
          </a:p>
          <a:p>
            <a:endParaRPr lang="en-US" dirty="0"/>
          </a:p>
          <a:p>
            <a:r>
              <a:rPr lang="en-US" dirty="0"/>
              <a:t>Human Resources, Business Education, Workforce Development, and Economic Development</a:t>
            </a:r>
          </a:p>
          <a:p>
            <a:endParaRPr lang="en-US" dirty="0"/>
          </a:p>
          <a:p>
            <a:r>
              <a:rPr lang="en-US" dirty="0"/>
              <a:t>Please note that I’ve added many hyperlinks to this presentation to help you find out more information about the topics and about our services.  Please download this PowerPoint for your reference.</a:t>
            </a:r>
          </a:p>
          <a:p>
            <a:endParaRPr lang="en-US" dirty="0"/>
          </a:p>
          <a:p>
            <a:r>
              <a:rPr lang="en-US" dirty="0"/>
              <a:t>Let get started with Human Resources….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4</a:t>
            </a:fld>
            <a:endParaRPr lang="en-US"/>
          </a:p>
        </p:txBody>
      </p:sp>
    </p:spTree>
    <p:extLst>
      <p:ext uri="{BB962C8B-B14F-4D97-AF65-F5344CB8AC3E}">
        <p14:creationId xmlns:p14="http://schemas.microsoft.com/office/powerpoint/2010/main" val="393747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split the Human Resources category into 2 sections:  Recruitment and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talk about Recruitment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tell you that having accurate job descriptions is critically important when hiring or when defining a job.  If you don’t know the exact skills, experience or education you need, how do you hire the right person?  The Workforce Consultants at Job Service can assist you with developing accurate Job Descriptions for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there is free wage and other valuable Information from the State’s Labor Market Information team. They are commonly known as LMI.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they gather can help you make important business decisions such as insuring your are paying competitive wages. They have tons of great information that we can help you search through to help you make informed business decisions. LMI will be discussing what they offer directly after this presentation so stay tuned.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Job Postings - Job Service has a partnership with US National Labor Exchange where Montana Employers can post their jobs at no cost. We can show you how to post your Montana jobs, again for free. Just give us a call and we will be glad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Job Service offers free skills assessments through a partnership with a company called eSkills.  We can help you test candidates before you make a hiring decision or we can help you even assess any internal training needs you might have as well. There are over 800 tests to choose from and Job Service would be glad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ways we can help businesses with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5</a:t>
            </a:fld>
            <a:endParaRPr lang="en-US"/>
          </a:p>
        </p:txBody>
      </p:sp>
    </p:spTree>
    <p:extLst>
      <p:ext uri="{BB962C8B-B14F-4D97-AF65-F5344CB8AC3E}">
        <p14:creationId xmlns:p14="http://schemas.microsoft.com/office/powerpoint/2010/main" val="30514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share your employment posts on our social media sites for more exposure for you. The more views your postings get, the better. There’s no question about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Montana Workforce Connections is a brand new initiative wh</a:t>
            </a:r>
            <a:r>
              <a:rPr lang="en-US" sz="1200" b="0" i="0" kern="1200" dirty="0">
                <a:solidFill>
                  <a:schemeClr val="tx1"/>
                </a:solidFill>
                <a:effectLst/>
                <a:latin typeface="+mn-lt"/>
                <a:ea typeface="+mn-ea"/>
                <a:cs typeface="+mn-cs"/>
              </a:rPr>
              <a:t>ere students connect with businesses for training opportunities outside the traditional classroom. It’s a partnership between the Missoula Chamber of Commerce and the MT Dept of Labor and Industry.  The website just went live 2 weeks ago so please check it out.  We are really excited about this new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 Service also supports your recruitment efforts &amp; hiring needs by offering several different types of hiring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offer virtual Job Fairs regularly via Zoom where you can share info about your business &amp; the type of jobs you have available directly to people who are looking for work. If you need help finding candidates for an open position which seems to be a challenge these day, please give us a call.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I’m also excited to share information with you about the upcoming </a:t>
            </a:r>
            <a:r>
              <a:rPr lang="en-US" sz="1200" b="1" i="0" kern="1200" dirty="0">
                <a:solidFill>
                  <a:schemeClr val="tx1"/>
                </a:solidFill>
                <a:effectLst/>
                <a:latin typeface="+mn-lt"/>
                <a:ea typeface="+mn-ea"/>
                <a:cs typeface="+mn-cs"/>
              </a:rPr>
              <a:t>Opportunity Fair </a:t>
            </a:r>
            <a:r>
              <a:rPr lang="en-US" sz="1200" b="0" i="0" kern="1200" dirty="0">
                <a:solidFill>
                  <a:schemeClr val="tx1"/>
                </a:solidFill>
                <a:effectLst/>
                <a:latin typeface="+mn-lt"/>
                <a:ea typeface="+mn-ea"/>
                <a:cs typeface="+mn-cs"/>
              </a:rPr>
              <a:t>– It’s basically a partnership between Job Service Kalispell, the Kalispell Chamber, Flathead Valley Community College, and our local newspaper the Daily Inter Lake to offer a new hiring initiative called “Workforce Flathead Opportunity Fair” which actually starts next week and runs all through April. Check out the website and give us a call for more information.  It’s another example on how we are trying to connect employers with folks looking for work.  Like I mentioned this is new initiative that we are very excited about.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if you are planning a hiring event either at your location or and off-site location, please let us know.  We’re happy to help you get the word out by sharing it on social media sites as well as mention it to qualified candidates that call us looking for jobs.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Another recruitment tool is the </a:t>
            </a:r>
            <a:r>
              <a:rPr lang="en-US" b="1" dirty="0"/>
              <a:t>Federal Bonding Program </a:t>
            </a:r>
            <a:r>
              <a:rPr lang="en-US" dirty="0"/>
              <a:t>- It </a:t>
            </a:r>
            <a:r>
              <a:rPr lang="en-US" sz="1200" kern="1200" dirty="0">
                <a:solidFill>
                  <a:schemeClr val="tx1"/>
                </a:solidFill>
                <a:effectLst/>
                <a:latin typeface="+mn-lt"/>
                <a:ea typeface="+mn-ea"/>
                <a:cs typeface="+mn-cs"/>
              </a:rPr>
              <a:t>offers fidelity bonds to employers and provides important support for justice-involved individuals and other challenged job seeker as it helps them secure employment and stay employed. If you are uncertain about hiring someone with a criminal background, these free bonds are insurance to protect you against employee dishonesty. Please follow the link in this presentation for more information or give us a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another program called </a:t>
            </a:r>
            <a:r>
              <a:rPr lang="en-US" b="1" dirty="0"/>
              <a:t>Work Opportunity Tax Credit </a:t>
            </a:r>
            <a:r>
              <a:rPr lang="en-US" dirty="0"/>
              <a:t>and it </a:t>
            </a:r>
            <a:r>
              <a:rPr lang="en-US" sz="1200" b="0" i="0" kern="1200" dirty="0">
                <a:solidFill>
                  <a:schemeClr val="tx1"/>
                </a:solidFill>
                <a:effectLst/>
                <a:latin typeface="+mn-lt"/>
                <a:ea typeface="+mn-ea"/>
                <a:cs typeface="+mn-cs"/>
              </a:rPr>
              <a:t>designed to assist individuals who are facing barriers transitioning into gainful employment. The business tax credit can save you up to $9,600 per qualifying new hire during their first year of employment. Again, p</a:t>
            </a:r>
            <a:r>
              <a:rPr lang="en-US" dirty="0"/>
              <a:t>lease call Job Service for more information about this great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Veterans are a great recruiting source – There was a study done at Syracuse University that identifies Veterans as having a few key traits.  One is a high level of trust. Another is that Veterans are team builders.  And also they were identified as having a strong organizational commitment. If you are interested in hiring veterans, please call reach out to us as there might be employer hiring incentives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Okay, so now let’s talk about retention……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6</a:t>
            </a:fld>
            <a:endParaRPr lang="en-US"/>
          </a:p>
        </p:txBody>
      </p:sp>
    </p:spTree>
    <p:extLst>
      <p:ext uri="{BB962C8B-B14F-4D97-AF65-F5344CB8AC3E}">
        <p14:creationId xmlns:p14="http://schemas.microsoft.com/office/powerpoint/2010/main" val="242749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r>
              <a:rPr lang="en-US" dirty="0">
                <a:solidFill>
                  <a:srgbClr val="1F3864"/>
                </a:solidFill>
                <a:latin typeface="Franklin Gothic Book" panose="020B0503020102020204" pitchFamily="34" charset="0"/>
                <a:ea typeface="Times New Roman" panose="02020603050405020304" pitchFamily="18" charset="0"/>
              </a:rPr>
              <a:t>We can help with that too.</a:t>
            </a:r>
          </a:p>
          <a:p>
            <a:pPr marL="342900" lvl="0" indent="-342900"/>
            <a:endParaRPr lang="en-US" dirty="0">
              <a:solidFill>
                <a:srgbClr val="1F3864"/>
              </a:solidFill>
              <a:latin typeface="Franklin Gothic Book" panose="020B0503020102020204" pitchFamily="34" charset="0"/>
              <a:ea typeface="Times New Roman" panose="02020603050405020304" pitchFamily="18" charset="0"/>
            </a:endParaRPr>
          </a:p>
          <a:p>
            <a:pPr marL="342900" lvl="0" indent="-342900"/>
            <a:r>
              <a:rPr lang="en-US" dirty="0">
                <a:solidFill>
                  <a:srgbClr val="1F3864"/>
                </a:solidFill>
                <a:latin typeface="Franklin Gothic Book" panose="020B0503020102020204" pitchFamily="34" charset="0"/>
                <a:ea typeface="Times New Roman" panose="02020603050405020304" pitchFamily="18" charset="0"/>
              </a:rPr>
              <a:t>We offer No-cost HR assistance and Job Service provides and array of Human Resource tools at no cost to you. </a:t>
            </a:r>
          </a:p>
          <a:p>
            <a:endParaRPr lang="en-US" dirty="0"/>
          </a:p>
          <a:p>
            <a:r>
              <a:rPr lang="en-US" dirty="0"/>
              <a:t>I’m sure you know that the Cost of Turnover is expensive and can be anywhere from 1 and a half to 2 times of employee yearly pay on average.  Retention is all about building quality relationships with-in your business. And, when you have built a good foundation of Human Resource practices, then it’s easier to establish great relationships within your business.  Job Service can assist with that.  </a:t>
            </a:r>
            <a:r>
              <a:rPr lang="en-US" dirty="0">
                <a:solidFill>
                  <a:srgbClr val="1F3864"/>
                </a:solidFill>
                <a:latin typeface="Franklin Gothic Book" panose="020B0503020102020204" pitchFamily="34" charset="0"/>
                <a:ea typeface="Times New Roman" panose="02020603050405020304" pitchFamily="18" charset="0"/>
              </a:rPr>
              <a:t>We have resources to help establish quality employee / employer relationships.</a:t>
            </a:r>
          </a:p>
          <a:p>
            <a:pPr marL="342900" lvl="0" indent="-34290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also provide you with employment law information or a referral to the correct agency based on your needs.  It’s important to note that Job Service does not have any investigation or enforcement authority.  Our knowledge is basic and broad to accurately access your questions and refer you to the right agency if we don’t have the answer for you.  If you have an employment law questions, please give us a call.</a:t>
            </a:r>
          </a:p>
          <a:p>
            <a:pPr marL="342900" lvl="0" indent="-342900"/>
            <a:endParaRPr lang="en-US" dirty="0"/>
          </a:p>
          <a:p>
            <a:r>
              <a:rPr lang="en-US" dirty="0">
                <a:solidFill>
                  <a:srgbClr val="1F3864"/>
                </a:solidFill>
                <a:latin typeface="Franklin Gothic Book" panose="020B0503020102020204" pitchFamily="34" charset="0"/>
                <a:ea typeface="Times New Roman" panose="02020603050405020304" pitchFamily="18" charset="0"/>
              </a:rPr>
              <a:t>Lastly, I’m sure you know about the Labor Law posters you are require to have displayed at your worksites, but did you know you can get them for free from Job Service?  We get calls all the time stating that the business did not know we offered these posters for free.</a:t>
            </a:r>
            <a:r>
              <a:rPr lang="en-US" dirty="0"/>
              <a:t> </a:t>
            </a:r>
            <a:r>
              <a:rPr lang="en-US" dirty="0">
                <a:solidFill>
                  <a:srgbClr val="1F3864"/>
                </a:solidFill>
                <a:latin typeface="Franklin Gothic Book" panose="020B0503020102020204" pitchFamily="34" charset="0"/>
                <a:ea typeface="Times New Roman" panose="02020603050405020304" pitchFamily="18" charset="0"/>
              </a:rPr>
              <a:t>Just give us a call, or stop in our office when our doors open back up, and we will be glad to get you the updated posters you need and make sure you have all the required ones.</a:t>
            </a:r>
            <a:endParaRPr lang="en-US" dirty="0"/>
          </a:p>
          <a:p>
            <a:endParaRPr lang="en-US" dirty="0"/>
          </a:p>
          <a:p>
            <a:r>
              <a:rPr lang="en-US" dirty="0"/>
              <a:t>Next – Let me tell you how Job Service can help you with Business Education….</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7</a:t>
            </a:fld>
            <a:endParaRPr lang="en-US"/>
          </a:p>
        </p:txBody>
      </p:sp>
    </p:spTree>
    <p:extLst>
      <p:ext uri="{BB962C8B-B14F-4D97-AF65-F5344CB8AC3E}">
        <p14:creationId xmlns:p14="http://schemas.microsoft.com/office/powerpoint/2010/main" val="916917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r>
              <a:rPr lang="en-US" dirty="0">
                <a:solidFill>
                  <a:srgbClr val="1F3864"/>
                </a:solidFill>
                <a:latin typeface="Franklin Gothic Book" panose="020B0503020102020204" pitchFamily="34" charset="0"/>
                <a:ea typeface="Times New Roman" panose="02020603050405020304" pitchFamily="18" charset="0"/>
              </a:rPr>
              <a:t>A great business education opportunity is the Blueprint for Business Success seminars, which are currently conducted via Zoom.  The seminars feature business professionals and subject matter experts facilitating current business related topics for the purpose of on-going business education</a:t>
            </a:r>
            <a:r>
              <a:rPr lang="en-US" sz="1200" kern="1200" dirty="0">
                <a:solidFill>
                  <a:schemeClr val="tx1"/>
                </a:solidFill>
                <a:effectLst/>
                <a:latin typeface="+mn-lt"/>
                <a:ea typeface="+mn-ea"/>
                <a:cs typeface="+mn-cs"/>
              </a:rPr>
              <a:t>. </a:t>
            </a:r>
          </a:p>
          <a:p>
            <a:pPr marL="342900" lvl="0" indent="-342900"/>
            <a:endParaRPr lang="en-US" sz="1200" kern="1200" dirty="0">
              <a:solidFill>
                <a:schemeClr val="tx1"/>
              </a:solidFill>
              <a:effectLst/>
              <a:latin typeface="+mn-lt"/>
              <a:ea typeface="+mn-ea"/>
              <a:cs typeface="+mn-cs"/>
            </a:endParaRPr>
          </a:p>
          <a:p>
            <a:pPr marL="342900" lvl="0" indent="-342900"/>
            <a:r>
              <a:rPr lang="en-US" sz="1200" kern="1200" dirty="0">
                <a:solidFill>
                  <a:schemeClr val="tx1"/>
                </a:solidFill>
                <a:effectLst/>
                <a:latin typeface="+mn-lt"/>
                <a:ea typeface="+mn-ea"/>
                <a:cs typeface="+mn-cs"/>
              </a:rPr>
              <a:t>Some recent Blueprint topics have been: </a:t>
            </a:r>
          </a:p>
          <a:p>
            <a:pPr marL="342900" lvl="0" indent="-342900"/>
            <a:r>
              <a:rPr lang="en-US" sz="1200" kern="1200" dirty="0">
                <a:solidFill>
                  <a:schemeClr val="tx1"/>
                </a:solidFill>
                <a:effectLst/>
                <a:latin typeface="+mn-lt"/>
                <a:ea typeface="+mn-ea"/>
                <a:cs typeface="+mn-cs"/>
              </a:rPr>
              <a:t>In Jan – Our topic was </a:t>
            </a:r>
            <a:r>
              <a:rPr lang="en-US" sz="1200" b="1" kern="1200" dirty="0">
                <a:solidFill>
                  <a:schemeClr val="tx1"/>
                </a:solidFill>
                <a:effectLst/>
                <a:latin typeface="+mn-lt"/>
                <a:ea typeface="+mn-ea"/>
                <a:cs typeface="+mn-cs"/>
              </a:rPr>
              <a:t>Documentation, Discipline, and Termination</a:t>
            </a:r>
            <a:r>
              <a:rPr lang="en-US" sz="1200" kern="1200" dirty="0">
                <a:solidFill>
                  <a:schemeClr val="tx1"/>
                </a:solidFill>
                <a:effectLst/>
                <a:latin typeface="+mn-lt"/>
                <a:ea typeface="+mn-ea"/>
                <a:cs typeface="+mn-cs"/>
              </a:rPr>
              <a:t> </a:t>
            </a:r>
          </a:p>
          <a:p>
            <a:pPr marL="342900" lvl="0" indent="-342900"/>
            <a:r>
              <a:rPr lang="en-US" sz="1200" kern="1200" dirty="0">
                <a:solidFill>
                  <a:schemeClr val="tx1"/>
                </a:solidFill>
                <a:effectLst/>
                <a:latin typeface="+mn-lt"/>
                <a:ea typeface="+mn-ea"/>
                <a:cs typeface="+mn-cs"/>
              </a:rPr>
              <a:t>In Feb – we learned about </a:t>
            </a:r>
            <a:r>
              <a:rPr lang="en-US" sz="1200" b="1" kern="1200" dirty="0">
                <a:solidFill>
                  <a:schemeClr val="tx1"/>
                </a:solidFill>
                <a:effectLst/>
                <a:latin typeface="+mn-lt"/>
                <a:ea typeface="+mn-ea"/>
                <a:cs typeface="+mn-cs"/>
              </a:rPr>
              <a:t>Creating &amp; Retaining a Diverse Workforce</a:t>
            </a:r>
          </a:p>
          <a:p>
            <a:pPr marL="342900" lvl="0" indent="-342900"/>
            <a:r>
              <a:rPr lang="en-US" sz="1200" kern="1200" dirty="0">
                <a:solidFill>
                  <a:schemeClr val="tx1"/>
                </a:solidFill>
                <a:effectLst/>
                <a:latin typeface="+mn-lt"/>
                <a:ea typeface="+mn-ea"/>
                <a:cs typeface="+mn-cs"/>
              </a:rPr>
              <a:t>Coming up in April – Is </a:t>
            </a:r>
            <a:r>
              <a:rPr lang="en-US" sz="1200" b="1" kern="1200" dirty="0">
                <a:solidFill>
                  <a:schemeClr val="tx1"/>
                </a:solidFill>
                <a:effectLst/>
                <a:latin typeface="+mn-lt"/>
                <a:ea typeface="+mn-ea"/>
                <a:cs typeface="+mn-cs"/>
              </a:rPr>
              <a:t>Wage &amp; Hour Laws and Independent Contractors Exemptions in Montana</a:t>
            </a:r>
            <a:r>
              <a:rPr lang="en-US" sz="1200" kern="1200" dirty="0">
                <a:solidFill>
                  <a:schemeClr val="tx1"/>
                </a:solidFill>
                <a:effectLst/>
                <a:latin typeface="+mn-lt"/>
                <a:ea typeface="+mn-ea"/>
                <a:cs typeface="+mn-cs"/>
              </a:rPr>
              <a:t>. </a:t>
            </a:r>
          </a:p>
          <a:p>
            <a:pPr marL="342900" lvl="0" indent="-342900"/>
            <a:r>
              <a:rPr lang="en-US" sz="1200" kern="1200" dirty="0">
                <a:solidFill>
                  <a:schemeClr val="tx1"/>
                </a:solidFill>
                <a:effectLst/>
                <a:latin typeface="+mn-lt"/>
                <a:ea typeface="+mn-ea"/>
                <a:cs typeface="+mn-cs"/>
              </a:rPr>
              <a:t>And then in May we have a Blueprint on </a:t>
            </a:r>
            <a:r>
              <a:rPr lang="en-US" sz="1200" b="1" kern="1200" dirty="0">
                <a:solidFill>
                  <a:schemeClr val="tx1"/>
                </a:solidFill>
                <a:effectLst/>
                <a:latin typeface="+mn-lt"/>
                <a:ea typeface="+mn-ea"/>
                <a:cs typeface="+mn-cs"/>
              </a:rPr>
              <a:t>Preventing Violence in the Work Place</a:t>
            </a:r>
          </a:p>
          <a:p>
            <a:pPr marL="342900" lvl="0" indent="-342900"/>
            <a:endParaRPr lang="en-US" sz="1200" kern="1200" dirty="0">
              <a:solidFill>
                <a:schemeClr val="tx1"/>
              </a:solidFill>
              <a:effectLst/>
              <a:latin typeface="+mn-lt"/>
              <a:ea typeface="+mn-ea"/>
              <a:cs typeface="+mn-cs"/>
            </a:endParaRPr>
          </a:p>
          <a:p>
            <a:pPr marL="342900" lvl="0" indent="-342900"/>
            <a:r>
              <a:rPr lang="en-US" sz="1200" kern="1200" dirty="0">
                <a:solidFill>
                  <a:schemeClr val="tx1"/>
                </a:solidFill>
                <a:effectLst/>
                <a:latin typeface="+mn-lt"/>
                <a:ea typeface="+mn-ea"/>
                <a:cs typeface="+mn-cs"/>
              </a:rPr>
              <a:t>Please attend the next Blueprint seminar via Zoom for free.  I know you will find topics extremely interesting and helpful.  </a:t>
            </a:r>
            <a:endParaRPr lang="en-US" dirty="0">
              <a:solidFill>
                <a:srgbClr val="1F3864"/>
              </a:solidFill>
              <a:latin typeface="Franklin Gothic Book" panose="020B0503020102020204" pitchFamily="34" charset="0"/>
              <a:ea typeface="Times New Roman" panose="02020603050405020304" pitchFamily="18" charset="0"/>
            </a:endParaRPr>
          </a:p>
          <a:p>
            <a:pPr marL="342900" lvl="0" indent="-342900"/>
            <a:endParaRPr lang="en-US" dirty="0">
              <a:solidFill>
                <a:srgbClr val="1F3864"/>
              </a:solidFill>
              <a:latin typeface="Franklin Gothic Book" panose="020B050302010202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dirty="0"/>
              <a:t>You may have heard about the Job Service Employers’ Committee, also known as JSEC.  It’s made up of </a:t>
            </a:r>
            <a:r>
              <a:rPr lang="en-US" baseline="0" dirty="0"/>
              <a:t> individuals from local businesses who </a:t>
            </a:r>
            <a:r>
              <a:rPr lang="en-US" dirty="0"/>
              <a:t>serve as a liaison between employers and Job Service. The goal of JSEC is to assist with helping to create a more effective workforce development system that is responsive</a:t>
            </a:r>
            <a:r>
              <a:rPr lang="en-US" baseline="0" dirty="0"/>
              <a:t> to the needs of Montana’s employers. Call Job Service if you are interested in learning more about JSEC.</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342900" lvl="0" indent="-342900"/>
            <a:r>
              <a:rPr lang="en-US" dirty="0">
                <a:solidFill>
                  <a:srgbClr val="1F3864"/>
                </a:solidFill>
                <a:latin typeface="Franklin Gothic Book" panose="020B0503020102020204" pitchFamily="34" charset="0"/>
                <a:ea typeface="Times New Roman" panose="02020603050405020304" pitchFamily="18" charset="0"/>
              </a:rPr>
              <a:t>Did you know Montana Safety and Health also offer free on-site safety training and work-site walkthrough evaluations?  Reach out to us to learn more information on how to keep your employees and customers safe.</a:t>
            </a:r>
          </a:p>
          <a:p>
            <a:pPr marL="342900" lvl="0" indent="-342900"/>
            <a:endParaRPr lang="en-US" dirty="0">
              <a:solidFill>
                <a:srgbClr val="1F3864"/>
              </a:solidFill>
              <a:latin typeface="Franklin Gothic Book" panose="020B050302010202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SafetyFestMT</a:t>
            </a:r>
            <a:r>
              <a:rPr lang="en-US" sz="1200" b="0" i="0" kern="1200" dirty="0">
                <a:solidFill>
                  <a:schemeClr val="tx1"/>
                </a:solidFill>
                <a:effectLst/>
                <a:latin typeface="+mn-lt"/>
                <a:ea typeface="+mn-ea"/>
                <a:cs typeface="+mn-cs"/>
              </a:rPr>
              <a:t> is all about Business Education.  And as you know it offers FREE quality training to employers and workers throughout the state of Montana. </a:t>
            </a:r>
            <a:r>
              <a:rPr lang="en-US" sz="1200" b="0" i="0" kern="1200" dirty="0" err="1">
                <a:solidFill>
                  <a:schemeClr val="tx1"/>
                </a:solidFill>
                <a:effectLst/>
                <a:latin typeface="+mn-lt"/>
                <a:ea typeface="+mn-ea"/>
                <a:cs typeface="+mn-cs"/>
              </a:rPr>
              <a:t>Safetyfests</a:t>
            </a:r>
            <a:r>
              <a:rPr lang="en-US" sz="1200" b="0" i="0" kern="1200" dirty="0">
                <a:solidFill>
                  <a:schemeClr val="tx1"/>
                </a:solidFill>
                <a:effectLst/>
                <a:latin typeface="+mn-lt"/>
                <a:ea typeface="+mn-ea"/>
                <a:cs typeface="+mn-cs"/>
              </a:rPr>
              <a:t> are held through out the year in different locations across the state and now it’s easier than ever to attend via Zoom from anywhere.</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342900" lvl="0" indent="-342900"/>
            <a:r>
              <a:rPr lang="en-US" dirty="0">
                <a:solidFill>
                  <a:srgbClr val="1F3864"/>
                </a:solidFill>
                <a:latin typeface="Franklin Gothic Book" panose="020B0503020102020204" pitchFamily="34" charset="0"/>
                <a:ea typeface="Times New Roman" panose="02020603050405020304" pitchFamily="18" charset="0"/>
              </a:rPr>
              <a:t>OSHA Training. We all know OSHA safety is extremely important and certified training classes are offered in various locations across the state. If interested checkout their website or call us for more information. </a:t>
            </a:r>
          </a:p>
          <a:p>
            <a:pPr marL="342900" lvl="0" indent="-342900"/>
            <a:endParaRPr lang="en-US" dirty="0">
              <a:solidFill>
                <a:srgbClr val="1F3864"/>
              </a:solidFill>
              <a:latin typeface="Franklin Gothic Book" panose="020B0503020102020204" pitchFamily="34" charset="0"/>
              <a:ea typeface="Times New Roman" panose="02020603050405020304" pitchFamily="18" charset="0"/>
            </a:endParaRPr>
          </a:p>
          <a:p>
            <a:pPr marL="342900" lvl="0" indent="-342900"/>
            <a:r>
              <a:rPr lang="en-US" dirty="0">
                <a:solidFill>
                  <a:srgbClr val="1F3864"/>
                </a:solidFill>
                <a:latin typeface="Franklin Gothic Book" panose="020B0503020102020204" pitchFamily="34" charset="0"/>
                <a:ea typeface="Times New Roman" panose="02020603050405020304" pitchFamily="18" charset="0"/>
              </a:rPr>
              <a:t>And what you all are attending right now, the Assistance for Business Clinics, are part of </a:t>
            </a:r>
            <a:r>
              <a:rPr lang="en-US" dirty="0" err="1">
                <a:solidFill>
                  <a:srgbClr val="1F3864"/>
                </a:solidFill>
                <a:latin typeface="Franklin Gothic Book" panose="020B0503020102020204" pitchFamily="34" charset="0"/>
                <a:ea typeface="Times New Roman" panose="02020603050405020304" pitchFamily="18" charset="0"/>
              </a:rPr>
              <a:t>SafetyFestMT</a:t>
            </a:r>
            <a:r>
              <a:rPr lang="en-US" dirty="0">
                <a:solidFill>
                  <a:srgbClr val="1F3864"/>
                </a:solidFill>
                <a:latin typeface="Franklin Gothic Book" panose="020B0503020102020204" pitchFamily="34" charset="0"/>
                <a:ea typeface="Times New Roman" panose="02020603050405020304" pitchFamily="18" charset="0"/>
              </a:rPr>
              <a:t>, again offered by DLI with much useful information for you.</a:t>
            </a:r>
          </a:p>
          <a:p>
            <a:pPr marL="342900" lvl="0" indent="-342900"/>
            <a:endParaRPr lang="en-US" dirty="0">
              <a:solidFill>
                <a:srgbClr val="1F3864"/>
              </a:solidFill>
              <a:latin typeface="Franklin Gothic Book" panose="020B0503020102020204" pitchFamily="34" charset="0"/>
              <a:ea typeface="Times New Roman" panose="02020603050405020304" pitchFamily="18" charset="0"/>
            </a:endParaRPr>
          </a:p>
          <a:p>
            <a:pPr marL="342900" lvl="0" indent="-342900"/>
            <a:r>
              <a:rPr lang="en-US" dirty="0">
                <a:solidFill>
                  <a:srgbClr val="1F3864"/>
                </a:solidFill>
                <a:latin typeface="Franklin Gothic Book" panose="020B0503020102020204" pitchFamily="34" charset="0"/>
                <a:ea typeface="Times New Roman" panose="02020603050405020304" pitchFamily="18" charset="0"/>
              </a:rPr>
              <a:t>Job Service also collaborates with other partners in their communities to offer educational opportunities for businesses. </a:t>
            </a:r>
          </a:p>
          <a:p>
            <a:pPr marL="342900" lvl="0" indent="-342900"/>
            <a:r>
              <a:rPr lang="en-US" dirty="0">
                <a:solidFill>
                  <a:srgbClr val="1F3864"/>
                </a:solidFill>
                <a:latin typeface="Franklin Gothic Book" panose="020B0503020102020204" pitchFamily="34" charset="0"/>
                <a:ea typeface="Times New Roman" panose="02020603050405020304" pitchFamily="18" charset="0"/>
              </a:rPr>
              <a:t>Examples of collaborations with other community partners are:</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Colleges – Here in Kalispell we partner with Flathead Valley Community College on many community initiatives.</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Chambers of Commerce – There are 7 Chambers here in Flathead Valley that we work with.</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Other organization are:</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Small Business Development Center</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Montana Manufacturing Extension Center</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Montana Procurement Technical Assistance Center</a:t>
            </a:r>
          </a:p>
          <a:p>
            <a:pPr marL="1028700" lvl="1" indent="-342900"/>
            <a:r>
              <a:rPr lang="en-US" dirty="0">
                <a:solidFill>
                  <a:srgbClr val="1F3864"/>
                </a:solidFill>
                <a:latin typeface="Franklin Gothic Book" panose="020B0503020102020204" pitchFamily="34" charset="0"/>
                <a:ea typeface="Times New Roman" panose="02020603050405020304" pitchFamily="18" charset="0"/>
              </a:rPr>
              <a:t>And other Business Associations in our community</a:t>
            </a:r>
          </a:p>
          <a:p>
            <a:pPr marL="1028700" lvl="1" indent="-342900"/>
            <a:endParaRPr lang="en-US" dirty="0">
              <a:solidFill>
                <a:srgbClr val="1F3864"/>
              </a:solidFill>
              <a:latin typeface="Franklin Gothic Book" panose="020B0503020102020204" pitchFamily="34" charset="0"/>
              <a:ea typeface="Times New Roman" panose="02020603050405020304" pitchFamily="18" charset="0"/>
            </a:endParaRPr>
          </a:p>
          <a:p>
            <a:r>
              <a:rPr lang="en-US" baseline="0" dirty="0"/>
              <a:t>Next let me tell you how Job Service can assist with Workforce Development…..</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B72BBA-85CA-4D8C-870C-C0AF80C2ACAC}" type="slidenum">
              <a:rPr lang="en-US" smtClean="0"/>
              <a:t>8</a:t>
            </a:fld>
            <a:endParaRPr lang="en-US"/>
          </a:p>
        </p:txBody>
      </p:sp>
    </p:spTree>
    <p:extLst>
      <p:ext uri="{BB962C8B-B14F-4D97-AF65-F5344CB8AC3E}">
        <p14:creationId xmlns:p14="http://schemas.microsoft.com/office/powerpoint/2010/main" val="74141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question that we are dedicated to workforce development.</a:t>
            </a:r>
          </a:p>
          <a:p>
            <a:endParaRPr lang="en-US" dirty="0"/>
          </a:p>
          <a:p>
            <a:r>
              <a:rPr lang="en-US" sz="1200" b="0" i="0" kern="1200" dirty="0">
                <a:solidFill>
                  <a:schemeClr val="tx1"/>
                </a:solidFill>
                <a:effectLst/>
                <a:latin typeface="+mn-lt"/>
                <a:ea typeface="+mn-ea"/>
                <a:cs typeface="+mn-cs"/>
              </a:rPr>
              <a:t>Montana’s workforce is changing and evolving at a rapid pace. Employers are faced with the challenge of hiring qualified well-trained employees and individuals are finding it difficult to secure high wage and high growth positions. To combat these issues, the Montana Department of Labor and Industry is aggressively pursuing new partnerships to expand workforce training opportunities that match business needs.  There is a new website dedicated to </a:t>
            </a:r>
            <a:r>
              <a:rPr lang="en-US" sz="1200" b="1" i="0" kern="1200" dirty="0">
                <a:solidFill>
                  <a:schemeClr val="tx1"/>
                </a:solidFill>
                <a:effectLst/>
                <a:latin typeface="+mn-lt"/>
                <a:ea typeface="+mn-ea"/>
                <a:cs typeface="+mn-cs"/>
              </a:rPr>
              <a:t>Work Based Learning Programs</a:t>
            </a:r>
            <a:r>
              <a:rPr lang="en-US" sz="1200" b="0" i="0" kern="1200" dirty="0">
                <a:solidFill>
                  <a:schemeClr val="tx1"/>
                </a:solidFill>
                <a:effectLst/>
                <a:latin typeface="+mn-lt"/>
                <a:ea typeface="+mn-ea"/>
                <a:cs typeface="+mn-cs"/>
              </a:rPr>
              <a:t>.  Please check out the new site and I know you will find valuable information there.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a:t>
            </a:r>
            <a:r>
              <a:rPr lang="en-US" dirty="0"/>
              <a:t>work based learning program is </a:t>
            </a:r>
            <a:r>
              <a:rPr lang="en-US" b="1" dirty="0"/>
              <a:t>Incumbent Worker Training (IWT) Program</a:t>
            </a:r>
            <a:r>
              <a:rPr lang="en-US" dirty="0"/>
              <a:t>.  This program is a grant funding resource, helping to off-set a portion of skills-based training costs for existing workers employed by Montana's small business. For this program, a Small Business is defined as private sector, for-profit and non-profits, that is operating year-round, with no more than 50 employees statewide. It a great program if your business meets the criteria.</a:t>
            </a:r>
          </a:p>
          <a:p>
            <a:endParaRPr lang="en-US" dirty="0"/>
          </a:p>
          <a:p>
            <a:r>
              <a:rPr lang="en-US" dirty="0"/>
              <a:t>The </a:t>
            </a:r>
            <a:r>
              <a:rPr lang="en-US" b="1" dirty="0"/>
              <a:t>On-the-Job Training Program </a:t>
            </a:r>
            <a:r>
              <a:rPr lang="en-US" dirty="0"/>
              <a:t>is often referred to as OJT –  When funding is available and the new employee is eligible for specific retraining programs, On-the-Job Training can be supported by grant dollars, paying 50% or more of an employee’s wages during a specific training period.  That’s dollars in the employers pocket, to compensate them for training their own employee! It’s another great program offered by the State.  There are certain qualifications that need to be met, so call us for more information.</a:t>
            </a:r>
          </a:p>
          <a:p>
            <a:endParaRPr lang="en-US" dirty="0"/>
          </a:p>
          <a:p>
            <a:r>
              <a:rPr lang="en-US" dirty="0"/>
              <a:t>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Montana Registered Apprenticeship </a:t>
            </a:r>
            <a:r>
              <a:rPr lang="en-US" sz="1200" b="0" i="0" kern="1200" dirty="0">
                <a:solidFill>
                  <a:schemeClr val="tx1"/>
                </a:solidFill>
                <a:effectLst/>
                <a:latin typeface="+mn-lt"/>
                <a:ea typeface="+mn-ea"/>
                <a:cs typeface="+mn-cs"/>
              </a:rPr>
              <a:t>program assists employers in setting up training programs that are defined, and customized, and are recognized by federal and industry standards. Apprenticeships are great for the business and for great for people looking for a career.  There will be a presentation on Apprenticeships this Thursday starting at 2pm so you can learn more about apprenticeships then.</a:t>
            </a:r>
            <a:endParaRPr lang="en-US" dirty="0"/>
          </a:p>
          <a:p>
            <a:endParaRPr lang="en-US" dirty="0"/>
          </a:p>
          <a:p>
            <a:r>
              <a:rPr lang="en-US" sz="1200" b="1" i="0" kern="1200" dirty="0">
                <a:solidFill>
                  <a:schemeClr val="tx1"/>
                </a:solidFill>
                <a:effectLst/>
                <a:latin typeface="+mn-lt"/>
                <a:ea typeface="+mn-ea"/>
                <a:cs typeface="+mn-cs"/>
              </a:rPr>
              <a:t>Become an Alum </a:t>
            </a:r>
            <a:r>
              <a:rPr lang="en-US" sz="1200" b="0" i="0" kern="1200" dirty="0">
                <a:solidFill>
                  <a:schemeClr val="tx1"/>
                </a:solidFill>
                <a:effectLst/>
                <a:latin typeface="+mn-lt"/>
                <a:ea typeface="+mn-ea"/>
                <a:cs typeface="+mn-cs"/>
              </a:rPr>
              <a:t>is a new state initiative that provides opportunities for individuals who have completed some college classes but not actually obtained that degree or certificate. This program works to remove barriers to completing educational programs that lead to in-demand careers. Get one-on-one assistance applying for funds to go back to college from Job Service. Become an Alum aims to increase workforce skill-sets and adds value to participating employers. Job Service and Flathead Valley Community College through the Montana University System have partnered to offer this innovative program here in Montana. So, if you, or any of your employees, started college and did not get a degree or certificate, please give us a call to see if the qualifying criteria is met. This is a really exciting new program in Workforce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Job Service can help with 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72BBA-85CA-4D8C-870C-C0AF80C2ACAC}" type="slidenum">
              <a:rPr lang="en-US" smtClean="0"/>
              <a:t>9</a:t>
            </a:fld>
            <a:endParaRPr lang="en-US"/>
          </a:p>
        </p:txBody>
      </p:sp>
    </p:spTree>
    <p:extLst>
      <p:ext uri="{BB962C8B-B14F-4D97-AF65-F5344CB8AC3E}">
        <p14:creationId xmlns:p14="http://schemas.microsoft.com/office/powerpoint/2010/main" val="246303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rgbClr val="C2852B"/>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Rectangle 8"/>
          <p:cNvSpPr/>
          <p:nvPr/>
        </p:nvSpPr>
        <p:spPr>
          <a:xfrm>
            <a:off x="9001124"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a:p>
        </p:txBody>
      </p:sp>
      <p:pic>
        <p:nvPicPr>
          <p:cNvPr id="11" name="Picture 10" descr="DLIHorLogo_Snowflake.png"/>
          <p:cNvPicPr>
            <a:picLocks noChangeAspect="1"/>
          </p:cNvPicPr>
          <p:nvPr userDrawn="1"/>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9424" y="1180950"/>
            <a:ext cx="4343400" cy="4343400"/>
          </a:xfrm>
          <a:prstGeom prst="rect">
            <a:avLst/>
          </a:prstGeom>
        </p:spPr>
      </p:pic>
      <p:pic>
        <p:nvPicPr>
          <p:cNvPr id="12" name="Picture 11"/>
          <p:cNvPicPr>
            <a:picLocks noChangeAspect="1"/>
          </p:cNvPicPr>
          <p:nvPr userDrawn="1"/>
        </p:nvPicPr>
        <p:blipFill>
          <a:blip r:embed="rId3"/>
          <a:stretch>
            <a:fillRect/>
          </a:stretch>
        </p:blipFill>
        <p:spPr>
          <a:xfrm>
            <a:off x="5373179" y="6018936"/>
            <a:ext cx="3372804" cy="681207"/>
          </a:xfrm>
          <a:prstGeom prst="rect">
            <a:avLst/>
          </a:prstGeom>
        </p:spPr>
      </p:pic>
      <p:pic>
        <p:nvPicPr>
          <p:cNvPr id="13" name="Picture 12"/>
          <p:cNvPicPr>
            <a:picLocks noChangeAspect="1"/>
          </p:cNvPicPr>
          <p:nvPr userDrawn="1"/>
        </p:nvPicPr>
        <p:blipFill>
          <a:blip r:embed="rId4"/>
          <a:stretch>
            <a:fillRect/>
          </a:stretch>
        </p:blipFill>
        <p:spPr>
          <a:xfrm>
            <a:off x="457199" y="6102347"/>
            <a:ext cx="2906272" cy="5143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F3131F9E-604E-4343-9F29-EF72E8231CAD}" type="datetime4">
              <a:rPr lang="en-US" smtClean="0"/>
              <a:pPr/>
              <a:t>March 24, 2021</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34A8E1CE-37F8-4102-8DF9-852A0A51F293}" type="datetime4">
              <a:rPr lang="en-US" smtClean="0"/>
              <a:pPr/>
              <a:t>March 24, 2021</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93333F43-3E86-47E4-BFBB-2476D384E1C6}" type="datetime4">
              <a:rPr lang="en-US" smtClean="0"/>
              <a:pPr/>
              <a:t>March 24, 2021</a:t>
            </a:fld>
            <a:endParaRPr lang="en-US"/>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solidFill>
                  <a:srgbClr val="808080"/>
                </a:solidFill>
              </a:defRPr>
            </a:lvl1pPr>
            <a:lvl2pPr>
              <a:defRPr sz="2400">
                <a:solidFill>
                  <a:srgbClr val="808080"/>
                </a:solidFill>
              </a:defRPr>
            </a:lvl2pPr>
            <a:lvl3pPr>
              <a:defRPr sz="2000">
                <a:solidFill>
                  <a:srgbClr val="808080"/>
                </a:solidFill>
              </a:defRPr>
            </a:lvl3pPr>
            <a:lvl4pPr>
              <a:defRPr sz="1800">
                <a:solidFill>
                  <a:srgbClr val="808080"/>
                </a:solidFill>
              </a:defRPr>
            </a:lvl4pPr>
            <a:lvl5pPr>
              <a:defRPr sz="1800">
                <a:solidFill>
                  <a:srgbClr val="80808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0160" y="1574800"/>
            <a:ext cx="3291840" cy="4525963"/>
          </a:xfrm>
        </p:spPr>
        <p:txBody>
          <a:bodyPr/>
          <a:lstStyle>
            <a:lvl1pPr>
              <a:defRPr sz="2800">
                <a:solidFill>
                  <a:srgbClr val="808080"/>
                </a:solidFill>
              </a:defRPr>
            </a:lvl1pPr>
            <a:lvl2pPr>
              <a:defRPr sz="2400">
                <a:solidFill>
                  <a:srgbClr val="808080"/>
                </a:solidFill>
              </a:defRPr>
            </a:lvl2pPr>
            <a:lvl3pPr>
              <a:defRPr sz="2000">
                <a:solidFill>
                  <a:srgbClr val="808080"/>
                </a:solidFill>
              </a:defRPr>
            </a:lvl3pPr>
            <a:lvl4pPr>
              <a:defRPr sz="1800">
                <a:solidFill>
                  <a:srgbClr val="808080"/>
                </a:solidFill>
              </a:defRPr>
            </a:lvl4pPr>
            <a:lvl5pPr>
              <a:defRPr sz="1800">
                <a:solidFill>
                  <a:srgbClr val="80808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9B19C71-EC74-44AF-B27E-FC7DC3C3A61D}" type="datetime4">
              <a:rPr lang="en-US" smtClean="0"/>
              <a:pPr/>
              <a:t>March 24, 2021</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rgbClr val="8C271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solidFill>
                  <a:schemeClr val="accent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rgbClr val="8C2710"/>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solidFill>
                  <a:srgbClr val="808080"/>
                </a:solidFill>
              </a:defRPr>
            </a:lvl1pPr>
            <a:lvl2pPr>
              <a:defRPr sz="2000">
                <a:solidFill>
                  <a:srgbClr val="808080"/>
                </a:solidFill>
              </a:defRPr>
            </a:lvl2pPr>
            <a:lvl3pPr>
              <a:defRPr sz="1800">
                <a:solidFill>
                  <a:srgbClr val="808080"/>
                </a:solidFill>
              </a:defRPr>
            </a:lvl3pPr>
            <a:lvl4pPr>
              <a:defRPr sz="1600">
                <a:solidFill>
                  <a:srgbClr val="808080"/>
                </a:solidFill>
              </a:defRPr>
            </a:lvl4pPr>
            <a:lvl5pPr>
              <a:defRPr sz="1600">
                <a:solidFill>
                  <a:srgbClr val="808080"/>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172201"/>
            <a:ext cx="3429000" cy="304800"/>
          </a:xfrm>
          <a:prstGeom prst="rect">
            <a:avLst/>
          </a:prstGeom>
        </p:spPr>
        <p:txBody>
          <a:bodyPr/>
          <a:lstStyle/>
          <a:p>
            <a:fld id="{6A5CDA29-3CBE-48EA-92AE-A996835462BA}" type="datetime4">
              <a:rPr lang="en-US" smtClean="0"/>
              <a:pPr/>
              <a:t>March 24, 2021</a:t>
            </a:fld>
            <a:endParaRPr lang="en-US"/>
          </a:p>
        </p:txBody>
      </p:sp>
      <p:sp>
        <p:nvSpPr>
          <p:cNvPr id="8" name="Footer Placeholder 7"/>
          <p:cNvSpPr>
            <a:spLocks noGrp="1"/>
          </p:cNvSpPr>
          <p:nvPr>
            <p:ph type="ftr" sz="quarter" idx="11"/>
          </p:nvPr>
        </p:nvSpPr>
        <p:spPr>
          <a:xfrm>
            <a:off x="457200" y="6492875"/>
            <a:ext cx="3429000" cy="28384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172201"/>
            <a:ext cx="3429000" cy="304800"/>
          </a:xfrm>
          <a:prstGeom prst="rect">
            <a:avLst/>
          </a:prstGeom>
        </p:spPr>
        <p:txBody>
          <a:bodyPr/>
          <a:lstStyle/>
          <a:p>
            <a:fld id="{E29EC054-3869-4501-B163-1BBFDE8DCE04}" type="datetime4">
              <a:rPr lang="en-US" smtClean="0"/>
              <a:pPr/>
              <a:t>March 24, 2021</a:t>
            </a:fld>
            <a:endParaRPr lang="en-US"/>
          </a:p>
        </p:txBody>
      </p:sp>
      <p:sp>
        <p:nvSpPr>
          <p:cNvPr id="4" name="Footer Placeholder 3"/>
          <p:cNvSpPr>
            <a:spLocks noGrp="1"/>
          </p:cNvSpPr>
          <p:nvPr>
            <p:ph type="ftr" sz="quarter" idx="11"/>
          </p:nvPr>
        </p:nvSpPr>
        <p:spPr>
          <a:xfrm>
            <a:off x="457200" y="6492875"/>
            <a:ext cx="3429000" cy="28384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p>
            <a:fld id="{0A63D831-56C1-49CF-8EF7-8B9A98402BCD}" type="datetime4">
              <a:rPr lang="en-US" smtClean="0"/>
              <a:pPr/>
              <a:t>March 24, 2021</a:t>
            </a:fld>
            <a:endParaRPr lang="en-US"/>
          </a:p>
        </p:txBody>
      </p:sp>
      <p:sp>
        <p:nvSpPr>
          <p:cNvPr id="3" name="Footer Placeholder 2"/>
          <p:cNvSpPr>
            <a:spLocks noGrp="1"/>
          </p:cNvSpPr>
          <p:nvPr>
            <p:ph type="ftr" sz="quarter" idx="11"/>
          </p:nvPr>
        </p:nvSpPr>
        <p:spPr>
          <a:xfrm>
            <a:off x="457200" y="6492875"/>
            <a:ext cx="3429000" cy="28384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6EAD5615-7F4F-4584-84D5-CC95918C321F}" type="datetime4">
              <a:rPr lang="en-US" smtClean="0"/>
              <a:pPr/>
              <a:t>March 24, 2021</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6EEA923-9BEE-48CE-9F28-5B525F399BAD}" type="datetime4">
              <a:rPr lang="en-US" smtClean="0"/>
              <a:pPr/>
              <a:t>March 24, 2021</a:t>
            </a:fld>
            <a:endParaRPr lang="en-US"/>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rot="16200000">
            <a:off x="8160701" y="5117799"/>
            <a:ext cx="1315721" cy="365125"/>
          </a:xfrm>
          <a:prstGeom prst="rect">
            <a:avLst/>
          </a:prstGeom>
        </p:spPr>
        <p:txBody>
          <a:bodyPr vert="horz" lIns="91440" tIns="45720" rIns="91440" bIns="45720" rtlCol="0" anchor="ctr"/>
          <a:lstStyle>
            <a:lvl1pPr algn="l">
              <a:defRPr sz="2400" b="1">
                <a:solidFill>
                  <a:schemeClr val="accent3"/>
                </a:solidFill>
              </a:defRPr>
            </a:lvl1pPr>
          </a:lstStyle>
          <a:p>
            <a:fld id="{F38DF745-7D3F-47F4-83A3-874385CFAA69}" type="slidenum">
              <a:rPr lang="en-US" smtClean="0"/>
              <a:pPr/>
              <a:t>‹#›</a:t>
            </a:fld>
            <a:endParaRPr lang="en-US"/>
          </a:p>
        </p:txBody>
      </p:sp>
      <p:sp>
        <p:nvSpPr>
          <p:cNvPr id="7" name="Rectangle 6"/>
          <p:cNvSpPr/>
          <p:nvPr/>
        </p:nvSpPr>
        <p:spPr>
          <a:xfrm>
            <a:off x="9001124" y="0"/>
            <a:ext cx="142876"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stretch>
            <a:fillRect/>
          </a:stretch>
        </p:blipFill>
        <p:spPr>
          <a:xfrm>
            <a:off x="6248400" y="6018883"/>
            <a:ext cx="2647863" cy="757837"/>
          </a:xfrm>
          <a:prstGeom prst="rect">
            <a:avLst/>
          </a:prstGeom>
        </p:spPr>
      </p:pic>
      <p:cxnSp>
        <p:nvCxnSpPr>
          <p:cNvPr id="12" name="Straight Connector 11"/>
          <p:cNvCxnSpPr/>
          <p:nvPr userDrawn="1"/>
        </p:nvCxnSpPr>
        <p:spPr>
          <a:xfrm flipV="1">
            <a:off x="457200" y="6408227"/>
            <a:ext cx="5791200" cy="20846"/>
          </a:xfrm>
          <a:prstGeom prst="line">
            <a:avLst/>
          </a:prstGeom>
          <a:ln w="38100" cmpd="sng"/>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rgbClr val="184173"/>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erd.dli.mt.gov/work-comp-regulations/montana-contractor/independent-contracto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montan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ontanaworks.gov/job-service-montana#job-service-location" TargetMode="External"/><Relationship Id="rId5" Type="http://schemas.openxmlformats.org/officeDocument/2006/relationships/hyperlink" Target="https://wsd.dli.mt.gov/" TargetMode="External"/><Relationship Id="rId4" Type="http://schemas.openxmlformats.org/officeDocument/2006/relationships/hyperlink" Target="https://dli.mt.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www.eskill.com/" TargetMode="External"/><Relationship Id="rId5" Type="http://schemas.openxmlformats.org/officeDocument/2006/relationships/hyperlink" Target="https://usnlx.com/index.asp" TargetMode="External"/><Relationship Id="rId4" Type="http://schemas.openxmlformats.org/officeDocument/2006/relationships/hyperlink" Target="http://lmi.mt.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sd.dli.mt.gov/job-seeker/veteran-services/" TargetMode="External"/><Relationship Id="rId3" Type="http://schemas.openxmlformats.org/officeDocument/2006/relationships/notesSlide" Target="../notesSlides/notesSlide6.xml"/><Relationship Id="rId7" Type="http://schemas.openxmlformats.org/officeDocument/2006/relationships/hyperlink" Target="https://wsd.dli.mt.gov/employers/wotc"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sd.dli.mt.gov/employers/federal-bonding-program" TargetMode="External"/><Relationship Id="rId5" Type="http://schemas.openxmlformats.org/officeDocument/2006/relationships/hyperlink" Target="https://workforceflathead.com/flathead-valley-opportunity-fair/" TargetMode="External"/><Relationship Id="rId4" Type="http://schemas.openxmlformats.org/officeDocument/2006/relationships/hyperlink" Target="https://svc.mt.gov/dli/wc/"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sd.dli.mt.gov/employers/labor-law-posters" TargetMode="External"/><Relationship Id="rId5" Type="http://schemas.openxmlformats.org/officeDocument/2006/relationships/hyperlink" Target="https://dli.mt.gov/resources/laws" TargetMode="External"/><Relationship Id="rId4" Type="http://schemas.openxmlformats.org/officeDocument/2006/relationships/hyperlink" Target="http://wsd.dli.mt.gov/employers/business-servi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rd.dli.mt.gov/safety-health/osha-10-training" TargetMode="External"/><Relationship Id="rId3" Type="http://schemas.openxmlformats.org/officeDocument/2006/relationships/notesSlide" Target="../notesSlides/notesSlide8.xml"/><Relationship Id="rId7" Type="http://schemas.openxmlformats.org/officeDocument/2006/relationships/hyperlink" Target="https://safetyfestmt.dli.mt.gov/"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erd.dli.mt.gov/safety-health/workplace-safety-training" TargetMode="External"/><Relationship Id="rId5" Type="http://schemas.openxmlformats.org/officeDocument/2006/relationships/hyperlink" Target="https://wsd.dli.mt.gov/employers/montana-state-employers-council/state-roster" TargetMode="External"/><Relationship Id="rId4" Type="http://schemas.openxmlformats.org/officeDocument/2006/relationships/hyperlink" Target="https://www.youtube.com/channel/UCTtx56BztpPlDSi4XJdzAyQ/videos" TargetMode="External"/><Relationship Id="rId9" Type="http://schemas.openxmlformats.org/officeDocument/2006/relationships/hyperlink" Target="https://dli.mt.gov/-assistance-for-business-clinic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dli.mt.gov/news/127"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apprenticeship.mt.gov/" TargetMode="External"/><Relationship Id="rId5" Type="http://schemas.openxmlformats.org/officeDocument/2006/relationships/hyperlink" Target="https://wsd.dli.mt.gov/employers/incumbent-worker-training-program" TargetMode="External"/><Relationship Id="rId4" Type="http://schemas.openxmlformats.org/officeDocument/2006/relationships/hyperlink" Target="http://workbasedlearning.montanawork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2829072" y="4349871"/>
            <a:ext cx="3345180" cy="13938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8388" y="1056163"/>
            <a:ext cx="7050024" cy="1853184"/>
          </a:xfrm>
          <a:prstGeom prst="rect">
            <a:avLst/>
          </a:prstGeom>
        </p:spPr>
      </p:pic>
    </p:spTree>
    <p:extLst>
      <p:ext uri="{BB962C8B-B14F-4D97-AF65-F5344CB8AC3E}">
        <p14:creationId xmlns:p14="http://schemas.microsoft.com/office/powerpoint/2010/main" val="202943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9" y="1339514"/>
            <a:ext cx="6219174" cy="4373563"/>
          </a:xfrm>
        </p:spPr>
        <p:txBody>
          <a:bodyPr>
            <a:normAutofit/>
          </a:bodyPr>
          <a:lstStyle/>
          <a:p>
            <a:r>
              <a:rPr lang="en-US" sz="3200">
                <a:solidFill>
                  <a:srgbClr val="FF0000"/>
                </a:solidFill>
              </a:rPr>
              <a:t>Economic Development - We can help</a:t>
            </a:r>
          </a:p>
          <a:p>
            <a:pPr marL="800100" lvl="1" indent="-342900"/>
            <a:r>
              <a:rPr lang="en-US">
                <a:solidFill>
                  <a:srgbClr val="1F3864"/>
                </a:solidFill>
                <a:latin typeface="Franklin Gothic Book" panose="020B0503020102020204" pitchFamily="34" charset="0"/>
                <a:ea typeface="Times New Roman" panose="02020603050405020304" pitchFamily="18" charset="0"/>
              </a:rPr>
              <a:t>Starting a business</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Expanding a business</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Adding first employee</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hlinkClick r:id="rId4"/>
              </a:rPr>
              <a:t>Independent Contractor</a:t>
            </a: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endParaRPr lang="en-US">
              <a:solidFill>
                <a:srgbClr val="1F3864"/>
              </a:solidFill>
              <a:latin typeface="Franklin Gothic Book" panose="020B0503020102020204" pitchFamily="34" charset="0"/>
              <a:ea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endParaRPr lang="en-US" sz="2400">
              <a:solidFill>
                <a:schemeClr val="accent2">
                  <a:lumMod val="75000"/>
                </a:schemeClr>
              </a:solidFill>
            </a:endParaRPr>
          </a:p>
          <a:p>
            <a:pPr marL="800100" lvl="1" indent="-342900"/>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endParaRPr lang="en-US" sz="2400">
              <a:solidFill>
                <a:schemeClr val="accent2">
                  <a:lumMod val="75000"/>
                </a:schemeClr>
              </a:solidFill>
            </a:endParaRPr>
          </a:p>
        </p:txBody>
      </p:sp>
    </p:spTree>
    <p:custDataLst>
      <p:tags r:id="rId1"/>
    </p:custDataLst>
    <p:extLst>
      <p:ext uri="{BB962C8B-B14F-4D97-AF65-F5344CB8AC3E}">
        <p14:creationId xmlns:p14="http://schemas.microsoft.com/office/powerpoint/2010/main" val="25410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C4AEB2-1940-4BF4-BF6F-B758E59104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2718"/>
            <a:ext cx="4571999" cy="6260253"/>
          </a:xfrm>
          <a:prstGeom prst="rect">
            <a:avLst/>
          </a:prstGeom>
        </p:spPr>
      </p:pic>
      <p:sp>
        <p:nvSpPr>
          <p:cNvPr id="2" name="Title 1"/>
          <p:cNvSpPr>
            <a:spLocks noGrp="1"/>
          </p:cNvSpPr>
          <p:nvPr>
            <p:ph type="title"/>
          </p:nvPr>
        </p:nvSpPr>
        <p:spPr>
          <a:xfrm>
            <a:off x="3260557" y="152718"/>
            <a:ext cx="5791200" cy="1599882"/>
          </a:xfrm>
        </p:spPr>
        <p:txBody>
          <a:bodyPr>
            <a:normAutofit fontScale="90000"/>
          </a:bodyPr>
          <a:lstStyle/>
          <a:p>
            <a:r>
              <a:rPr lang="en-US"/>
              <a:t>At Job Service…all this </a:t>
            </a:r>
            <a:br>
              <a:rPr lang="en-US"/>
            </a:br>
            <a:r>
              <a:rPr lang="en-US"/>
              <a:t>And More</a:t>
            </a:r>
            <a:br>
              <a:rPr lang="en-US"/>
            </a:br>
            <a:endParaRPr lang="en-US"/>
          </a:p>
        </p:txBody>
      </p:sp>
      <p:sp>
        <p:nvSpPr>
          <p:cNvPr id="3" name="Content Placeholder 2"/>
          <p:cNvSpPr>
            <a:spLocks noGrp="1"/>
          </p:cNvSpPr>
          <p:nvPr>
            <p:ph idx="1"/>
          </p:nvPr>
        </p:nvSpPr>
        <p:spPr>
          <a:xfrm>
            <a:off x="4234634" y="1752601"/>
            <a:ext cx="4571999" cy="2723866"/>
          </a:xfrm>
        </p:spPr>
        <p:txBody>
          <a:bodyPr>
            <a:normAutofit fontScale="85000" lnSpcReduction="20000"/>
          </a:bodyPr>
          <a:lstStyle/>
          <a:p>
            <a:r>
              <a:rPr lang="en-US" sz="2800">
                <a:solidFill>
                  <a:schemeClr val="accent2">
                    <a:lumMod val="75000"/>
                  </a:schemeClr>
                </a:solidFill>
              </a:rPr>
              <a:t>We can customize our assistance to meet YOUR needs.</a:t>
            </a:r>
          </a:p>
          <a:p>
            <a:endParaRPr lang="en-US" sz="2400">
              <a:solidFill>
                <a:schemeClr val="accent2">
                  <a:lumMod val="75000"/>
                </a:schemeClr>
              </a:solidFill>
            </a:endParaRPr>
          </a:p>
          <a:p>
            <a:r>
              <a:rPr lang="en-US" sz="2800">
                <a:solidFill>
                  <a:schemeClr val="accent2">
                    <a:lumMod val="75000"/>
                  </a:schemeClr>
                </a:solidFill>
              </a:rPr>
              <a:t>All our services are at NO CHARGE to you.</a:t>
            </a:r>
          </a:p>
          <a:p>
            <a:endParaRPr lang="en-US" sz="2400">
              <a:solidFill>
                <a:schemeClr val="accent2">
                  <a:lumMod val="75000"/>
                </a:schemeClr>
              </a:solidFill>
            </a:endParaRPr>
          </a:p>
          <a:p>
            <a:r>
              <a:rPr lang="en-US" sz="2800">
                <a:solidFill>
                  <a:schemeClr val="accent2">
                    <a:lumMod val="75000"/>
                  </a:schemeClr>
                </a:solidFill>
              </a:rPr>
              <a:t>How can we help YOUR business?</a:t>
            </a:r>
          </a:p>
          <a:p>
            <a:endParaRPr lang="en-US">
              <a:solidFill>
                <a:schemeClr val="accent2">
                  <a:lumMod val="75000"/>
                </a:schemeClr>
              </a:solidFill>
            </a:endParaRPr>
          </a:p>
          <a:p>
            <a:endParaRPr lang="en-US">
              <a:solidFill>
                <a:schemeClr val="accent2">
                  <a:lumMod val="75000"/>
                </a:schemeClr>
              </a:solidFill>
            </a:endParaRPr>
          </a:p>
        </p:txBody>
      </p:sp>
      <p:pic>
        <p:nvPicPr>
          <p:cNvPr id="5" name="Picture 4">
            <a:extLst>
              <a:ext uri="{FF2B5EF4-FFF2-40B4-BE49-F238E27FC236}">
                <a16:creationId xmlns:a16="http://schemas.microsoft.com/office/drawing/2014/main" id="{59800E6B-2714-4FE2-A351-9E4F191D188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5084" y="4476467"/>
            <a:ext cx="3401549" cy="1599881"/>
          </a:xfrm>
          <a:prstGeom prst="rect">
            <a:avLst/>
          </a:prstGeom>
        </p:spPr>
      </p:pic>
    </p:spTree>
    <p:extLst>
      <p:ext uri="{BB962C8B-B14F-4D97-AF65-F5344CB8AC3E}">
        <p14:creationId xmlns:p14="http://schemas.microsoft.com/office/powerpoint/2010/main" val="132466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What is Job Service?</a:t>
            </a:r>
          </a:p>
        </p:txBody>
      </p:sp>
      <p:sp>
        <p:nvSpPr>
          <p:cNvPr id="3" name="Content Placeholder 2"/>
          <p:cNvSpPr>
            <a:spLocks noGrp="1"/>
          </p:cNvSpPr>
          <p:nvPr>
            <p:ph idx="1"/>
          </p:nvPr>
        </p:nvSpPr>
        <p:spPr/>
        <p:txBody>
          <a:bodyPr>
            <a:normAutofit/>
          </a:bodyPr>
          <a:lstStyle/>
          <a:p>
            <a:r>
              <a:rPr lang="en-US" sz="3200">
                <a:solidFill>
                  <a:schemeClr val="tx2">
                    <a:lumMod val="75000"/>
                  </a:schemeClr>
                </a:solidFill>
                <a:hlinkClick r:id="rId3"/>
              </a:rPr>
              <a:t>State of Montana</a:t>
            </a:r>
            <a:endParaRPr lang="en-US" sz="3200">
              <a:solidFill>
                <a:schemeClr val="tx2">
                  <a:lumMod val="75000"/>
                </a:schemeClr>
              </a:solidFill>
            </a:endParaRPr>
          </a:p>
          <a:p>
            <a:r>
              <a:rPr lang="en-US" sz="3200">
                <a:solidFill>
                  <a:schemeClr val="accent2">
                    <a:lumMod val="75000"/>
                  </a:schemeClr>
                </a:solidFill>
              </a:rPr>
              <a:t>	</a:t>
            </a:r>
            <a:r>
              <a:rPr lang="en-US" sz="3200">
                <a:solidFill>
                  <a:schemeClr val="accent2">
                    <a:lumMod val="75000"/>
                  </a:schemeClr>
                </a:solidFill>
                <a:hlinkClick r:id="rId4"/>
              </a:rPr>
              <a:t>Department of Labor and Industry</a:t>
            </a:r>
            <a:endParaRPr lang="en-US" sz="3200">
              <a:solidFill>
                <a:schemeClr val="accent2">
                  <a:lumMod val="75000"/>
                </a:schemeClr>
              </a:solidFill>
            </a:endParaRPr>
          </a:p>
          <a:p>
            <a:r>
              <a:rPr lang="en-US" sz="3200">
                <a:solidFill>
                  <a:schemeClr val="accent2">
                    <a:lumMod val="75000"/>
                  </a:schemeClr>
                </a:solidFill>
              </a:rPr>
              <a:t>		</a:t>
            </a:r>
            <a:r>
              <a:rPr lang="en-US" sz="3200">
                <a:solidFill>
                  <a:schemeClr val="accent2">
                    <a:lumMod val="75000"/>
                  </a:schemeClr>
                </a:solidFill>
                <a:hlinkClick r:id="rId5"/>
              </a:rPr>
              <a:t>Workforce Services Division</a:t>
            </a:r>
            <a:endParaRPr lang="en-US" sz="3200">
              <a:solidFill>
                <a:schemeClr val="accent2">
                  <a:lumMod val="75000"/>
                </a:schemeClr>
              </a:solidFill>
            </a:endParaRPr>
          </a:p>
          <a:p>
            <a:r>
              <a:rPr lang="en-US" sz="3200">
                <a:solidFill>
                  <a:schemeClr val="accent2">
                    <a:lumMod val="75000"/>
                  </a:schemeClr>
                </a:solidFill>
              </a:rPr>
              <a:t>			</a:t>
            </a:r>
            <a:r>
              <a:rPr lang="en-US" sz="3200">
                <a:solidFill>
                  <a:schemeClr val="accent2">
                    <a:lumMod val="75000"/>
                  </a:schemeClr>
                </a:solidFill>
                <a:hlinkClick r:id="rId6"/>
              </a:rPr>
              <a:t>Job Service Offices</a:t>
            </a:r>
            <a:endParaRPr lang="en-US" sz="3200">
              <a:solidFill>
                <a:schemeClr val="accent2">
                  <a:lumMod val="75000"/>
                </a:schemeClr>
              </a:solidFill>
            </a:endParaRPr>
          </a:p>
          <a:p>
            <a:pPr algn="ctr"/>
            <a:endParaRPr lang="en-US" sz="3200">
              <a:solidFill>
                <a:schemeClr val="tx2">
                  <a:lumMod val="75000"/>
                </a:schemeClr>
              </a:solidFill>
            </a:endParaRPr>
          </a:p>
          <a:p>
            <a:pPr algn="ctr"/>
            <a:r>
              <a:rPr lang="en-US" sz="3200">
                <a:solidFill>
                  <a:schemeClr val="tx2">
                    <a:lumMod val="75000"/>
                  </a:schemeClr>
                </a:solidFill>
              </a:rPr>
              <a:t>Trained, Equipped and Ready to Serve!</a:t>
            </a:r>
          </a:p>
        </p:txBody>
      </p:sp>
    </p:spTree>
    <p:extLst>
      <p:ext uri="{BB962C8B-B14F-4D97-AF65-F5344CB8AC3E}">
        <p14:creationId xmlns:p14="http://schemas.microsoft.com/office/powerpoint/2010/main" val="39611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Offices</a:t>
            </a:r>
            <a:br>
              <a:rPr lang="en-US"/>
            </a:br>
            <a:r>
              <a:rPr lang="en-US"/>
              <a:t>Local Commitment</a:t>
            </a:r>
          </a:p>
        </p:txBody>
      </p:sp>
      <p:sp>
        <p:nvSpPr>
          <p:cNvPr id="3" name="TextBox 2"/>
          <p:cNvSpPr txBox="1"/>
          <p:nvPr/>
        </p:nvSpPr>
        <p:spPr>
          <a:xfrm>
            <a:off x="4548554" y="3552092"/>
            <a:ext cx="715108" cy="369332"/>
          </a:xfrm>
          <a:prstGeom prst="rect">
            <a:avLst/>
          </a:prstGeom>
          <a:solidFill>
            <a:schemeClr val="bg1"/>
          </a:solidFill>
        </p:spPr>
        <p:txBody>
          <a:bodyPr wrap="square" rtlCol="0">
            <a:spAutoFit/>
          </a:bodyPr>
          <a:lstStyle/>
          <a:p>
            <a:endParaRPr lang="en-US"/>
          </a:p>
        </p:txBody>
      </p:sp>
      <p:sp>
        <p:nvSpPr>
          <p:cNvPr id="5" name="TextBox 4"/>
          <p:cNvSpPr txBox="1"/>
          <p:nvPr/>
        </p:nvSpPr>
        <p:spPr>
          <a:xfrm>
            <a:off x="3094575" y="4665785"/>
            <a:ext cx="612452" cy="89032"/>
          </a:xfrm>
          <a:prstGeom prst="rect">
            <a:avLst/>
          </a:prstGeom>
          <a:solidFill>
            <a:schemeClr val="bg1"/>
          </a:solidFill>
        </p:spPr>
        <p:txBody>
          <a:bodyPr wrap="square" rtlCol="0">
            <a:spAutoFit/>
          </a:bodyPr>
          <a:lstStyle/>
          <a:p>
            <a:endParaRPr lang="en-US"/>
          </a:p>
        </p:txBody>
      </p:sp>
      <p:sp>
        <p:nvSpPr>
          <p:cNvPr id="6" name="TextBox 5"/>
          <p:cNvSpPr txBox="1"/>
          <p:nvPr/>
        </p:nvSpPr>
        <p:spPr>
          <a:xfrm>
            <a:off x="2482123" y="3970336"/>
            <a:ext cx="612452" cy="89032"/>
          </a:xfrm>
          <a:prstGeom prst="rect">
            <a:avLst/>
          </a:prstGeom>
          <a:solidFill>
            <a:schemeClr val="bg1"/>
          </a:solidFill>
        </p:spPr>
        <p:txBody>
          <a:bodyPr wrap="square" rtlCol="0">
            <a:spAutoFit/>
          </a:bodyPr>
          <a:lstStyle/>
          <a:p>
            <a:endParaRPr lang="en-US"/>
          </a:p>
        </p:txBody>
      </p:sp>
      <p:sp>
        <p:nvSpPr>
          <p:cNvPr id="7" name="TextBox 6"/>
          <p:cNvSpPr txBox="1"/>
          <p:nvPr/>
        </p:nvSpPr>
        <p:spPr>
          <a:xfrm>
            <a:off x="3094575" y="4059368"/>
            <a:ext cx="612452" cy="89032"/>
          </a:xfrm>
          <a:prstGeom prst="rect">
            <a:avLst/>
          </a:prstGeom>
          <a:solidFill>
            <a:schemeClr val="bg1"/>
          </a:solidFill>
        </p:spPr>
        <p:txBody>
          <a:bodyPr wrap="square" rtlCol="0">
            <a:spAutoFit/>
          </a:bodyPr>
          <a:lstStyle/>
          <a:p>
            <a:endParaRPr lang="en-US"/>
          </a:p>
        </p:txBody>
      </p:sp>
      <p:pic>
        <p:nvPicPr>
          <p:cNvPr id="9" name="Picture 8">
            <a:extLst>
              <a:ext uri="{FF2B5EF4-FFF2-40B4-BE49-F238E27FC236}">
                <a16:creationId xmlns:a16="http://schemas.microsoft.com/office/drawing/2014/main" id="{FA941544-3B6F-4A97-8BF6-C7EF6DB30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78" y="1524318"/>
            <a:ext cx="7173444" cy="4219673"/>
          </a:xfrm>
          <a:prstGeom prst="rect">
            <a:avLst/>
          </a:prstGeom>
        </p:spPr>
      </p:pic>
    </p:spTree>
    <p:custDataLst>
      <p:tags r:id="rId1"/>
    </p:custDataLst>
    <p:extLst>
      <p:ext uri="{BB962C8B-B14F-4D97-AF65-F5344CB8AC3E}">
        <p14:creationId xmlns:p14="http://schemas.microsoft.com/office/powerpoint/2010/main" val="84112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9" y="1339514"/>
            <a:ext cx="6219174" cy="4373563"/>
          </a:xfrm>
        </p:spPr>
        <p:txBody>
          <a:bodyPr>
            <a:normAutofit/>
          </a:bodyPr>
          <a:lstStyle/>
          <a:p>
            <a:r>
              <a:rPr lang="en-US" sz="2800" dirty="0">
                <a:solidFill>
                  <a:srgbClr val="FF0000"/>
                </a:solidFill>
              </a:rPr>
              <a:t>Key Categories</a:t>
            </a:r>
          </a:p>
          <a:p>
            <a:pPr marL="342900" indent="-342900">
              <a:buFont typeface="Arial" panose="020B0604020202020204" pitchFamily="34" charset="0"/>
              <a:buChar char="•"/>
            </a:pPr>
            <a:r>
              <a:rPr lang="en-US" sz="2400" dirty="0">
                <a:solidFill>
                  <a:schemeClr val="accent2">
                    <a:lumMod val="75000"/>
                  </a:schemeClr>
                </a:solidFill>
                <a:hlinkClick r:id="rId4" action="ppaction://hlinksldjump"/>
              </a:rPr>
              <a:t>Human Resources</a:t>
            </a:r>
            <a:endParaRPr lang="en-US" sz="2400" dirty="0">
              <a:solidFill>
                <a:schemeClr val="accent2">
                  <a:lumMod val="75000"/>
                </a:schemeClr>
              </a:solidFill>
            </a:endParaRPr>
          </a:p>
          <a:p>
            <a:pPr marL="342900" indent="-342900">
              <a:buFont typeface="Arial" panose="020B0604020202020204" pitchFamily="34" charset="0"/>
              <a:buChar char="•"/>
            </a:pPr>
            <a:r>
              <a:rPr lang="en-US" sz="2400" dirty="0">
                <a:solidFill>
                  <a:schemeClr val="accent2">
                    <a:lumMod val="75000"/>
                  </a:schemeClr>
                </a:solidFill>
                <a:hlinkClick r:id="rId5" action="ppaction://hlinksldjump"/>
              </a:rPr>
              <a:t>Business Education</a:t>
            </a:r>
            <a:endParaRPr lang="en-US" sz="2400" dirty="0">
              <a:solidFill>
                <a:schemeClr val="accent2">
                  <a:lumMod val="75000"/>
                </a:schemeClr>
              </a:solidFill>
            </a:endParaRPr>
          </a:p>
          <a:p>
            <a:pPr marL="342900" indent="-342900">
              <a:buFont typeface="Arial" panose="020B0604020202020204" pitchFamily="34" charset="0"/>
              <a:buChar char="•"/>
            </a:pPr>
            <a:r>
              <a:rPr lang="en-US" sz="2400" dirty="0">
                <a:solidFill>
                  <a:schemeClr val="accent2">
                    <a:lumMod val="75000"/>
                  </a:schemeClr>
                </a:solidFill>
                <a:hlinkClick r:id="rId6" action="ppaction://hlinksldjump"/>
              </a:rPr>
              <a:t>Workforce Development</a:t>
            </a:r>
            <a:endParaRPr lang="en-US" sz="2400" dirty="0">
              <a:solidFill>
                <a:schemeClr val="accent2">
                  <a:lumMod val="75000"/>
                </a:schemeClr>
              </a:solidFill>
              <a:highlight>
                <a:srgbClr val="FFFF00"/>
              </a:highlight>
            </a:endParaRPr>
          </a:p>
          <a:p>
            <a:pPr marL="342900" indent="-342900">
              <a:buFont typeface="Arial" panose="020B0604020202020204" pitchFamily="34" charset="0"/>
              <a:buChar char="•"/>
            </a:pPr>
            <a:r>
              <a:rPr lang="en-US" sz="2400" dirty="0">
                <a:solidFill>
                  <a:schemeClr val="accent2">
                    <a:lumMod val="75000"/>
                  </a:schemeClr>
                </a:solidFill>
                <a:hlinkClick r:id="rId7" action="ppaction://hlinksldjump"/>
              </a:rPr>
              <a:t>Economic Development</a:t>
            </a: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30109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8" y="1383582"/>
            <a:ext cx="8003755" cy="4373563"/>
          </a:xfrm>
        </p:spPr>
        <p:txBody>
          <a:bodyPr>
            <a:normAutofit/>
          </a:bodyPr>
          <a:lstStyle/>
          <a:p>
            <a:r>
              <a:rPr lang="en-US" sz="3000">
                <a:solidFill>
                  <a:srgbClr val="FF0000"/>
                </a:solidFill>
              </a:rPr>
              <a:t>Human Resources - We can help</a:t>
            </a:r>
          </a:p>
          <a:p>
            <a:pPr marL="457200" indent="-457200">
              <a:buFont typeface="Arial" panose="020B0604020202020204" pitchFamily="34" charset="0"/>
              <a:buChar char="•"/>
            </a:pPr>
            <a:r>
              <a:rPr lang="en-US" sz="2600">
                <a:solidFill>
                  <a:schemeClr val="accent2">
                    <a:lumMod val="75000"/>
                  </a:schemeClr>
                </a:solidFill>
              </a:rPr>
              <a:t>Recruitment</a:t>
            </a:r>
            <a:endParaRPr lang="en-US" sz="2400">
              <a:solidFill>
                <a:schemeClr val="accent2">
                  <a:lumMod val="75000"/>
                </a:schemeClr>
              </a:solidFill>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Free job description information &amp; online development tools</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Calibri" panose="020F050202020403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Free Montana wage information - </a:t>
            </a:r>
            <a:r>
              <a:rPr lang="en-US">
                <a:solidFill>
                  <a:srgbClr val="1F3864"/>
                </a:solidFill>
                <a:latin typeface="Franklin Gothic Book" panose="020B0503020102020204" pitchFamily="34" charset="0"/>
                <a:ea typeface="Times New Roman" panose="02020603050405020304" pitchFamily="18" charset="0"/>
                <a:hlinkClick r:id="rId4"/>
              </a:rPr>
              <a:t>Labor Market Information</a:t>
            </a:r>
            <a:r>
              <a:rPr lang="en-US">
                <a:solidFill>
                  <a:srgbClr val="1F3864"/>
                </a:solidFill>
                <a:latin typeface="Franklin Gothic Book" panose="020B0503020102020204" pitchFamily="34" charset="0"/>
                <a:ea typeface="Times New Roman" panose="02020603050405020304" pitchFamily="18" charset="0"/>
              </a:rPr>
              <a:t> (LMI)</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Free job postings for Montana employers on </a:t>
            </a:r>
            <a:r>
              <a:rPr lang="en-US">
                <a:solidFill>
                  <a:srgbClr val="1F3864"/>
                </a:solidFill>
                <a:latin typeface="Franklin Gothic Book" panose="020B0503020102020204" pitchFamily="34" charset="0"/>
                <a:ea typeface="Times New Roman" panose="02020603050405020304" pitchFamily="18" charset="0"/>
                <a:hlinkClick r:id="rId5"/>
              </a:rPr>
              <a:t>United States National Labor Exchange</a:t>
            </a:r>
            <a:r>
              <a:rPr lang="en-US">
                <a:solidFill>
                  <a:srgbClr val="1F3864"/>
                </a:solidFill>
                <a:latin typeface="Franklin Gothic Book" panose="020B0503020102020204" pitchFamily="34" charset="0"/>
                <a:ea typeface="Times New Roman" panose="02020603050405020304" pitchFamily="18" charset="0"/>
              </a:rPr>
              <a:t> (</a:t>
            </a:r>
            <a:r>
              <a:rPr lang="en-US" err="1">
                <a:solidFill>
                  <a:srgbClr val="1F3864"/>
                </a:solidFill>
                <a:latin typeface="Franklin Gothic Book" panose="020B0503020102020204" pitchFamily="34" charset="0"/>
                <a:ea typeface="Times New Roman" panose="02020603050405020304" pitchFamily="18" charset="0"/>
              </a:rPr>
              <a:t>USNLx</a:t>
            </a:r>
            <a:r>
              <a:rPr lang="en-US">
                <a:solidFill>
                  <a:srgbClr val="1F3864"/>
                </a:solidFill>
                <a:latin typeface="Franklin Gothic Book" panose="020B0503020102020204" pitchFamily="34" charset="0"/>
                <a:ea typeface="Times New Roman" panose="02020603050405020304" pitchFamily="18" charset="0"/>
              </a:rPr>
              <a:t>)</a:t>
            </a:r>
            <a:br>
              <a:rPr lang="en-US">
                <a:solidFill>
                  <a:srgbClr val="1F3864"/>
                </a:solidFill>
                <a:latin typeface="Franklin Gothic Book" panose="020B0503020102020204" pitchFamily="34" charset="0"/>
                <a:ea typeface="Times New Roman" panose="02020603050405020304" pitchFamily="18" charset="0"/>
              </a:rPr>
            </a:br>
            <a:endParaRPr lang="en-US">
              <a:solidFill>
                <a:srgbClr val="1F3864"/>
              </a:solidFill>
              <a:latin typeface="Franklin Gothic Book" panose="020B0503020102020204" pitchFamily="34" charset="0"/>
              <a:ea typeface="Times New Roman" panose="02020603050405020304" pitchFamily="18" charset="0"/>
            </a:endParaRPr>
          </a:p>
          <a:p>
            <a:pPr marL="800100" lvl="1" indent="-342900"/>
            <a:r>
              <a:rPr lang="en-US">
                <a:solidFill>
                  <a:srgbClr val="1F3864"/>
                </a:solidFill>
                <a:latin typeface="Franklin Gothic Book" panose="020B0503020102020204" pitchFamily="34" charset="0"/>
                <a:ea typeface="Times New Roman" panose="02020603050405020304" pitchFamily="18" charset="0"/>
              </a:rPr>
              <a:t>Free skills assessments (</a:t>
            </a:r>
            <a:r>
              <a:rPr lang="en-US">
                <a:solidFill>
                  <a:srgbClr val="1F3864"/>
                </a:solidFill>
                <a:latin typeface="Franklin Gothic Book" panose="020B0503020102020204" pitchFamily="34" charset="0"/>
                <a:ea typeface="Times New Roman" panose="02020603050405020304" pitchFamily="18" charset="0"/>
                <a:hlinkClick r:id="rId6"/>
              </a:rPr>
              <a:t>eSkills</a:t>
            </a:r>
            <a:r>
              <a:rPr lang="en-US">
                <a:solidFill>
                  <a:srgbClr val="1F3864"/>
                </a:solidFill>
                <a:latin typeface="Franklin Gothic Book" panose="020B0503020102020204" pitchFamily="34" charset="0"/>
                <a:ea typeface="Times New Roman" panose="02020603050405020304" pitchFamily="18" charset="0"/>
              </a:rPr>
              <a:t>)</a:t>
            </a:r>
          </a:p>
          <a:p>
            <a:pPr marL="800100" lvl="1" indent="-342900"/>
            <a:endParaRPr lang="en-US">
              <a:solidFill>
                <a:srgbClr val="1F3864"/>
              </a:solidFill>
              <a:latin typeface="Calibri" panose="020F0502020204030204" pitchFamily="34" charset="0"/>
              <a:ea typeface="Calibri" panose="020F0502020204030204" pitchFamily="34" charset="0"/>
            </a:endParaRPr>
          </a:p>
          <a:p>
            <a:pPr marL="800100" lvl="1" indent="-342900"/>
            <a:endParaRPr lang="en-US" sz="2400">
              <a:solidFill>
                <a:schemeClr val="accent2">
                  <a:lumMod val="75000"/>
                </a:schemeClr>
              </a:solidFill>
            </a:endParaRPr>
          </a:p>
          <a:p>
            <a:pPr marL="800100" lvl="1" indent="-342900"/>
            <a:endParaRPr lang="en-US" sz="2400">
              <a:solidFill>
                <a:schemeClr val="accent2">
                  <a:lumMod val="75000"/>
                </a:schemeClr>
              </a:solidFill>
            </a:endParaRPr>
          </a:p>
          <a:p>
            <a:pPr marL="800100" lvl="1" indent="-342900"/>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pPr marL="342900" indent="-342900">
              <a:buFont typeface="Arial" panose="020B0604020202020204" pitchFamily="34" charset="0"/>
              <a:buChar char="•"/>
            </a:pPr>
            <a:endParaRPr lang="en-US" sz="2400">
              <a:solidFill>
                <a:schemeClr val="accent2">
                  <a:lumMod val="75000"/>
                </a:schemeClr>
              </a:solidFill>
            </a:endParaRPr>
          </a:p>
          <a:p>
            <a:endParaRPr lang="en-US" sz="2400">
              <a:solidFill>
                <a:schemeClr val="accent2">
                  <a:lumMod val="75000"/>
                </a:schemeClr>
              </a:solidFill>
            </a:endParaRPr>
          </a:p>
        </p:txBody>
      </p:sp>
    </p:spTree>
    <p:custDataLst>
      <p:tags r:id="rId1"/>
    </p:custDataLst>
    <p:extLst>
      <p:ext uri="{BB962C8B-B14F-4D97-AF65-F5344CB8AC3E}">
        <p14:creationId xmlns:p14="http://schemas.microsoft.com/office/powerpoint/2010/main" val="185825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8" y="1383582"/>
            <a:ext cx="8003755" cy="4601582"/>
          </a:xfrm>
        </p:spPr>
        <p:txBody>
          <a:bodyPr>
            <a:normAutofit fontScale="92500" lnSpcReduction="10000"/>
          </a:bodyPr>
          <a:lstStyle/>
          <a:p>
            <a:r>
              <a:rPr lang="en-US" sz="3000" dirty="0">
                <a:solidFill>
                  <a:srgbClr val="FF0000"/>
                </a:solidFill>
              </a:rPr>
              <a:t>Human Resources - We can help</a:t>
            </a:r>
          </a:p>
          <a:p>
            <a:pPr marL="457200" indent="-457200">
              <a:buFont typeface="Arial" panose="020B0604020202020204" pitchFamily="34" charset="0"/>
              <a:buChar char="•"/>
            </a:pPr>
            <a:r>
              <a:rPr lang="en-US" sz="2600" dirty="0">
                <a:solidFill>
                  <a:schemeClr val="accent2">
                    <a:lumMod val="75000"/>
                  </a:schemeClr>
                </a:solidFill>
              </a:rPr>
              <a:t>Recruitment (continued)</a:t>
            </a:r>
            <a:endParaRPr lang="en-US" sz="2400" dirty="0">
              <a:solidFill>
                <a:schemeClr val="accent2">
                  <a:lumMod val="75000"/>
                </a:schemeClr>
              </a:solidFill>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rPr>
              <a:t>Share your employment posts on Job Service social media platforms</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4"/>
              </a:rPr>
              <a:t>Montana Workforce Connections</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rPr>
              <a:t>Job Fairs, </a:t>
            </a:r>
            <a:r>
              <a:rPr lang="en-US" dirty="0">
                <a:solidFill>
                  <a:srgbClr val="1F3864"/>
                </a:solidFill>
                <a:latin typeface="Franklin Gothic Book" panose="020B0503020102020204" pitchFamily="34" charset="0"/>
                <a:ea typeface="Times New Roman" panose="02020603050405020304" pitchFamily="18" charset="0"/>
                <a:hlinkClick r:id="rId5"/>
              </a:rPr>
              <a:t>Opportunity Fairs</a:t>
            </a:r>
            <a:r>
              <a:rPr lang="en-US" dirty="0">
                <a:solidFill>
                  <a:srgbClr val="1F3864"/>
                </a:solidFill>
                <a:latin typeface="Franklin Gothic Book" panose="020B0503020102020204" pitchFamily="34" charset="0"/>
                <a:ea typeface="Times New Roman" panose="02020603050405020304" pitchFamily="18" charset="0"/>
              </a:rPr>
              <a:t>, and Hiring Events</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6"/>
              </a:rPr>
              <a:t>Federal Bonding</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7"/>
              </a:rPr>
              <a:t>Work Opportunity Tax Credit</a:t>
            </a:r>
            <a:r>
              <a:rPr lang="en-US" dirty="0">
                <a:solidFill>
                  <a:srgbClr val="1F3864"/>
                </a:solidFill>
                <a:latin typeface="Franklin Gothic Book" panose="020B0503020102020204" pitchFamily="34" charset="0"/>
                <a:ea typeface="Times New Roman" panose="02020603050405020304" pitchFamily="18" charset="0"/>
              </a:rPr>
              <a:t> (WOTC)</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8"/>
              </a:rPr>
              <a:t>Veterans</a:t>
            </a: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endParaRPr lang="en-US" dirty="0">
              <a:solidFill>
                <a:srgbClr val="1F3864"/>
              </a:solidFill>
              <a:latin typeface="Calibri" panose="020F0502020204030204" pitchFamily="34" charset="0"/>
              <a:ea typeface="Calibri" panose="020F0502020204030204" pitchFamily="34" charset="0"/>
            </a:endParaRPr>
          </a:p>
          <a:p>
            <a:pPr marL="800100" lvl="1" indent="-342900"/>
            <a:endParaRPr lang="en-US" sz="2400" dirty="0">
              <a:solidFill>
                <a:schemeClr val="accent2">
                  <a:lumMod val="75000"/>
                </a:schemeClr>
              </a:solidFill>
            </a:endParaRPr>
          </a:p>
          <a:p>
            <a:pPr marL="800100" lvl="1" indent="-342900"/>
            <a:endParaRPr lang="en-US" sz="2400" dirty="0">
              <a:solidFill>
                <a:schemeClr val="accent2">
                  <a:lumMod val="75000"/>
                </a:schemeClr>
              </a:solidFill>
            </a:endParaRPr>
          </a:p>
          <a:p>
            <a:pPr marL="800100" lvl="1" indent="-342900"/>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34740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8" y="1339514"/>
            <a:ext cx="7095995" cy="4373563"/>
          </a:xfrm>
        </p:spPr>
        <p:txBody>
          <a:bodyPr>
            <a:normAutofit/>
          </a:bodyPr>
          <a:lstStyle/>
          <a:p>
            <a:r>
              <a:rPr lang="en-US" sz="3200" dirty="0">
                <a:solidFill>
                  <a:srgbClr val="FF0000"/>
                </a:solidFill>
              </a:rPr>
              <a:t>Human Resources - We can help</a:t>
            </a:r>
          </a:p>
          <a:p>
            <a:pPr marL="342900" indent="-342900">
              <a:buFont typeface="Arial" panose="020B0604020202020204" pitchFamily="34" charset="0"/>
              <a:buChar char="•"/>
            </a:pPr>
            <a:r>
              <a:rPr lang="en-US" sz="2400" dirty="0">
                <a:solidFill>
                  <a:schemeClr val="accent2">
                    <a:lumMod val="75000"/>
                  </a:schemeClr>
                </a:solidFill>
              </a:rPr>
              <a:t>Retention</a:t>
            </a:r>
          </a:p>
          <a:p>
            <a:pPr marL="800100" lvl="1" indent="-342900"/>
            <a:r>
              <a:rPr lang="en-US" dirty="0">
                <a:solidFill>
                  <a:srgbClr val="1F3864"/>
                </a:solidFill>
                <a:latin typeface="Franklin Gothic Book" panose="020B0503020102020204" pitchFamily="34" charset="0"/>
                <a:ea typeface="Times New Roman" panose="02020603050405020304" pitchFamily="18" charset="0"/>
              </a:rPr>
              <a:t>No-cost </a:t>
            </a:r>
            <a:r>
              <a:rPr lang="en-US" dirty="0">
                <a:solidFill>
                  <a:srgbClr val="1F3864"/>
                </a:solidFill>
                <a:latin typeface="Franklin Gothic Book" panose="020B0503020102020204" pitchFamily="34" charset="0"/>
                <a:ea typeface="Times New Roman" panose="02020603050405020304" pitchFamily="18" charset="0"/>
                <a:hlinkClick r:id="rId4"/>
              </a:rPr>
              <a:t>human resource assistance</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rPr>
              <a:t>Cost of turnover</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rPr>
              <a:t>Resources to establish quality employment relationships </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5"/>
              </a:rPr>
              <a:t>Employment law information</a:t>
            </a:r>
            <a:r>
              <a:rPr lang="en-US" dirty="0">
                <a:solidFill>
                  <a:srgbClr val="1F3864"/>
                </a:solidFill>
                <a:latin typeface="Franklin Gothic Book" panose="020B0503020102020204" pitchFamily="34" charset="0"/>
                <a:ea typeface="Times New Roman" panose="02020603050405020304" pitchFamily="18" charset="0"/>
              </a:rPr>
              <a:t> &amp; referral</a:t>
            </a:r>
            <a:br>
              <a:rPr lang="en-US" dirty="0">
                <a:solidFill>
                  <a:srgbClr val="1F3864"/>
                </a:solidFill>
                <a:latin typeface="Franklin Gothic Book" panose="020B0503020102020204" pitchFamily="34" charset="0"/>
                <a:ea typeface="Times New Roman" panose="02020603050405020304" pitchFamily="18" charset="0"/>
              </a:rPr>
            </a:b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6"/>
              </a:rPr>
              <a:t>Free labor law posters</a:t>
            </a:r>
            <a:r>
              <a:rPr lang="en-US" dirty="0">
                <a:solidFill>
                  <a:srgbClr val="1F3864"/>
                </a:solidFill>
                <a:latin typeface="Franklin Gothic Book" panose="020B0503020102020204" pitchFamily="34" charset="0"/>
                <a:ea typeface="Times New Roman" panose="02020603050405020304" pitchFamily="18" charset="0"/>
              </a:rPr>
              <a:t> – online &amp; hard copy</a:t>
            </a:r>
            <a:endParaRPr lang="en-US" sz="2400" dirty="0">
              <a:solidFill>
                <a:schemeClr val="accent2">
                  <a:lumMod val="75000"/>
                </a:schemeClr>
              </a:solidFill>
            </a:endParaRPr>
          </a:p>
          <a:p>
            <a:pPr marL="800100" lvl="1" indent="-342900"/>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9928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8" y="1339514"/>
            <a:ext cx="7871553" cy="4708746"/>
          </a:xfrm>
        </p:spPr>
        <p:txBody>
          <a:bodyPr>
            <a:normAutofit fontScale="92500" lnSpcReduction="10000"/>
          </a:bodyPr>
          <a:lstStyle/>
          <a:p>
            <a:r>
              <a:rPr lang="en-US" sz="3200" dirty="0">
                <a:solidFill>
                  <a:srgbClr val="FF0000"/>
                </a:solidFill>
              </a:rPr>
              <a:t>Business Education- We can help</a:t>
            </a: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4"/>
              </a:rPr>
              <a:t>Blueprint for Business Success Seminars</a:t>
            </a: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5"/>
              </a:rPr>
              <a:t>Job Service Employers’ Committee</a:t>
            </a:r>
            <a:r>
              <a:rPr lang="en-US" dirty="0">
                <a:solidFill>
                  <a:srgbClr val="1F3864"/>
                </a:solidFill>
                <a:latin typeface="Franklin Gothic Book" panose="020B0503020102020204" pitchFamily="34" charset="0"/>
                <a:ea typeface="Times New Roman" panose="02020603050405020304" pitchFamily="18" charset="0"/>
              </a:rPr>
              <a:t> (JSEC)</a:t>
            </a: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6"/>
              </a:rPr>
              <a:t>Workplace Safety Training</a:t>
            </a: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err="1">
                <a:solidFill>
                  <a:srgbClr val="1F3864"/>
                </a:solidFill>
                <a:latin typeface="Franklin Gothic Book" panose="020B0503020102020204" pitchFamily="34" charset="0"/>
                <a:ea typeface="Times New Roman" panose="02020603050405020304" pitchFamily="18" charset="0"/>
                <a:hlinkClick r:id="rId7"/>
              </a:rPr>
              <a:t>SafetyFestMT</a:t>
            </a: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8"/>
              </a:rPr>
              <a:t>OSHA Training</a:t>
            </a:r>
            <a:endParaRPr lang="en-US"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dirty="0">
                <a:solidFill>
                  <a:srgbClr val="1F3864"/>
                </a:solidFill>
                <a:latin typeface="Franklin Gothic Book" panose="020B0503020102020204" pitchFamily="34" charset="0"/>
                <a:ea typeface="Times New Roman" panose="02020603050405020304" pitchFamily="18" charset="0"/>
                <a:hlinkClick r:id="rId9"/>
              </a:rPr>
              <a:t>Assistance for Business Clinics</a:t>
            </a:r>
            <a:r>
              <a:rPr lang="en-US" dirty="0">
                <a:solidFill>
                  <a:srgbClr val="1F3864"/>
                </a:solidFill>
                <a:latin typeface="Franklin Gothic Book" panose="020B0503020102020204" pitchFamily="34" charset="0"/>
                <a:ea typeface="Times New Roman" panose="02020603050405020304" pitchFamily="18" charset="0"/>
              </a:rPr>
              <a:t> (ABC)</a:t>
            </a:r>
          </a:p>
          <a:p>
            <a:pPr marL="800100" lvl="1" indent="-342900"/>
            <a:r>
              <a:rPr lang="en-US" dirty="0">
                <a:solidFill>
                  <a:srgbClr val="1F3864"/>
                </a:solidFill>
                <a:latin typeface="Franklin Gothic Book" panose="020B0503020102020204" pitchFamily="34" charset="0"/>
                <a:ea typeface="Times New Roman" panose="02020603050405020304" pitchFamily="18" charset="0"/>
              </a:rPr>
              <a:t>Collaborations with other community partners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Colleges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Chambers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Small Business Development Centers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Montana Manufacturing Extension Centers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Montana Procurement Technical Assistance Centers</a:t>
            </a:r>
          </a:p>
          <a:p>
            <a:pPr marL="1485900" lvl="2" indent="-342900"/>
            <a:r>
              <a:rPr lang="en-US" dirty="0">
                <a:solidFill>
                  <a:srgbClr val="1F3864"/>
                </a:solidFill>
                <a:latin typeface="Franklin Gothic Book" panose="020B0503020102020204" pitchFamily="34" charset="0"/>
                <a:ea typeface="Times New Roman" panose="02020603050405020304" pitchFamily="18" charset="0"/>
              </a:rPr>
              <a:t>Business Associations</a:t>
            </a:r>
          </a:p>
          <a:p>
            <a:pPr marL="742950" marR="0" lvl="1" indent="-285750">
              <a:lnSpc>
                <a:spcPct val="105000"/>
              </a:lnSpc>
              <a:spcBef>
                <a:spcPts val="0"/>
              </a:spcBef>
              <a:spcAft>
                <a:spcPts val="0"/>
              </a:spcAft>
              <a:buFont typeface="Courier New" panose="02070309020205020404" pitchFamily="49" charset="0"/>
              <a:buChar char="o"/>
            </a:pPr>
            <a:endParaRPr lang="en-US" sz="2400" dirty="0">
              <a:solidFill>
                <a:schemeClr val="accent2">
                  <a:lumMod val="75000"/>
                </a:schemeClr>
              </a:solidFill>
            </a:endParaRPr>
          </a:p>
          <a:p>
            <a:pPr marL="800100" lvl="1" indent="-342900"/>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26490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anim calcmode="lin" valueType="num">
                                      <p:cBhvr>
                                        <p:cTn id="4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anim calcmode="lin" valueType="num">
                                      <p:cBhvr>
                                        <p:cTn id="53"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9" end="9"/>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anim calcmode="lin" valueType="num">
                                      <p:cBhvr>
                                        <p:cTn id="5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anim calcmode="lin" valueType="num">
                                      <p:cBhvr>
                                        <p:cTn id="63"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
                                            <p:txEl>
                                              <p:pRg st="11" end="11"/>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anim calcmode="lin" valueType="num">
                                      <p:cBhvr>
                                        <p:cTn id="68"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3">
                                            <p:txEl>
                                              <p:pRg st="12" end="12"/>
                                            </p:txEl>
                                          </p:spTgt>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anim calcmode="lin" valueType="num">
                                      <p:cBhvr>
                                        <p:cTn id="73" dur="2000" fill="hold"/>
                                        <p:tgtEl>
                                          <p:spTgt spid="3">
                                            <p:txEl>
                                              <p:pRg st="13" end="13"/>
                                            </p:txEl>
                                          </p:spTgt>
                                        </p:tgtEl>
                                        <p:attrNameLst>
                                          <p:attrName>ppt_w</p:attrName>
                                        </p:attrNameLst>
                                      </p:cBhvr>
                                      <p:tavLst>
                                        <p:tav tm="0" fmla="#ppt_w*sin(2.5*pi*$)">
                                          <p:val>
                                            <p:fltVal val="0"/>
                                          </p:val>
                                        </p:tav>
                                        <p:tav tm="100000">
                                          <p:val>
                                            <p:fltVal val="1"/>
                                          </p:val>
                                        </p:tav>
                                      </p:tavLst>
                                    </p:anim>
                                    <p:anim calcmode="lin" valueType="num">
                                      <p:cBhvr>
                                        <p:cTn id="74" dur="2000" fill="hold"/>
                                        <p:tgtEl>
                                          <p:spTgt spid="3">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1704"/>
            <a:ext cx="7095995" cy="646814"/>
          </a:xfrm>
        </p:spPr>
        <p:txBody>
          <a:bodyPr/>
          <a:lstStyle/>
          <a:p>
            <a:r>
              <a:rPr lang="en-US"/>
              <a:t>How can Job Service Help You?</a:t>
            </a:r>
          </a:p>
        </p:txBody>
      </p:sp>
      <p:sp>
        <p:nvSpPr>
          <p:cNvPr id="3" name="Content Placeholder 2"/>
          <p:cNvSpPr>
            <a:spLocks noGrp="1"/>
          </p:cNvSpPr>
          <p:nvPr>
            <p:ph idx="1"/>
          </p:nvPr>
        </p:nvSpPr>
        <p:spPr>
          <a:xfrm>
            <a:off x="457198" y="1339514"/>
            <a:ext cx="6929439" cy="4373563"/>
          </a:xfrm>
        </p:spPr>
        <p:txBody>
          <a:bodyPr>
            <a:normAutofit/>
          </a:bodyPr>
          <a:lstStyle/>
          <a:p>
            <a:r>
              <a:rPr lang="en-US" sz="3200" dirty="0">
                <a:solidFill>
                  <a:srgbClr val="FF0000"/>
                </a:solidFill>
              </a:rPr>
              <a:t>Workforce Development - We can help</a:t>
            </a:r>
          </a:p>
          <a:p>
            <a:pPr marL="800100" lvl="1" indent="-342900"/>
            <a:r>
              <a:rPr lang="en-US" sz="2400" dirty="0">
                <a:solidFill>
                  <a:srgbClr val="1F3864"/>
                </a:solidFill>
                <a:latin typeface="Franklin Gothic Book" panose="020B0503020102020204" pitchFamily="34" charset="0"/>
                <a:ea typeface="Times New Roman" panose="02020603050405020304" pitchFamily="18" charset="0"/>
                <a:hlinkClick r:id="rId4"/>
              </a:rPr>
              <a:t>Work Based Learning Programs </a:t>
            </a:r>
            <a:endParaRPr lang="en-US" sz="2400" dirty="0">
              <a:solidFill>
                <a:srgbClr val="1F3864"/>
              </a:solidFill>
              <a:latin typeface="Franklin Gothic Book" panose="020B0503020102020204" pitchFamily="34" charset="0"/>
              <a:ea typeface="Times New Roman" panose="02020603050405020304" pitchFamily="18" charset="0"/>
            </a:endParaRPr>
          </a:p>
          <a:p>
            <a:pPr marL="1485900" lvl="2" indent="-342900"/>
            <a:r>
              <a:rPr lang="en-US" sz="2000" dirty="0">
                <a:solidFill>
                  <a:srgbClr val="1F3864"/>
                </a:solidFill>
                <a:latin typeface="Franklin Gothic Book" panose="020B0503020102020204" pitchFamily="34" charset="0"/>
                <a:ea typeface="Times New Roman" panose="02020603050405020304" pitchFamily="18" charset="0"/>
                <a:hlinkClick r:id="rId5"/>
              </a:rPr>
              <a:t>Incumbent Worker Training</a:t>
            </a:r>
            <a:r>
              <a:rPr lang="en-US" sz="2000" dirty="0">
                <a:solidFill>
                  <a:srgbClr val="1F3864"/>
                </a:solidFill>
                <a:latin typeface="Franklin Gothic Book" panose="020B0503020102020204" pitchFamily="34" charset="0"/>
                <a:ea typeface="Times New Roman" panose="02020603050405020304" pitchFamily="18" charset="0"/>
              </a:rPr>
              <a:t> (IWT) Program</a:t>
            </a:r>
          </a:p>
          <a:p>
            <a:pPr marL="1485900" lvl="2" indent="-342900"/>
            <a:r>
              <a:rPr lang="en-US" sz="2000" dirty="0">
                <a:solidFill>
                  <a:srgbClr val="1F3864"/>
                </a:solidFill>
                <a:latin typeface="Franklin Gothic Book" panose="020B0503020102020204" pitchFamily="34" charset="0"/>
                <a:ea typeface="Times New Roman" panose="02020603050405020304" pitchFamily="18" charset="0"/>
              </a:rPr>
              <a:t>On-the-Job Training (OJT) Program</a:t>
            </a:r>
          </a:p>
          <a:p>
            <a:pPr marL="1485900" lvl="2" indent="-342900"/>
            <a:r>
              <a:rPr lang="en-US" sz="2000" dirty="0">
                <a:solidFill>
                  <a:srgbClr val="1F3864"/>
                </a:solidFill>
                <a:latin typeface="Franklin Gothic Book" panose="020B0503020102020204" pitchFamily="34" charset="0"/>
                <a:ea typeface="Times New Roman" panose="02020603050405020304" pitchFamily="18" charset="0"/>
                <a:hlinkClick r:id="rId6"/>
              </a:rPr>
              <a:t>Registered Apprenticeships</a:t>
            </a:r>
            <a:r>
              <a:rPr lang="en-US" sz="2000" dirty="0">
                <a:solidFill>
                  <a:srgbClr val="1F3864"/>
                </a:solidFill>
                <a:latin typeface="Franklin Gothic Book" panose="020B0503020102020204" pitchFamily="34" charset="0"/>
                <a:ea typeface="Times New Roman" panose="02020603050405020304" pitchFamily="18" charset="0"/>
              </a:rPr>
              <a:t> – Learn, Earn, Succeed</a:t>
            </a:r>
            <a:br>
              <a:rPr lang="en-US" sz="2000" dirty="0">
                <a:solidFill>
                  <a:srgbClr val="1F3864"/>
                </a:solidFill>
                <a:latin typeface="Franklin Gothic Book" panose="020B0503020102020204" pitchFamily="34" charset="0"/>
                <a:ea typeface="Times New Roman" panose="02020603050405020304" pitchFamily="18" charset="0"/>
              </a:rPr>
            </a:br>
            <a:endParaRPr lang="en-US" sz="2000" dirty="0">
              <a:solidFill>
                <a:srgbClr val="1F3864"/>
              </a:solidFill>
              <a:latin typeface="Franklin Gothic Book" panose="020B0503020102020204" pitchFamily="34" charset="0"/>
              <a:ea typeface="Times New Roman" panose="02020603050405020304" pitchFamily="18" charset="0"/>
            </a:endParaRPr>
          </a:p>
          <a:p>
            <a:pPr marL="800100" lvl="1" indent="-342900"/>
            <a:r>
              <a:rPr lang="en-US" sz="2400" dirty="0">
                <a:solidFill>
                  <a:srgbClr val="1F3864"/>
                </a:solidFill>
                <a:latin typeface="Franklin Gothic Book" panose="020B0503020102020204" pitchFamily="34" charset="0"/>
                <a:ea typeface="Times New Roman" panose="02020603050405020304" pitchFamily="18" charset="0"/>
                <a:hlinkClick r:id="rId7"/>
              </a:rPr>
              <a:t>Become an Alum</a:t>
            </a:r>
            <a:endParaRPr lang="en-US" sz="2800" dirty="0">
              <a:solidFill>
                <a:schemeClr val="accent2">
                  <a:lumMod val="75000"/>
                </a:schemeClr>
              </a:solidFill>
            </a:endParaRPr>
          </a:p>
          <a:p>
            <a:pPr marL="800100" lvl="1" indent="-342900"/>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pPr marL="342900" indent="-342900">
              <a:buFont typeface="Arial" panose="020B0604020202020204" pitchFamily="34" charset="0"/>
              <a:buChar char="•"/>
            </a:pPr>
            <a:endParaRPr lang="en-US" sz="2400" dirty="0">
              <a:solidFill>
                <a:schemeClr val="accent2">
                  <a:lumMod val="75000"/>
                </a:schemeClr>
              </a:solidFill>
            </a:endParaRPr>
          </a:p>
          <a:p>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34507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Identity">
  <a:themeElements>
    <a:clrScheme name="Custom 1">
      <a:dk1>
        <a:srgbClr val="184173"/>
      </a:dk1>
      <a:lt1>
        <a:srgbClr val="FFFFFF"/>
      </a:lt1>
      <a:dk2>
        <a:srgbClr val="8C2710"/>
      </a:dk2>
      <a:lt2>
        <a:srgbClr val="CCC197"/>
      </a:lt2>
      <a:accent1>
        <a:srgbClr val="808080"/>
      </a:accent1>
      <a:accent2>
        <a:srgbClr val="5D5D28"/>
      </a:accent2>
      <a:accent3>
        <a:srgbClr val="C2852B"/>
      </a:accent3>
      <a:accent4>
        <a:srgbClr val="989AAC"/>
      </a:accent4>
      <a:accent5>
        <a:srgbClr val="DC5924"/>
      </a:accent5>
      <a:accent6>
        <a:srgbClr val="B4B392"/>
      </a:accent6>
      <a:hlink>
        <a:srgbClr val="4688D8"/>
      </a:hlink>
      <a:folHlink>
        <a:srgbClr val="4688D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ABC 2017 Job Service [Read-Only]" id="{2C21C538-EF41-4A3C-9A47-740DA9E7DC43}" vid="{1DE4E338-7D38-4B5D-AC1F-41837DCFF1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F045673B17A42812CD75D1ED40322" ma:contentTypeVersion="15" ma:contentTypeDescription="Create a new document." ma:contentTypeScope="" ma:versionID="45832142539def5d74f853359c26b717">
  <xsd:schema xmlns:xsd="http://www.w3.org/2001/XMLSchema" xmlns:xs="http://www.w3.org/2001/XMLSchema" xmlns:p="http://schemas.microsoft.com/office/2006/metadata/properties" xmlns:ns1="http://schemas.microsoft.com/sharepoint/v3" xmlns:ns3="0541230d-ea83-48cb-9d93-6f74d3df7304" xmlns:ns4="749fa340-c01f-4c42-94fb-1a1b7c57eebc" targetNamespace="http://schemas.microsoft.com/office/2006/metadata/properties" ma:root="true" ma:fieldsID="25361940ddc560787be40b119f938c55" ns1:_="" ns3:_="" ns4:_="">
    <xsd:import namespace="http://schemas.microsoft.com/sharepoint/v3"/>
    <xsd:import namespace="0541230d-ea83-48cb-9d93-6f74d3df7304"/>
    <xsd:import namespace="749fa340-c01f-4c42-94fb-1a1b7c57ee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1230d-ea83-48cb-9d93-6f74d3df7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fa340-c01f-4c42-94fb-1a1b7c57e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D2BBE2D-9C9D-49EF-B796-4FC58641C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41230d-ea83-48cb-9d93-6f74d3df7304"/>
    <ds:schemaRef ds:uri="749fa340-c01f-4c42-94fb-1a1b7c57ee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71436A-C7CE-4F40-86EF-40156BE69FAB}">
  <ds:schemaRefs>
    <ds:schemaRef ds:uri="http://schemas.microsoft.com/sharepoint/v3/contenttype/forms"/>
  </ds:schemaRefs>
</ds:datastoreItem>
</file>

<file path=customXml/itemProps3.xml><?xml version="1.0" encoding="utf-8"?>
<ds:datastoreItem xmlns:ds="http://schemas.openxmlformats.org/officeDocument/2006/customXml" ds:itemID="{26E9C3F3-19DE-43B7-91E2-A8ED70717F4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541230d-ea83-48cb-9d93-6f74d3df7304"/>
    <ds:schemaRef ds:uri="http://purl.org/dc/dcmitype/"/>
    <ds:schemaRef ds:uri="http://schemas.openxmlformats.org/package/2006/metadata/core-properties"/>
    <ds:schemaRef ds:uri="749fa340-c01f-4c42-94fb-1a1b7c57eeb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461</TotalTime>
  <Words>2960</Words>
  <Application>Microsoft Office PowerPoint</Application>
  <PresentationFormat>On-screen Show (4:3)</PresentationFormat>
  <Paragraphs>341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Franklin Gothic Book</vt:lpstr>
      <vt:lpstr>Franklin Gothic Medium</vt:lpstr>
      <vt:lpstr>DLI Identity</vt:lpstr>
      <vt:lpstr>PowerPoint Presentation</vt:lpstr>
      <vt:lpstr>What is Job Service?</vt:lpstr>
      <vt:lpstr>Local Offices Local Commitment</vt:lpstr>
      <vt:lpstr>How can Job Service Help You?</vt:lpstr>
      <vt:lpstr>How can Job Service Help You?</vt:lpstr>
      <vt:lpstr>How can Job Service Help You?</vt:lpstr>
      <vt:lpstr>How can Job Service Help You?</vt:lpstr>
      <vt:lpstr>How can Job Service Help You?</vt:lpstr>
      <vt:lpstr>How can Job Service Help You?</vt:lpstr>
      <vt:lpstr>How can Job Service Help You?</vt:lpstr>
      <vt:lpstr>At Job Service…all this  And More </vt:lpstr>
    </vt:vector>
  </TitlesOfParts>
  <Company>State of Montana - DLI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Strayer, Kay</dc:creator>
  <cp:lastModifiedBy>John Caldwell</cp:lastModifiedBy>
  <cp:revision>1</cp:revision>
  <cp:lastPrinted>2017-09-11T17:25:36Z</cp:lastPrinted>
  <dcterms:created xsi:type="dcterms:W3CDTF">2017-03-06T21:42:01Z</dcterms:created>
  <dcterms:modified xsi:type="dcterms:W3CDTF">2021-03-25T00:44:11Z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0x010100B7CF045673B17A42812CD75D1ED40322</vt:lpwstr>
  </property>
  <property fmtid="{D5CDD505-2E9C-101B-9397-08002B2CF9AE}" pid="3" name="_dlc_DocIdItemGuid">
    <vt:lpwstr>88470573-44d9-46b3-a2f4-1abc29010241</vt:lpwstr>
  </property>
</Properties>
</file>