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0"/>
  </p:notesMasterIdLst>
  <p:sldIdLst>
    <p:sldId id="287" r:id="rId5"/>
    <p:sldId id="282" r:id="rId6"/>
    <p:sldId id="288" r:id="rId7"/>
    <p:sldId id="289" r:id="rId8"/>
    <p:sldId id="297" r:id="rId9"/>
    <p:sldId id="284" r:id="rId10"/>
    <p:sldId id="279" r:id="rId11"/>
    <p:sldId id="263" r:id="rId12"/>
    <p:sldId id="265" r:id="rId13"/>
    <p:sldId id="298" r:id="rId14"/>
    <p:sldId id="257" r:id="rId15"/>
    <p:sldId id="281" r:id="rId16"/>
    <p:sldId id="291" r:id="rId17"/>
    <p:sldId id="296" r:id="rId18"/>
    <p:sldId id="2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005" autoAdjust="0"/>
  </p:normalViewPr>
  <p:slideViewPr>
    <p:cSldViewPr snapToGrid="0">
      <p:cViewPr varScale="1">
        <p:scale>
          <a:sx n="84" d="100"/>
          <a:sy n="84" d="100"/>
        </p:scale>
        <p:origin x="16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2B91A-D07B-4143-B6A0-039A957AB7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19D83F-19CD-4ADC-8989-2EFF665831BD}">
      <dgm:prSet/>
      <dgm:spPr/>
      <dgm:t>
        <a:bodyPr/>
        <a:lstStyle/>
        <a:p>
          <a:r>
            <a:rPr lang="en-US" dirty="0"/>
            <a:t>Tax Credit $750/$1,500</a:t>
          </a:r>
        </a:p>
      </dgm:t>
    </dgm:pt>
    <dgm:pt modelId="{77D45E52-F916-45AE-A46F-A354DAA3A046}" type="parTrans" cxnId="{700AA23B-798F-4957-AABC-D4B060AB6246}">
      <dgm:prSet/>
      <dgm:spPr/>
      <dgm:t>
        <a:bodyPr/>
        <a:lstStyle/>
        <a:p>
          <a:endParaRPr lang="en-US"/>
        </a:p>
      </dgm:t>
    </dgm:pt>
    <dgm:pt modelId="{950E3863-1DEC-4AB7-B2DC-5DBA29623608}" type="sibTrans" cxnId="{700AA23B-798F-4957-AABC-D4B060AB6246}">
      <dgm:prSet/>
      <dgm:spPr/>
      <dgm:t>
        <a:bodyPr/>
        <a:lstStyle/>
        <a:p>
          <a:endParaRPr lang="en-US"/>
        </a:p>
      </dgm:t>
    </dgm:pt>
    <dgm:pt modelId="{48C72D4B-5C45-4494-A099-AE1695AF6D30}">
      <dgm:prSet/>
      <dgm:spPr/>
      <dgm:t>
        <a:bodyPr/>
        <a:lstStyle/>
        <a:p>
          <a:r>
            <a:rPr lang="en-US" dirty="0"/>
            <a:t>IWT Incumbent Worker Training</a:t>
          </a:r>
        </a:p>
      </dgm:t>
    </dgm:pt>
    <dgm:pt modelId="{5AC64F5C-3622-40E6-9947-D92FDB295D1A}" type="parTrans" cxnId="{9CF7B35C-C1C3-484E-A776-02D3FCD89295}">
      <dgm:prSet/>
      <dgm:spPr/>
      <dgm:t>
        <a:bodyPr/>
        <a:lstStyle/>
        <a:p>
          <a:endParaRPr lang="en-US"/>
        </a:p>
      </dgm:t>
    </dgm:pt>
    <dgm:pt modelId="{9732C36A-4936-495F-92CC-9DF462402D66}" type="sibTrans" cxnId="{9CF7B35C-C1C3-484E-A776-02D3FCD89295}">
      <dgm:prSet/>
      <dgm:spPr/>
      <dgm:t>
        <a:bodyPr/>
        <a:lstStyle/>
        <a:p>
          <a:endParaRPr lang="en-US"/>
        </a:p>
      </dgm:t>
    </dgm:pt>
    <dgm:pt modelId="{9D853D50-43C1-446E-8466-630A755E346E}">
      <dgm:prSet/>
      <dgm:spPr/>
      <dgm:t>
        <a:bodyPr/>
        <a:lstStyle/>
        <a:p>
          <a:r>
            <a:rPr lang="en-US" dirty="0"/>
            <a:t>WIOA Federal Grant OJT</a:t>
          </a:r>
        </a:p>
      </dgm:t>
    </dgm:pt>
    <dgm:pt modelId="{7410E207-6F0F-467A-858B-52D79E170258}" type="parTrans" cxnId="{662A50E7-2E81-4B5F-A472-00A249FFADAA}">
      <dgm:prSet/>
      <dgm:spPr/>
      <dgm:t>
        <a:bodyPr/>
        <a:lstStyle/>
        <a:p>
          <a:endParaRPr lang="en-US"/>
        </a:p>
      </dgm:t>
    </dgm:pt>
    <dgm:pt modelId="{936EC42A-F634-4371-AF64-FD737DB5EDF4}" type="sibTrans" cxnId="{662A50E7-2E81-4B5F-A472-00A249FFADAA}">
      <dgm:prSet/>
      <dgm:spPr/>
      <dgm:t>
        <a:bodyPr/>
        <a:lstStyle/>
        <a:p>
          <a:endParaRPr lang="en-US"/>
        </a:p>
      </dgm:t>
    </dgm:pt>
    <dgm:pt modelId="{3E61112A-8DC7-4FB8-86ED-6BDBF38D596F}">
      <dgm:prSet/>
      <dgm:spPr/>
      <dgm:t>
        <a:bodyPr/>
        <a:lstStyle/>
        <a:p>
          <a:r>
            <a:rPr lang="en-US" dirty="0"/>
            <a:t>WOTC Work Opportunity Tax Credit </a:t>
          </a:r>
        </a:p>
      </dgm:t>
    </dgm:pt>
    <dgm:pt modelId="{09AB8850-A55D-455D-9361-47260D518363}" type="parTrans" cxnId="{72BF41B1-8AC7-40DC-89D6-77339C38DD14}">
      <dgm:prSet/>
      <dgm:spPr/>
      <dgm:t>
        <a:bodyPr/>
        <a:lstStyle/>
        <a:p>
          <a:endParaRPr lang="en-US"/>
        </a:p>
      </dgm:t>
    </dgm:pt>
    <dgm:pt modelId="{B34D9526-6A18-4962-A8AA-56193A53C926}" type="sibTrans" cxnId="{72BF41B1-8AC7-40DC-89D6-77339C38DD14}">
      <dgm:prSet/>
      <dgm:spPr/>
      <dgm:t>
        <a:bodyPr/>
        <a:lstStyle/>
        <a:p>
          <a:endParaRPr lang="en-US"/>
        </a:p>
      </dgm:t>
    </dgm:pt>
    <dgm:pt modelId="{845FA304-9762-40B9-AA1F-3730943F96B3}" type="pres">
      <dgm:prSet presAssocID="{C882B91A-D07B-4143-B6A0-039A957AB736}" presName="linear" presStyleCnt="0">
        <dgm:presLayoutVars>
          <dgm:animLvl val="lvl"/>
          <dgm:resizeHandles val="exact"/>
        </dgm:presLayoutVars>
      </dgm:prSet>
      <dgm:spPr/>
    </dgm:pt>
    <dgm:pt modelId="{D6E61C9E-DCE2-4476-ADA1-A64145C0DC21}" type="pres">
      <dgm:prSet presAssocID="{F919D83F-19CD-4ADC-8989-2EFF665831BD}" presName="parentText" presStyleLbl="node1" presStyleIdx="0" presStyleCnt="4" custLinFactNeighborX="46" custLinFactNeighborY="-12451">
        <dgm:presLayoutVars>
          <dgm:chMax val="0"/>
          <dgm:bulletEnabled val="1"/>
        </dgm:presLayoutVars>
      </dgm:prSet>
      <dgm:spPr/>
    </dgm:pt>
    <dgm:pt modelId="{E0540DF5-4FD3-41DF-AE9E-614D44CE0EBA}" type="pres">
      <dgm:prSet presAssocID="{950E3863-1DEC-4AB7-B2DC-5DBA29623608}" presName="spacer" presStyleCnt="0"/>
      <dgm:spPr/>
    </dgm:pt>
    <dgm:pt modelId="{68B9CE9D-562D-462C-9B6E-7A119754AC98}" type="pres">
      <dgm:prSet presAssocID="{48C72D4B-5C45-4494-A099-AE1695AF6D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98C738-5FDB-4267-BD77-3C5F4CF941FF}" type="pres">
      <dgm:prSet presAssocID="{9732C36A-4936-495F-92CC-9DF462402D66}" presName="spacer" presStyleCnt="0"/>
      <dgm:spPr/>
    </dgm:pt>
    <dgm:pt modelId="{123B2EE3-7ED7-46F4-91DA-615FD07990BE}" type="pres">
      <dgm:prSet presAssocID="{9D853D50-43C1-446E-8466-630A755E34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D96033-E764-40DF-944A-AA6ADE2B16C7}" type="pres">
      <dgm:prSet presAssocID="{936EC42A-F634-4371-AF64-FD737DB5EDF4}" presName="spacer" presStyleCnt="0"/>
      <dgm:spPr/>
    </dgm:pt>
    <dgm:pt modelId="{A24D5342-B594-4713-9B65-EE905CE3A79A}" type="pres">
      <dgm:prSet presAssocID="{3E61112A-8DC7-4FB8-86ED-6BDBF38D59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0AA23B-798F-4957-AABC-D4B060AB6246}" srcId="{C882B91A-D07B-4143-B6A0-039A957AB736}" destId="{F919D83F-19CD-4ADC-8989-2EFF665831BD}" srcOrd="0" destOrd="0" parTransId="{77D45E52-F916-45AE-A46F-A354DAA3A046}" sibTransId="{950E3863-1DEC-4AB7-B2DC-5DBA29623608}"/>
    <dgm:cxn modelId="{9CF7B35C-C1C3-484E-A776-02D3FCD89295}" srcId="{C882B91A-D07B-4143-B6A0-039A957AB736}" destId="{48C72D4B-5C45-4494-A099-AE1695AF6D30}" srcOrd="1" destOrd="0" parTransId="{5AC64F5C-3622-40E6-9947-D92FDB295D1A}" sibTransId="{9732C36A-4936-495F-92CC-9DF462402D66}"/>
    <dgm:cxn modelId="{FC817B63-A9C2-4401-8E85-66A5B78259C4}" type="presOf" srcId="{9D853D50-43C1-446E-8466-630A755E346E}" destId="{123B2EE3-7ED7-46F4-91DA-615FD07990BE}" srcOrd="0" destOrd="0" presId="urn:microsoft.com/office/officeart/2005/8/layout/vList2"/>
    <dgm:cxn modelId="{B2ECAE58-004A-4AEA-A700-8354F3D7AE80}" type="presOf" srcId="{F919D83F-19CD-4ADC-8989-2EFF665831BD}" destId="{D6E61C9E-DCE2-4476-ADA1-A64145C0DC21}" srcOrd="0" destOrd="0" presId="urn:microsoft.com/office/officeart/2005/8/layout/vList2"/>
    <dgm:cxn modelId="{AC892B94-F2D1-4F63-818C-DEDF4883A747}" type="presOf" srcId="{3E61112A-8DC7-4FB8-86ED-6BDBF38D596F}" destId="{A24D5342-B594-4713-9B65-EE905CE3A79A}" srcOrd="0" destOrd="0" presId="urn:microsoft.com/office/officeart/2005/8/layout/vList2"/>
    <dgm:cxn modelId="{3C39A2AB-714D-4D29-AD10-2BB47DDAD044}" type="presOf" srcId="{C882B91A-D07B-4143-B6A0-039A957AB736}" destId="{845FA304-9762-40B9-AA1F-3730943F96B3}" srcOrd="0" destOrd="0" presId="urn:microsoft.com/office/officeart/2005/8/layout/vList2"/>
    <dgm:cxn modelId="{72BF41B1-8AC7-40DC-89D6-77339C38DD14}" srcId="{C882B91A-D07B-4143-B6A0-039A957AB736}" destId="{3E61112A-8DC7-4FB8-86ED-6BDBF38D596F}" srcOrd="3" destOrd="0" parTransId="{09AB8850-A55D-455D-9361-47260D518363}" sibTransId="{B34D9526-6A18-4962-A8AA-56193A53C926}"/>
    <dgm:cxn modelId="{662A50E7-2E81-4B5F-A472-00A249FFADAA}" srcId="{C882B91A-D07B-4143-B6A0-039A957AB736}" destId="{9D853D50-43C1-446E-8466-630A755E346E}" srcOrd="2" destOrd="0" parTransId="{7410E207-6F0F-467A-858B-52D79E170258}" sibTransId="{936EC42A-F634-4371-AF64-FD737DB5EDF4}"/>
    <dgm:cxn modelId="{D803F1E8-7FB3-46FA-A13C-05CF3A86C351}" type="presOf" srcId="{48C72D4B-5C45-4494-A099-AE1695AF6D30}" destId="{68B9CE9D-562D-462C-9B6E-7A119754AC98}" srcOrd="0" destOrd="0" presId="urn:microsoft.com/office/officeart/2005/8/layout/vList2"/>
    <dgm:cxn modelId="{E1374603-C8A4-4617-809D-0489B2B68E05}" type="presParOf" srcId="{845FA304-9762-40B9-AA1F-3730943F96B3}" destId="{D6E61C9E-DCE2-4476-ADA1-A64145C0DC21}" srcOrd="0" destOrd="0" presId="urn:microsoft.com/office/officeart/2005/8/layout/vList2"/>
    <dgm:cxn modelId="{B1FC32C9-7DBD-4415-8617-17E8718B7DC6}" type="presParOf" srcId="{845FA304-9762-40B9-AA1F-3730943F96B3}" destId="{E0540DF5-4FD3-41DF-AE9E-614D44CE0EBA}" srcOrd="1" destOrd="0" presId="urn:microsoft.com/office/officeart/2005/8/layout/vList2"/>
    <dgm:cxn modelId="{75A0A522-A433-4673-8C62-D61ED75F85B7}" type="presParOf" srcId="{845FA304-9762-40B9-AA1F-3730943F96B3}" destId="{68B9CE9D-562D-462C-9B6E-7A119754AC98}" srcOrd="2" destOrd="0" presId="urn:microsoft.com/office/officeart/2005/8/layout/vList2"/>
    <dgm:cxn modelId="{BF729162-818B-42D6-919A-4C67DB23974E}" type="presParOf" srcId="{845FA304-9762-40B9-AA1F-3730943F96B3}" destId="{5298C738-5FDB-4267-BD77-3C5F4CF941FF}" srcOrd="3" destOrd="0" presId="urn:microsoft.com/office/officeart/2005/8/layout/vList2"/>
    <dgm:cxn modelId="{2891894E-EC72-4801-A6F1-757DF1813742}" type="presParOf" srcId="{845FA304-9762-40B9-AA1F-3730943F96B3}" destId="{123B2EE3-7ED7-46F4-91DA-615FD07990BE}" srcOrd="4" destOrd="0" presId="urn:microsoft.com/office/officeart/2005/8/layout/vList2"/>
    <dgm:cxn modelId="{63AB629D-67D8-4774-8288-836CC25D2146}" type="presParOf" srcId="{845FA304-9762-40B9-AA1F-3730943F96B3}" destId="{3CD96033-E764-40DF-944A-AA6ADE2B16C7}" srcOrd="5" destOrd="0" presId="urn:microsoft.com/office/officeart/2005/8/layout/vList2"/>
    <dgm:cxn modelId="{296207EF-B749-40AE-A7F8-B387B35B9824}" type="presParOf" srcId="{845FA304-9762-40B9-AA1F-3730943F96B3}" destId="{A24D5342-B594-4713-9B65-EE905CE3A7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1C9E-DCE2-4476-ADA1-A64145C0DC21}">
      <dsp:nvSpPr>
        <dsp:cNvPr id="0" name=""/>
        <dsp:cNvSpPr/>
      </dsp:nvSpPr>
      <dsp:spPr>
        <a:xfrm>
          <a:off x="0" y="55110"/>
          <a:ext cx="615156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Tax Credit $750/$1,500</a:t>
          </a:r>
        </a:p>
      </dsp:txBody>
      <dsp:txXfrm>
        <a:off x="59399" y="114509"/>
        <a:ext cx="6032764" cy="1098002"/>
      </dsp:txXfrm>
    </dsp:sp>
    <dsp:sp modelId="{68B9CE9D-562D-462C-9B6E-7A119754AC98}">
      <dsp:nvSpPr>
        <dsp:cNvPr id="0" name=""/>
        <dsp:cNvSpPr/>
      </dsp:nvSpPr>
      <dsp:spPr>
        <a:xfrm>
          <a:off x="0" y="1375545"/>
          <a:ext cx="6151562" cy="121680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IWT Incumbent Worker Training</a:t>
          </a:r>
        </a:p>
      </dsp:txBody>
      <dsp:txXfrm>
        <a:off x="59399" y="1434944"/>
        <a:ext cx="6032764" cy="1098002"/>
      </dsp:txXfrm>
    </dsp:sp>
    <dsp:sp modelId="{123B2EE3-7ED7-46F4-91DA-615FD07990BE}">
      <dsp:nvSpPr>
        <dsp:cNvPr id="0" name=""/>
        <dsp:cNvSpPr/>
      </dsp:nvSpPr>
      <dsp:spPr>
        <a:xfrm>
          <a:off x="0" y="2684505"/>
          <a:ext cx="6151562" cy="121680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WIOA Federal Grant OJT</a:t>
          </a:r>
        </a:p>
      </dsp:txBody>
      <dsp:txXfrm>
        <a:off x="59399" y="2743904"/>
        <a:ext cx="6032764" cy="1098002"/>
      </dsp:txXfrm>
    </dsp:sp>
    <dsp:sp modelId="{A24D5342-B594-4713-9B65-EE905CE3A79A}">
      <dsp:nvSpPr>
        <dsp:cNvPr id="0" name=""/>
        <dsp:cNvSpPr/>
      </dsp:nvSpPr>
      <dsp:spPr>
        <a:xfrm>
          <a:off x="0" y="3993465"/>
          <a:ext cx="6151562" cy="12168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WOTC Work Opportunity Tax Credit </a:t>
          </a:r>
        </a:p>
      </dsp:txBody>
      <dsp:txXfrm>
        <a:off x="59399" y="4052864"/>
        <a:ext cx="603276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74E6-3993-45AF-A787-0B00E86C6F1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C6F1D-B3D3-46D2-BB03-17392CCB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Montana Registered Apprenticeship program is housed within the Montana Department of Labor and Industry.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Apprenticeships provide a career pathway to higher wages.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2013, apprenticeships have grown almost 30% with the average wage of a trainee being $38,000. A journeyman earns almost $53,000 annually.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almost 100+ occupations are available across Montana in a variety of industries with more programs being added each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6F1D-B3D3-46D2-BB03-17392CCB2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8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APPRENTICE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Grant: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2016, the State of Montana received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 million dollar grant from the U.S. Dept. of Labor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expand infrastructure and outreach capabilities for the Montana Registered Apprentice program.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funds were used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staff statewide to work with union and non-union businesses across the state launch new apprenticeship programs.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aware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 about the value of apprenticeships through social media.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67C4-5B73-4E51-9DA4-DCCE0A7787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 Tax Credit: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2017 Montana Legislature passed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 tax credit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provide businesses financial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launch new or expand current registered apprenticeship training programs;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$750 tax credit for each new apprentice, or;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$1,500 tax credit for each new apprentice that is a veteran;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*Tax credit takes effect once apprentice has completed probationary period or after 6 months, whichever is earlier;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 credit maybe applied for each qualified apprentice’s training program for length of training program,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five years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9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Apprenticeship is the CONNECTING PIECE.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Montana Registered Apprenticeship program is housed within the Montana Department of Labor and Industry.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Apprenticeships provide a career pathway to higher wages.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2013, apprenticeships have grown almost 30% with the average wage of a trainee being $38,000. A journeyman earns almost $53,000 annually.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almost 100+ occupations are available across Montana in a variety of industries with more programs being added each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6F1D-B3D3-46D2-BB03-17392CCB2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07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not alone</a:t>
            </a:r>
          </a:p>
          <a:p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Montana is facing a workforce shortage across all industries due to an aging and retiring labor force.</a:t>
            </a:r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next decade, the Department of Labor and Industry projects the labor force will grow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4,500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workers each year, but our economists expect employment gains to reach approximately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7,300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jobs each year.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(-2,800)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others see obstacles, we see opportunities to train our existing workforce to provide different avenues for new workers to join the labor force.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Apprenticeships are one of the cornerstones that can help address our workforce shortage.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Employers</a:t>
            </a:r>
            <a:r>
              <a:rPr lang="en-US" dirty="0"/>
              <a:t>: Easy access to the  people with the skills needed.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Unemployment Rate 4.4%. Employers must find innovative ways to recruit and train qualified employees.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World changing fast-skills needed changing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Increased retirements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Need is NOW</a:t>
            </a:r>
          </a:p>
          <a:p>
            <a:r>
              <a:rPr lang="en-US" b="1" dirty="0"/>
              <a:t>Job Seekers</a:t>
            </a:r>
            <a:r>
              <a:rPr lang="en-US" dirty="0"/>
              <a:t>: Has Transferrable skills or want to attain skills </a:t>
            </a:r>
            <a:r>
              <a:rPr lang="en-US" b="1" u="sng" dirty="0"/>
              <a:t>Where</a:t>
            </a:r>
            <a:r>
              <a:rPr lang="en-US" dirty="0"/>
              <a:t> are the </a:t>
            </a:r>
            <a:r>
              <a:rPr lang="en-US" dirty="0" err="1"/>
              <a:t>opportunites</a:t>
            </a:r>
            <a:r>
              <a:rPr lang="en-US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Re-entering workforce: Layoff, coming out of retirement, changing careers…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School: Who is hiring and willing to train me?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Want to LEARN and EARN…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Our TALENT pipeline-- 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pool of candidates qualified for open positions </a:t>
            </a:r>
            <a:r>
              <a:rPr lang="en-US" sz="1600" dirty="0"/>
              <a:t>is broken.</a:t>
            </a:r>
          </a:p>
          <a:p>
            <a:r>
              <a:rPr lang="en-US" dirty="0"/>
              <a:t>***</a:t>
            </a:r>
            <a:r>
              <a:rPr lang="en-US" b="1" dirty="0"/>
              <a:t>APPRENTICESHIP IS THE CONNECTION!!!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not just for Plumbers and electricians anymore! </a:t>
            </a:r>
            <a:r>
              <a:rPr lang="en-US" u="sng" dirty="0"/>
              <a:t>EXPANSION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MT 100+ Occupations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Accounting, IT, Healthcare, Manufacturing, Child care, Automotive, Welding, Brewing, Hotel Management,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 is a highly customizable, earn-while-you-learn training program used for centuries.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method of learning since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it was the best way to hand down specific, technical knowledge. Apprenticeship takes an individual and trains them in your business.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Montana in 194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and we have seen it grow,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67C4-5B73-4E51-9DA4-DCCE0A7787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Business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Health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Manufacturing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Plumbing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Automotive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Hospitality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 registered apprenticeship.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67C4-5B73-4E51-9DA4-DCCE0A7787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and 2: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main components of apprenticeship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on-the-job learning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technical instruction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partner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a two-year college or training facility.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Montana Dept. of Labor and Industry and Office of the Commissioner of Higher Education aligned to established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Driven Workforce Development Partnerships.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partnerships have been instrumental in successfully providing Montana’s workforce new avenues to increase career pathways and increase data-driven workforce development strategies.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apprentices move through their training program, they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 incremental wage increases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many cases, the apprentice will receive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nationally recognized industry credential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Montana Department of Labor and Industry.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6F1D-B3D3-46D2-BB03-17392CCB22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 is a good value for a business,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Because, let’s face it, if it doesn’t add to a business’s bottom line, it’s never going to fly.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a few reasons why apprenticeship is a good value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67C4-5B73-4E51-9DA4-DCCE0A7787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onversascartomanticas.blogspot.com.br/2013_12_01_archive.html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urses.lumenlearning.com/waymaker-level2-english/chapter/text-verb-agree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H%C3%A4ngeseilbr%C3%BCcke_Geierla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omikaze_Expo_2011_-_getting_a_tattoo_at_Comikaze_(6325382414).jpg" TargetMode="External"/><Relationship Id="rId13" Type="http://schemas.openxmlformats.org/officeDocument/2006/relationships/image" Target="../media/image12.jpg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7.jpg"/><Relationship Id="rId21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9.jpg"/><Relationship Id="rId12" Type="http://schemas.openxmlformats.org/officeDocument/2006/relationships/hyperlink" Target="http://flickr.com/photos/bcymet/3498738259" TargetMode="External"/><Relationship Id="rId1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lickr.com/photos/securecat/3299243062/" TargetMode="External"/><Relationship Id="rId20" Type="http://schemas.openxmlformats.org/officeDocument/2006/relationships/hyperlink" Target="http://christakakura.com/blog/category/client-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orgia_Institute_of_Technology_Center_for_Robotics_and_Intelligent_Machines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5" Type="http://schemas.openxmlformats.org/officeDocument/2006/relationships/image" Target="../media/image13.jpg"/><Relationship Id="rId10" Type="http://schemas.openxmlformats.org/officeDocument/2006/relationships/hyperlink" Target="http://commons.wikimedia.org/wiki/File:Utility_worker_4460.jpg" TargetMode="External"/><Relationship Id="rId19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riesgoymorosidad.com/tag/morosos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://graphicdesign.stackexchange.com/questions/21516/how-can-you-achieve-this-mosaic-like-effect-in-photosho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1CD11-8521-42A5-839A-1A312D13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404872"/>
            <a:ext cx="3044950" cy="1627792"/>
          </a:xfrm>
        </p:spPr>
        <p:txBody>
          <a:bodyPr>
            <a:normAutofit/>
          </a:bodyPr>
          <a:lstStyle/>
          <a:p>
            <a:r>
              <a:rPr lang="en-US" sz="2200" dirty="0"/>
              <a:t>Montana </a:t>
            </a:r>
            <a:br>
              <a:rPr lang="en-US" sz="2200" dirty="0"/>
            </a:br>
            <a:r>
              <a:rPr lang="en-US" sz="2200" dirty="0"/>
              <a:t>REGISTERED APPRENTICESHIP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F6538-6EBB-422C-A122-8617AD791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22" y="4352544"/>
            <a:ext cx="2535778" cy="16277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Terry Aubrey</a:t>
            </a:r>
          </a:p>
          <a:p>
            <a:r>
              <a:rPr lang="en-US" b="1" dirty="0">
                <a:solidFill>
                  <a:schemeClr val="bg1"/>
                </a:solidFill>
              </a:rPr>
              <a:t>taubrey@mt.gov</a:t>
            </a:r>
          </a:p>
          <a:p>
            <a:r>
              <a:rPr lang="en-US" b="1" dirty="0">
                <a:solidFill>
                  <a:srgbClr val="FFFFFF"/>
                </a:solidFill>
              </a:rPr>
              <a:t>406/559-7417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F39F8-B23F-4F6F-B948-7F3407EB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84" y="1927138"/>
            <a:ext cx="6257544" cy="2599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057283-BF99-4B2C-BAD2-EF8CCD3F1D52}"/>
              </a:ext>
            </a:extLst>
          </p:cNvPr>
          <p:cNvSpPr txBox="1"/>
          <p:nvPr/>
        </p:nvSpPr>
        <p:spPr>
          <a:xfrm>
            <a:off x="6497053" y="4993105"/>
            <a:ext cx="505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pc="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APPRENTICESHIP</a:t>
            </a:r>
            <a:r>
              <a:rPr lang="en-US" sz="2400" b="1" dirty="0">
                <a:solidFill>
                  <a:srgbClr val="0070C0"/>
                </a:solidFill>
              </a:rPr>
              <a:t>.MT.GOV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2060"/>
                </a:solidFill>
              </a:rPr>
              <a:t>               406/444-4100</a:t>
            </a:r>
          </a:p>
        </p:txBody>
      </p:sp>
    </p:spTree>
    <p:extLst>
      <p:ext uri="{BB962C8B-B14F-4D97-AF65-F5344CB8AC3E}">
        <p14:creationId xmlns:p14="http://schemas.microsoft.com/office/powerpoint/2010/main" val="13262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1"/>
            <a:ext cx="8534400" cy="176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6500"/>
              </a:lnSpc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 Decision!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295400"/>
            <a:ext cx="8839200" cy="400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/>
              <a:buChar char="u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/>
              <a:buChar char="u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Real Employment Skills</a:t>
            </a:r>
          </a:p>
          <a:p>
            <a:pPr marL="571500" indent="-571500">
              <a:lnSpc>
                <a:spcPct val="200000"/>
              </a:lnSpc>
              <a:buFont typeface="Wingdings"/>
              <a:buChar char="u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A Career</a:t>
            </a:r>
          </a:p>
          <a:p>
            <a:pPr marL="571500" indent="-571500">
              <a:lnSpc>
                <a:spcPct val="200000"/>
              </a:lnSpc>
              <a:buFont typeface="Wingdings"/>
              <a:buChar char="u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No College Debt</a:t>
            </a:r>
          </a:p>
        </p:txBody>
      </p:sp>
    </p:spTree>
    <p:extLst>
      <p:ext uri="{BB962C8B-B14F-4D97-AF65-F5344CB8AC3E}">
        <p14:creationId xmlns:p14="http://schemas.microsoft.com/office/powerpoint/2010/main" val="21660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94483" l="0" r="99556">
                        <a14:foregroundMark x1="444" y1="9655" x2="444" y2="9655"/>
                        <a14:foregroundMark x1="99556" y1="9655" x2="99556" y2="9655"/>
                        <a14:foregroundMark x1="99111" y1="82759" x2="99111" y2="82759"/>
                        <a14:foregroundMark x1="42667" y1="82759" x2="42667" y2="82759"/>
                        <a14:foregroundMark x1="41333" y1="91724" x2="41333" y2="91724"/>
                        <a14:foregroundMark x1="39556" y1="87586" x2="39556" y2="87586"/>
                        <a14:foregroundMark x1="37333" y1="89655" x2="37333" y2="89655"/>
                        <a14:foregroundMark x1="31556" y1="91034" x2="30667" y2="91034"/>
                        <a14:foregroundMark x1="25333" y1="91724" x2="25333" y2="91724"/>
                        <a14:foregroundMark x1="21778" y1="86207" x2="21778" y2="86207"/>
                        <a14:foregroundMark x1="20889" y1="79310" x2="20889" y2="79310"/>
                        <a14:foregroundMark x1="18222" y1="71724" x2="18222" y2="71724"/>
                        <a14:foregroundMark x1="14222" y1="73103" x2="14222" y2="73103"/>
                        <a14:foregroundMark x1="12444" y1="68966" x2="12444" y2="68276"/>
                        <a14:foregroundMark x1="12889" y1="61379" x2="12889" y2="61379"/>
                        <a14:foregroundMark x1="14667" y1="55862" x2="14667" y2="55172"/>
                        <a14:foregroundMark x1="14667" y1="52414" x2="14667" y2="52414"/>
                        <a14:foregroundMark x1="8444" y1="42759" x2="8444" y2="42759"/>
                        <a14:foregroundMark x1="4000" y1="37931" x2="4000" y2="37931"/>
                        <a14:foregroundMark x1="889" y1="28966" x2="889" y2="2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7242" y="-242455"/>
            <a:ext cx="8229600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Under-Utilized in Montana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864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 Don’t Know Why!!!</a:t>
            </a:r>
            <a:r>
              <a:rPr lang="en-US" sz="4800" b="1" spc="-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2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58E2-132F-4CE1-A7BD-49694C42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$$$ FUNDING SUPPORT $$$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C7F93E-764E-4F75-9439-A90B3E92F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71936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better results By training your own employees—apprenticeship  begins by contacting our office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b="1" i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Apprenticeship.mt.gov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21" y="2562606"/>
            <a:ext cx="5459358" cy="37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B032-8873-4945-BD25-6D154E5E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7675"/>
            <a:ext cx="7729728" cy="193433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Designing Training Programs for Montana Employers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EA0D05-92C5-4027-BC89-4C9D351BE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58" y="2638425"/>
            <a:ext cx="4893685" cy="310197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96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1CD11-8521-42A5-839A-1A312D13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33" y="2404872"/>
            <a:ext cx="4209704" cy="1806182"/>
          </a:xfrm>
        </p:spPr>
        <p:txBody>
          <a:bodyPr>
            <a:normAutofit/>
          </a:bodyPr>
          <a:lstStyle/>
          <a:p>
            <a:r>
              <a:rPr lang="en-US" sz="2400" dirty="0"/>
              <a:t>Apprenticeships – Customizable, Collaborative approach 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F6538-6EBB-422C-A122-8617AD791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22" y="4352544"/>
            <a:ext cx="2535778" cy="1627792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Terry Aubrey</a:t>
            </a:r>
          </a:p>
          <a:p>
            <a:r>
              <a:rPr lang="en-US" b="1" dirty="0">
                <a:solidFill>
                  <a:schemeClr val="bg1"/>
                </a:solidFill>
              </a:rPr>
              <a:t>taubrey@mt.gov</a:t>
            </a:r>
          </a:p>
          <a:p>
            <a:r>
              <a:rPr lang="en-US" b="1" dirty="0">
                <a:solidFill>
                  <a:srgbClr val="FFFFFF"/>
                </a:solidFill>
              </a:rPr>
              <a:t>406/559-7417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F39F8-B23F-4F6F-B948-7F3407EB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84" y="1196232"/>
            <a:ext cx="6826664" cy="2836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057283-BF99-4B2C-BAD2-EF8CCD3F1D52}"/>
              </a:ext>
            </a:extLst>
          </p:cNvPr>
          <p:cNvSpPr txBox="1"/>
          <p:nvPr/>
        </p:nvSpPr>
        <p:spPr>
          <a:xfrm>
            <a:off x="6497053" y="4993105"/>
            <a:ext cx="505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pc="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APPRENTICESHIP</a:t>
            </a:r>
            <a:r>
              <a:rPr lang="en-US" sz="2400" b="1" dirty="0">
                <a:solidFill>
                  <a:srgbClr val="0070C0"/>
                </a:solidFill>
              </a:rPr>
              <a:t>.MT.GOV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2060"/>
                </a:solidFill>
              </a:rPr>
              <a:t>               406/444-4100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80EE8-BC7A-40A9-8661-B1124868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4" y="82094"/>
            <a:ext cx="3918063" cy="22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D6588B-1CE8-42A9-A0D0-14AC8F6B8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There are no Qualified Workers</a:t>
            </a:r>
            <a:r>
              <a:rPr lang="en-US" dirty="0"/>
              <a:t>!</a:t>
            </a:r>
          </a:p>
        </p:txBody>
      </p:sp>
      <p:pic>
        <p:nvPicPr>
          <p:cNvPr id="8" name="Content Placeholder 7" descr="A person standing on a snow covered mountain&#10;&#10;Description generated with very high confidence">
            <a:extLst>
              <a:ext uri="{FF2B5EF4-FFF2-40B4-BE49-F238E27FC236}">
                <a16:creationId xmlns:a16="http://schemas.microsoft.com/office/drawing/2014/main" id="{D473C9AA-C9AF-4389-B63B-B8406FAE81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0978" y="3143250"/>
            <a:ext cx="3593894" cy="2597150"/>
          </a:xfrm>
        </p:spPr>
      </p:pic>
      <p:pic>
        <p:nvPicPr>
          <p:cNvPr id="11" name="Content Placeholder 10" descr="A person standing on a rock&#10;&#10;Description generated with high confidence">
            <a:extLst>
              <a:ext uri="{FF2B5EF4-FFF2-40B4-BE49-F238E27FC236}">
                <a16:creationId xmlns:a16="http://schemas.microsoft.com/office/drawing/2014/main" id="{1CF67210-B6F8-4CBC-8C03-DFE4256896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33911" y="3143250"/>
            <a:ext cx="3462866" cy="25971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A65D0-E79F-4AE3-8F7D-336A61440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We want a career</a:t>
            </a:r>
            <a:r>
              <a:rPr lang="en-US" dirty="0"/>
              <a:t>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4E28B3-5D7C-411F-B414-E0223895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Today’s 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B858C-BED8-4EAB-9FB3-588A352C3E10}"/>
              </a:ext>
            </a:extLst>
          </p:cNvPr>
          <p:cNvSpPr txBox="1"/>
          <p:nvPr/>
        </p:nvSpPr>
        <p:spPr>
          <a:xfrm>
            <a:off x="1920978" y="5740400"/>
            <a:ext cx="359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urses.lumenlearning.com/waymaker-level2-english/chapter/text-verb-agree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4911F-3E37-4932-A2DF-A88AA95E39BE}"/>
              </a:ext>
            </a:extLst>
          </p:cNvPr>
          <p:cNvSpPr txBox="1"/>
          <p:nvPr/>
        </p:nvSpPr>
        <p:spPr>
          <a:xfrm>
            <a:off x="6733911" y="5740400"/>
            <a:ext cx="3462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nversascartomanticas.blogspot.com.br/2013_12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31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2B9E9-4F09-4AE6-8BDC-8848AFF81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3DF4-79E3-4F94-B4FF-30C8A5142F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718F5-7DE4-4CB7-80C6-911F491D15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D7A12-DE43-45D7-AF93-A0E1CF3CE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A0259F-F5C6-4EC7-ABFF-38011E59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 descr="A picture containing tree, outdoor, sky, grass&#10;&#10;Description generated with very high confidence">
            <a:extLst>
              <a:ext uri="{FF2B5EF4-FFF2-40B4-BE49-F238E27FC236}">
                <a16:creationId xmlns:a16="http://schemas.microsoft.com/office/drawing/2014/main" id="{DA48F033-744D-4CBF-B368-EC2A861CD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15581" b="16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9C7786-5FF0-48A9-836E-5C69BD3B31C2}"/>
              </a:ext>
            </a:extLst>
          </p:cNvPr>
          <p:cNvSpPr txBox="1">
            <a:spLocks/>
          </p:cNvSpPr>
          <p:nvPr/>
        </p:nvSpPr>
        <p:spPr bwMode="black">
          <a:xfrm>
            <a:off x="2231136" y="5045160"/>
            <a:ext cx="7729728" cy="731520"/>
          </a:xfrm>
          <a:prstGeom prst="rect">
            <a:avLst/>
          </a:prstGeom>
          <a:solidFill>
            <a:srgbClr val="000000">
              <a:alpha val="70000"/>
            </a:srgb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perfect World</a:t>
            </a:r>
          </a:p>
        </p:txBody>
      </p:sp>
    </p:spTree>
    <p:extLst>
      <p:ext uri="{BB962C8B-B14F-4D97-AF65-F5344CB8AC3E}">
        <p14:creationId xmlns:p14="http://schemas.microsoft.com/office/powerpoint/2010/main" val="1851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4E9-E09B-4FA9-BB36-FE53D63C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693B-210A-4A79-AE99-966F7D1D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7872D6-DF6B-4B4F-A71B-F6E552E3A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470"/>
          <a:stretch/>
        </p:blipFill>
        <p:spPr>
          <a:xfrm>
            <a:off x="256032" y="144016"/>
            <a:ext cx="11570208" cy="65082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45D35F-6288-4E78-8781-4AA63A5278A9}"/>
              </a:ext>
            </a:extLst>
          </p:cNvPr>
          <p:cNvSpPr txBox="1">
            <a:spLocks/>
          </p:cNvSpPr>
          <p:nvPr/>
        </p:nvSpPr>
        <p:spPr bwMode="black">
          <a:xfrm>
            <a:off x="1779651" y="5374267"/>
            <a:ext cx="7729728" cy="731520"/>
          </a:xfrm>
          <a:prstGeom prst="rect">
            <a:avLst/>
          </a:prstGeom>
          <a:solidFill>
            <a:srgbClr val="000000">
              <a:alpha val="70000"/>
            </a:srgb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Apprenticeship Connects</a:t>
            </a:r>
          </a:p>
        </p:txBody>
      </p:sp>
    </p:spTree>
    <p:extLst>
      <p:ext uri="{BB962C8B-B14F-4D97-AF65-F5344CB8AC3E}">
        <p14:creationId xmlns:p14="http://schemas.microsoft.com/office/powerpoint/2010/main" val="27688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2"/>
            <a:ext cx="9144000" cy="1295399"/>
          </a:xfrm>
        </p:spPr>
        <p:txBody>
          <a:bodyPr>
            <a:noAutofit/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Apprenticeship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010" y="5603174"/>
            <a:ext cx="9144000" cy="9500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The Oldest Way To Learn</a:t>
            </a:r>
          </a:p>
        </p:txBody>
      </p:sp>
      <p:pic>
        <p:nvPicPr>
          <p:cNvPr id="4" name="Picture 3" descr="joiners%20wood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538288"/>
            <a:ext cx="7162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385F-BE5A-4EA3-8FE7-075776C5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076227"/>
          </a:xfrm>
        </p:spPr>
        <p:txBody>
          <a:bodyPr>
            <a:noAutofit/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occupations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FB47B5-820C-44E3-B6B8-1BEFA0DD6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5936" y="2410251"/>
            <a:ext cx="3060742" cy="20404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4CEAE-71BD-4961-9301-453F519B0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21024" y="3973286"/>
            <a:ext cx="1584290" cy="2340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2CEA6-2BFE-49BD-8002-DC5635170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58870" y="2145596"/>
            <a:ext cx="2857827" cy="2143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FEE51-CA85-4047-A4C0-E44FBC9D6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16697" y="2553975"/>
            <a:ext cx="2857827" cy="1900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23FD9-243C-40A7-878A-7BDBBD7C3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58179" y="3941219"/>
            <a:ext cx="3105150" cy="2077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536A9B-2A14-4D4D-BCD5-AF72E2FFCF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748556" y="2629382"/>
            <a:ext cx="1249460" cy="176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681B35-A784-46FD-936B-DF4B8F1EBE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595042" y="4688060"/>
            <a:ext cx="3168469" cy="2104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BDDBE-0E9F-4E0B-8D2E-EEA41E9AB651}"/>
              </a:ext>
            </a:extLst>
          </p:cNvPr>
          <p:cNvSpPr txBox="1"/>
          <p:nvPr/>
        </p:nvSpPr>
        <p:spPr>
          <a:xfrm>
            <a:off x="1035936" y="4450746"/>
            <a:ext cx="3060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riesgoymorosidad.com/tag/moroso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18886-813F-46A7-9B76-67B6495AEA2B}"/>
              </a:ext>
            </a:extLst>
          </p:cNvPr>
          <p:cNvSpPr txBox="1"/>
          <p:nvPr/>
        </p:nvSpPr>
        <p:spPr>
          <a:xfrm>
            <a:off x="1821024" y="6313715"/>
            <a:ext cx="15842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Georgia_Institute_of_Technology_Center_for_Robotics_and_Intelligent_Machin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CB902-1EC5-4AC8-B336-713B543AB298}"/>
              </a:ext>
            </a:extLst>
          </p:cNvPr>
          <p:cNvSpPr txBox="1"/>
          <p:nvPr/>
        </p:nvSpPr>
        <p:spPr>
          <a:xfrm>
            <a:off x="3458870" y="4288966"/>
            <a:ext cx="285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commons.wikimedia.org/wiki/File:Comikaze_Expo_2011_-_getting_a_tattoo_at_Comikaze_(6325382414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B8B34-DD3F-4DE1-BB55-6F8CD05F03E7}"/>
              </a:ext>
            </a:extLst>
          </p:cNvPr>
          <p:cNvSpPr txBox="1"/>
          <p:nvPr/>
        </p:nvSpPr>
        <p:spPr>
          <a:xfrm>
            <a:off x="4158179" y="6018394"/>
            <a:ext cx="3105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://flickr.com/photos/bcymet/349873825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9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6CDA4-FDC9-41A9-B679-BCB65C5694F6}"/>
              </a:ext>
            </a:extLst>
          </p:cNvPr>
          <p:cNvSpPr txBox="1"/>
          <p:nvPr/>
        </p:nvSpPr>
        <p:spPr>
          <a:xfrm>
            <a:off x="6316697" y="4454635"/>
            <a:ext cx="285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commons.wikimedia.org/wiki/File:Utility_worker_4460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1F635-75A5-4F4F-A8F0-B9DDDE2FA4AC}"/>
              </a:ext>
            </a:extLst>
          </p:cNvPr>
          <p:cNvSpPr txBox="1"/>
          <p:nvPr/>
        </p:nvSpPr>
        <p:spPr>
          <a:xfrm>
            <a:off x="7595042" y="6792122"/>
            <a:ext cx="3168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://www.flickr.com/photos/securecat/329924306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7071B-C366-4B6A-A12C-86503BB3890A}"/>
              </a:ext>
            </a:extLst>
          </p:cNvPr>
          <p:cNvSpPr txBox="1"/>
          <p:nvPr/>
        </p:nvSpPr>
        <p:spPr>
          <a:xfrm>
            <a:off x="9491375" y="4393204"/>
            <a:ext cx="176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0" tooltip="http://christakakura.com/blog/category/client-resourc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1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4436C-4688-4C4D-BD5C-BCFD1BB13C14}"/>
              </a:ext>
            </a:extLst>
          </p:cNvPr>
          <p:cNvSpPr txBox="1"/>
          <p:nvPr/>
        </p:nvSpPr>
        <p:spPr>
          <a:xfrm>
            <a:off x="9748556" y="4393204"/>
            <a:ext cx="124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://graphicdesign.stackexchange.com/questions/21516/how-can-you-achieve-this-mosaic-like-effect-in-photosho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8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10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38201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Working Definition of Registered Apprenticeship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training, consisting of not less than 2000 hours (1 year) of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Job Training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not less than 144 hours of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coursework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*Training is designed to teach specific technical job skills unique to the employer’s profession. </a:t>
            </a:r>
          </a:p>
        </p:txBody>
      </p:sp>
    </p:spTree>
    <p:extLst>
      <p:ext uri="{BB962C8B-B14F-4D97-AF65-F5344CB8AC3E}">
        <p14:creationId xmlns:p14="http://schemas.microsoft.com/office/powerpoint/2010/main" val="33332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865A6B-0BE4-4C65-9A62-211E7F8C6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050" y="806200"/>
            <a:ext cx="9182099" cy="4356350"/>
          </a:xfrm>
        </p:spPr>
      </p:pic>
    </p:spTree>
    <p:extLst>
      <p:ext uri="{BB962C8B-B14F-4D97-AF65-F5344CB8AC3E}">
        <p14:creationId xmlns:p14="http://schemas.microsoft.com/office/powerpoint/2010/main" val="3113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1"/>
            <a:ext cx="9144000" cy="17674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500"/>
              </a:lnSpc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6500"/>
              </a:lnSpc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Business Decision!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6950" y="1346150"/>
            <a:ext cx="81673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u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/>
              <a:buChar char="u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Skilled Workers</a:t>
            </a: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 Employee Retention</a:t>
            </a: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Employee Commitment</a:t>
            </a: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Lowers Cost By Increasing Productivity</a:t>
            </a: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Boosts Competitive Advantage</a:t>
            </a:r>
          </a:p>
          <a:p>
            <a:pPr marL="571500" indent="-571500">
              <a:buFont typeface="Wingdings"/>
              <a:buChar char="u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Service And Product Quality</a:t>
            </a:r>
          </a:p>
        </p:txBody>
      </p:sp>
    </p:spTree>
    <p:extLst>
      <p:ext uri="{BB962C8B-B14F-4D97-AF65-F5344CB8AC3E}">
        <p14:creationId xmlns:p14="http://schemas.microsoft.com/office/powerpoint/2010/main" val="12610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80D5BE8E66044B5DF7A9306289BD8" ma:contentTypeVersion="12" ma:contentTypeDescription="Create a new document." ma:contentTypeScope="" ma:versionID="cece1a7ccbd1b46715b8fb6cadcc130d">
  <xsd:schema xmlns:xsd="http://www.w3.org/2001/XMLSchema" xmlns:xs="http://www.w3.org/2001/XMLSchema" xmlns:p="http://schemas.microsoft.com/office/2006/metadata/properties" xmlns:ns1="http://schemas.microsoft.com/sharepoint/v3" xmlns:ns3="b4f99c6e-757e-4268-9d3b-a06467e66099" targetNamespace="http://schemas.microsoft.com/office/2006/metadata/properties" ma:root="true" ma:fieldsID="8dc24a64713b60d3757f7058526fdd97" ns1:_="" ns3:_="">
    <xsd:import namespace="http://schemas.microsoft.com/sharepoint/v3"/>
    <xsd:import namespace="b4f99c6e-757e-4268-9d3b-a06467e660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9c6e-757e-4268-9d3b-a06467e660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DC20A1-379A-4870-AC2B-821ECA26EC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11FBA-4C95-445E-9DE3-428EC9260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f99c6e-757e-4268-9d3b-a06467e66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779534-9855-4B57-837A-4CE1617989B2}">
  <ds:schemaRefs>
    <ds:schemaRef ds:uri="b4f99c6e-757e-4268-9d3b-a06467e6609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822</TotalTime>
  <Words>1055</Words>
  <Application>Microsoft Office PowerPoint</Application>
  <PresentationFormat>Widescreen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Copperplate Gothic Bold</vt:lpstr>
      <vt:lpstr>Gill Sans MT</vt:lpstr>
      <vt:lpstr>Times New Roman</vt:lpstr>
      <vt:lpstr>Wingdings</vt:lpstr>
      <vt:lpstr>Parcel</vt:lpstr>
      <vt:lpstr>Montana  REGISTERED APPRENTICESHIP PROGRAM</vt:lpstr>
      <vt:lpstr>Today’s World</vt:lpstr>
      <vt:lpstr>PowerPoint Presentation</vt:lpstr>
      <vt:lpstr>PowerPoint Presentation</vt:lpstr>
      <vt:lpstr>Apprenticeship</vt:lpstr>
      <vt:lpstr>occupations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$$$ FUNDING SUPPORT $$$</vt:lpstr>
      <vt:lpstr>PowerPoint Presentation</vt:lpstr>
      <vt:lpstr>Designing Training Programs for Montana Employers </vt:lpstr>
      <vt:lpstr>Apprenticeships – Customizable, Collaborative approach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– Customizable, Collaborative approach</dc:title>
  <dc:creator>Boehm, Madeline</dc:creator>
  <cp:lastModifiedBy>Aubrey, Terry</cp:lastModifiedBy>
  <cp:revision>43</cp:revision>
  <dcterms:created xsi:type="dcterms:W3CDTF">2018-08-27T13:29:56Z</dcterms:created>
  <dcterms:modified xsi:type="dcterms:W3CDTF">2021-03-11T17:06:49Z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0x0101008E080D5BE8E66044B5DF7A9306289BD8</vt:lpwstr>
  </property>
</Properties>
</file>